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9" r:id="rId2"/>
    <p:sldId id="275" r:id="rId3"/>
    <p:sldId id="273" r:id="rId4"/>
    <p:sldId id="274" r:id="rId5"/>
    <p:sldId id="269" r:id="rId6"/>
    <p:sldId id="268" r:id="rId7"/>
    <p:sldId id="270" r:id="rId8"/>
    <p:sldId id="264" r:id="rId9"/>
    <p:sldId id="258" r:id="rId10"/>
    <p:sldId id="263" r:id="rId11"/>
    <p:sldId id="265" r:id="rId12"/>
    <p:sldId id="271" r:id="rId13"/>
    <p:sldId id="266" r:id="rId14"/>
    <p:sldId id="257" r:id="rId15"/>
    <p:sldId id="272" r:id="rId16"/>
    <p:sldId id="256" r:id="rId17"/>
    <p:sldId id="261" r:id="rId18"/>
    <p:sldId id="267" r:id="rId19"/>
    <p:sldId id="262" r:id="rId20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C6D-3D19-403B-8316-C5F27FC20341}" type="datetimeFigureOut">
              <a:rPr lang="es-PE" smtClean="0"/>
              <a:t>07/03/2012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C237-8548-4B8E-81BB-044400E1AF9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1429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C6D-3D19-403B-8316-C5F27FC20341}" type="datetimeFigureOut">
              <a:rPr lang="es-PE" smtClean="0"/>
              <a:t>07/03/2012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C237-8548-4B8E-81BB-044400E1AF9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126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C6D-3D19-403B-8316-C5F27FC20341}" type="datetimeFigureOut">
              <a:rPr lang="es-PE" smtClean="0"/>
              <a:t>07/03/2012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C237-8548-4B8E-81BB-044400E1AF9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6425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C6D-3D19-403B-8316-C5F27FC20341}" type="datetimeFigureOut">
              <a:rPr lang="es-PE" smtClean="0"/>
              <a:t>07/03/2012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C237-8548-4B8E-81BB-044400E1AF9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327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C6D-3D19-403B-8316-C5F27FC20341}" type="datetimeFigureOut">
              <a:rPr lang="es-PE" smtClean="0"/>
              <a:t>07/03/2012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C237-8548-4B8E-81BB-044400E1AF9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8142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C6D-3D19-403B-8316-C5F27FC20341}" type="datetimeFigureOut">
              <a:rPr lang="es-PE" smtClean="0"/>
              <a:t>07/03/2012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C237-8548-4B8E-81BB-044400E1AF9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5072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C6D-3D19-403B-8316-C5F27FC20341}" type="datetimeFigureOut">
              <a:rPr lang="es-PE" smtClean="0"/>
              <a:t>07/03/2012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C237-8548-4B8E-81BB-044400E1AF9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52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C6D-3D19-403B-8316-C5F27FC20341}" type="datetimeFigureOut">
              <a:rPr lang="es-PE" smtClean="0"/>
              <a:t>07/03/2012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C237-8548-4B8E-81BB-044400E1AF9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299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C6D-3D19-403B-8316-C5F27FC20341}" type="datetimeFigureOut">
              <a:rPr lang="es-PE" smtClean="0"/>
              <a:t>07/03/2012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C237-8548-4B8E-81BB-044400E1AF9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9200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C6D-3D19-403B-8316-C5F27FC20341}" type="datetimeFigureOut">
              <a:rPr lang="es-PE" smtClean="0"/>
              <a:t>07/03/2012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C237-8548-4B8E-81BB-044400E1AF9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3569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1C6D-3D19-403B-8316-C5F27FC20341}" type="datetimeFigureOut">
              <a:rPr lang="es-PE" smtClean="0"/>
              <a:t>07/03/2012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C237-8548-4B8E-81BB-044400E1AF9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029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C1C6D-3D19-403B-8316-C5F27FC20341}" type="datetimeFigureOut">
              <a:rPr lang="es-PE" smtClean="0"/>
              <a:t>07/03/2012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8C237-8548-4B8E-81BB-044400E1AF9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941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latin typeface="Courier New" pitchFamily="49" charset="0"/>
                <a:cs typeface="Courier New" pitchFamily="49" charset="0"/>
              </a:rPr>
              <a:t>RESULTADOS DE LA PROSPECCIÓN</a:t>
            </a:r>
            <a:br>
              <a:rPr lang="es-MX" b="1" dirty="0" smtClean="0">
                <a:latin typeface="Courier New" pitchFamily="49" charset="0"/>
                <a:cs typeface="Courier New" pitchFamily="49" charset="0"/>
              </a:rPr>
            </a:br>
            <a:r>
              <a:rPr lang="es-MX" b="1" dirty="0" smtClean="0">
                <a:latin typeface="Courier New" pitchFamily="49" charset="0"/>
                <a:cs typeface="Courier New" pitchFamily="49" charset="0"/>
              </a:rPr>
              <a:t>PESQUERA DE MERLUZA</a:t>
            </a:r>
            <a:br>
              <a:rPr lang="es-MX" b="1" dirty="0" smtClean="0">
                <a:latin typeface="Courier New" pitchFamily="49" charset="0"/>
                <a:cs typeface="Courier New" pitchFamily="49" charset="0"/>
              </a:rPr>
            </a:br>
            <a:r>
              <a:rPr lang="es-MX" b="1" dirty="0" smtClean="0">
                <a:latin typeface="Courier New" pitchFamily="49" charset="0"/>
                <a:cs typeface="Courier New" pitchFamily="49" charset="0"/>
              </a:rPr>
              <a:t>FEBRERO 2012</a:t>
            </a:r>
            <a:endParaRPr lang="es-PE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72808" cy="175260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(PAITA CORPORATION)</a:t>
            </a:r>
            <a:endParaRPr lang="es-PE" sz="2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3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555776" y="132600"/>
            <a:ext cx="6494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Courier New" pitchFamily="49" charset="0"/>
                <a:cs typeface="Courier New" pitchFamily="49" charset="0"/>
              </a:rPr>
              <a:t>DISTIBUCIÓN / CONCENTRACIÓN DE LA MERLUZA</a:t>
            </a:r>
            <a:endParaRPr lang="es-PE" sz="20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4597078" y="548680"/>
            <a:ext cx="4251657" cy="3179890"/>
            <a:chOff x="4788024" y="3438470"/>
            <a:chExt cx="4251657" cy="317989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396" y="3438470"/>
              <a:ext cx="3521398" cy="2164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6 CuadroTexto"/>
            <p:cNvSpPr txBox="1"/>
            <p:nvPr/>
          </p:nvSpPr>
          <p:spPr>
            <a:xfrm>
              <a:off x="4788024" y="5602697"/>
              <a:ext cx="4251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200" b="1" dirty="0" smtClean="0">
                  <a:latin typeface="Courier New" pitchFamily="49" charset="0"/>
                  <a:cs typeface="Courier New" pitchFamily="49" charset="0"/>
                </a:rPr>
                <a:t>Por latitud, las </a:t>
              </a:r>
              <a:r>
                <a:rPr lang="es-MX" sz="1200" b="1" dirty="0">
                  <a:latin typeface="Courier New" pitchFamily="49" charset="0"/>
                  <a:cs typeface="Courier New" pitchFamily="49" charset="0"/>
                </a:rPr>
                <a:t>d</a:t>
              </a:r>
              <a:r>
                <a:rPr lang="es-MX" sz="1200" b="1" dirty="0" smtClean="0">
                  <a:latin typeface="Courier New" pitchFamily="49" charset="0"/>
                  <a:cs typeface="Courier New" pitchFamily="49" charset="0"/>
                </a:rPr>
                <a:t>ensidades mayores están en las zonas B y C. Comparadas con los </a:t>
              </a:r>
              <a:r>
                <a:rPr lang="es-MX" sz="1200" b="1" dirty="0">
                  <a:latin typeface="Courier New" pitchFamily="49" charset="0"/>
                  <a:cs typeface="Courier New" pitchFamily="49" charset="0"/>
                </a:rPr>
                <a:t>í</a:t>
              </a:r>
              <a:r>
                <a:rPr lang="es-MX" sz="1200" b="1" dirty="0" smtClean="0">
                  <a:latin typeface="Courier New" pitchFamily="49" charset="0"/>
                  <a:cs typeface="Courier New" pitchFamily="49" charset="0"/>
                </a:rPr>
                <a:t>ndices de Pesca de la flota del primer Semestre de 2011, los índices actuales son mayores </a:t>
              </a:r>
            </a:p>
            <a:p>
              <a:r>
                <a:rPr lang="es-MX" sz="1200" b="1" dirty="0" smtClean="0">
                  <a:latin typeface="Courier New" pitchFamily="49" charset="0"/>
                  <a:cs typeface="Courier New" pitchFamily="49" charset="0"/>
                </a:rPr>
                <a:t>en las zonas B y C.</a:t>
              </a:r>
            </a:p>
          </p:txBody>
        </p:sp>
        <p:sp>
          <p:nvSpPr>
            <p:cNvPr id="3" name="2 CuadroTexto"/>
            <p:cNvSpPr txBox="1"/>
            <p:nvPr/>
          </p:nvSpPr>
          <p:spPr>
            <a:xfrm>
              <a:off x="5411143" y="5294153"/>
              <a:ext cx="28809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dirty="0" smtClean="0">
                  <a:latin typeface="Courier New" pitchFamily="49" charset="0"/>
                  <a:cs typeface="Courier New" pitchFamily="49" charset="0"/>
                </a:rPr>
                <a:t>CPUE del primer semestre 2011</a:t>
              </a:r>
              <a:endParaRPr lang="es-PE" sz="12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5076056" y="3861048"/>
            <a:ext cx="3531736" cy="2832412"/>
            <a:chOff x="4998879" y="563489"/>
            <a:chExt cx="3531736" cy="2832412"/>
          </a:xfrm>
        </p:grpSpPr>
        <p:sp>
          <p:nvSpPr>
            <p:cNvPr id="10" name="9 CuadroTexto"/>
            <p:cNvSpPr txBox="1"/>
            <p:nvPr/>
          </p:nvSpPr>
          <p:spPr>
            <a:xfrm>
              <a:off x="4998879" y="2564904"/>
              <a:ext cx="35317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 smtClean="0">
                  <a:latin typeface="Courier New" pitchFamily="49" charset="0"/>
                  <a:cs typeface="Courier New" pitchFamily="49" charset="0"/>
                </a:rPr>
                <a:t>En promedio el índice de abundancia</a:t>
              </a:r>
            </a:p>
            <a:p>
              <a:r>
                <a:rPr lang="es-MX" sz="1200" b="1" dirty="0">
                  <a:latin typeface="Courier New" pitchFamily="49" charset="0"/>
                  <a:cs typeface="Courier New" pitchFamily="49" charset="0"/>
                </a:rPr>
                <a:t>d</a:t>
              </a:r>
              <a:r>
                <a:rPr lang="es-MX" sz="1200" b="1" dirty="0" smtClean="0">
                  <a:latin typeface="Courier New" pitchFamily="49" charset="0"/>
                  <a:cs typeface="Courier New" pitchFamily="49" charset="0"/>
                </a:rPr>
                <a:t>e esta prospección es 25% mayor al</a:t>
              </a:r>
            </a:p>
            <a:p>
              <a:r>
                <a:rPr lang="es-MX" sz="1200" b="1" dirty="0" smtClean="0">
                  <a:latin typeface="Courier New" pitchFamily="49" charset="0"/>
                  <a:cs typeface="Courier New" pitchFamily="49" charset="0"/>
                </a:rPr>
                <a:t>índice promedio de la flota pesquera</a:t>
              </a:r>
            </a:p>
            <a:p>
              <a:r>
                <a:rPr lang="es-MX" sz="1200" b="1" dirty="0" smtClean="0">
                  <a:latin typeface="Courier New" pitchFamily="49" charset="0"/>
                  <a:cs typeface="Courier New" pitchFamily="49" charset="0"/>
                </a:rPr>
                <a:t>entre 2009 y 2011.</a:t>
              </a: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396" y="563489"/>
              <a:ext cx="3198378" cy="1929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16 Grupo"/>
          <p:cNvGrpSpPr/>
          <p:nvPr/>
        </p:nvGrpSpPr>
        <p:grpSpPr>
          <a:xfrm>
            <a:off x="395536" y="576242"/>
            <a:ext cx="3768499" cy="5879896"/>
            <a:chOff x="155429" y="532710"/>
            <a:chExt cx="3768499" cy="587989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55429" y="532710"/>
              <a:ext cx="3768499" cy="5879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18 CuadroTexto"/>
            <p:cNvSpPr txBox="1"/>
            <p:nvPr/>
          </p:nvSpPr>
          <p:spPr>
            <a:xfrm>
              <a:off x="827584" y="3717032"/>
              <a:ext cx="489914" cy="276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/>
                <a:t>1 t/h</a:t>
              </a:r>
              <a:endParaRPr lang="es-PE" sz="1400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827584" y="4105441"/>
              <a:ext cx="572728" cy="276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/>
                <a:t>15 t/h</a:t>
              </a:r>
              <a:endParaRPr lang="es-PE" sz="1400" dirty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860645" y="4493849"/>
              <a:ext cx="572728" cy="276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/>
                <a:t>30 t/h</a:t>
              </a:r>
              <a:endParaRPr lang="es-PE" sz="1400" dirty="0"/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60645" y="4882258"/>
              <a:ext cx="572728" cy="276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 smtClean="0"/>
                <a:t>60 t/h</a:t>
              </a:r>
              <a:endParaRPr lang="es-PE" sz="1400" dirty="0"/>
            </a:p>
          </p:txBody>
        </p:sp>
      </p:grpSp>
      <p:sp>
        <p:nvSpPr>
          <p:cNvPr id="16" name="1 Título"/>
          <p:cNvSpPr txBox="1">
            <a:spLocks/>
          </p:cNvSpPr>
          <p:nvPr/>
        </p:nvSpPr>
        <p:spPr bwMode="auto">
          <a:xfrm rot="-5400000">
            <a:off x="-3763963" y="2263775"/>
            <a:ext cx="77724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000" i="1" dirty="0">
                <a:solidFill>
                  <a:srgbClr val="0070C0"/>
                </a:solidFill>
                <a:latin typeface="Times New Roman" pitchFamily="18" charset="0"/>
              </a:rPr>
              <a:t>PRESENTACIÓN DE PAITA CORPORATION</a:t>
            </a:r>
            <a:endParaRPr lang="es-PE" sz="2000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1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215" y="638490"/>
            <a:ext cx="4155233" cy="487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1691680" y="148570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Courier New" pitchFamily="49" charset="0"/>
                <a:cs typeface="Courier New" pitchFamily="49" charset="0"/>
              </a:rPr>
              <a:t>ESTRUCTURA POR TALLAS DE LA MERLUZA</a:t>
            </a:r>
            <a:endParaRPr lang="es-PE" sz="20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596718" y="404664"/>
            <a:ext cx="3783341" cy="5323545"/>
            <a:chOff x="596718" y="841759"/>
            <a:chExt cx="3783341" cy="5879896"/>
          </a:xfrm>
        </p:grpSpPr>
        <p:grpSp>
          <p:nvGrpSpPr>
            <p:cNvPr id="11" name="10 Grupo"/>
            <p:cNvGrpSpPr/>
            <p:nvPr/>
          </p:nvGrpSpPr>
          <p:grpSpPr>
            <a:xfrm>
              <a:off x="611560" y="841759"/>
              <a:ext cx="3768499" cy="5879896"/>
              <a:chOff x="155429" y="532710"/>
              <a:chExt cx="3768499" cy="5879896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55429" y="532710"/>
                <a:ext cx="3768499" cy="58798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12 CuadroTexto"/>
              <p:cNvSpPr txBox="1"/>
              <p:nvPr/>
            </p:nvSpPr>
            <p:spPr>
              <a:xfrm>
                <a:off x="827584" y="3717032"/>
                <a:ext cx="489914" cy="276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400" dirty="0" smtClean="0"/>
                  <a:t>1 t/h</a:t>
                </a:r>
                <a:endParaRPr lang="es-PE" sz="1400" dirty="0"/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827584" y="4105441"/>
                <a:ext cx="572728" cy="276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400" dirty="0" smtClean="0"/>
                  <a:t>15 t/h</a:t>
                </a:r>
                <a:endParaRPr lang="es-PE" sz="1400" dirty="0"/>
              </a:p>
            </p:txBody>
          </p:sp>
          <p:sp>
            <p:nvSpPr>
              <p:cNvPr id="15" name="14 CuadroTexto"/>
              <p:cNvSpPr txBox="1"/>
              <p:nvPr/>
            </p:nvSpPr>
            <p:spPr>
              <a:xfrm>
                <a:off x="860645" y="4493849"/>
                <a:ext cx="572728" cy="276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400" dirty="0" smtClean="0"/>
                  <a:t>30 t/h</a:t>
                </a:r>
                <a:endParaRPr lang="es-PE" sz="1400" dirty="0"/>
              </a:p>
            </p:txBody>
          </p:sp>
          <p:sp>
            <p:nvSpPr>
              <p:cNvPr id="16" name="15 CuadroTexto"/>
              <p:cNvSpPr txBox="1"/>
              <p:nvPr/>
            </p:nvSpPr>
            <p:spPr>
              <a:xfrm>
                <a:off x="860645" y="4882258"/>
                <a:ext cx="572728" cy="276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1400" dirty="0" smtClean="0"/>
                  <a:t>60 t/h</a:t>
                </a:r>
                <a:endParaRPr lang="es-PE" sz="1400" dirty="0"/>
              </a:p>
            </p:txBody>
          </p:sp>
        </p:grpSp>
        <p:sp>
          <p:nvSpPr>
            <p:cNvPr id="19" name="18 CuadroTexto"/>
            <p:cNvSpPr txBox="1"/>
            <p:nvPr/>
          </p:nvSpPr>
          <p:spPr>
            <a:xfrm>
              <a:off x="596718" y="139024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latin typeface="Courier New" pitchFamily="49" charset="0"/>
                  <a:cs typeface="Courier New" pitchFamily="49" charset="0"/>
                </a:rPr>
                <a:t>A</a:t>
              </a:r>
              <a:endParaRPr lang="es-PE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596718" y="2664435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>
                  <a:latin typeface="Courier New" pitchFamily="49" charset="0"/>
                  <a:cs typeface="Courier New" pitchFamily="49" charset="0"/>
                </a:rPr>
                <a:t>B</a:t>
              </a:r>
              <a:endParaRPr lang="es-PE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602570" y="406892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latin typeface="Courier New" pitchFamily="49" charset="0"/>
                  <a:cs typeface="Courier New" pitchFamily="49" charset="0"/>
                </a:rPr>
                <a:t>C</a:t>
              </a:r>
              <a:endParaRPr lang="es-PE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649076" y="557994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>
                  <a:latin typeface="Courier New" pitchFamily="49" charset="0"/>
                  <a:cs typeface="Courier New" pitchFamily="49" charset="0"/>
                </a:rPr>
                <a:t>D</a:t>
              </a:r>
              <a:endParaRPr lang="es-PE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381941" y="5728209"/>
            <a:ext cx="8366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latin typeface="Courier New" pitchFamily="49" charset="0"/>
                <a:cs typeface="Courier New" pitchFamily="49" charset="0"/>
              </a:rPr>
              <a:t>LA COMPOSICIÓN POR TALLAS INDICA LA EXISTENCIA DE POR LO MENOS 3 COHORTES IMPORTANTES, QUE SERÍAN DE 2 Y 3 AÑOS DE EDAD. TAMBIEN SE OBSERVAN EJEMPLARES MAS VIEJOS. ES MUY NOTABLE ESTA COMPOSICION QUE NO SE VEIA HACE AÑOS.</a:t>
            </a:r>
          </a:p>
          <a:p>
            <a:r>
              <a:rPr lang="es-MX" sz="1200" dirty="0" smtClean="0">
                <a:latin typeface="Courier New" pitchFamily="49" charset="0"/>
                <a:cs typeface="Courier New" pitchFamily="49" charset="0"/>
              </a:rPr>
              <a:t>LOS EJEMPLARES DE 30 cm SON FRECUENTES DESDE SECHURA HASTA LA FRONTERA NORTE</a:t>
            </a:r>
          </a:p>
          <a:p>
            <a:r>
              <a:rPr lang="es-MX" sz="1200" dirty="0" smtClean="0">
                <a:latin typeface="Courier New" pitchFamily="49" charset="0"/>
                <a:cs typeface="Courier New" pitchFamily="49" charset="0"/>
              </a:rPr>
              <a:t>HAY UNA NUEVA GENERACION (COHORTE) EN EL AREA D (1 AÑO).</a:t>
            </a:r>
            <a:endParaRPr lang="es-PE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 bwMode="auto">
          <a:xfrm rot="-5400000">
            <a:off x="-3763963" y="2263775"/>
            <a:ext cx="77724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000" i="1" dirty="0">
                <a:solidFill>
                  <a:srgbClr val="0070C0"/>
                </a:solidFill>
                <a:latin typeface="Times New Roman" pitchFamily="18" charset="0"/>
              </a:rPr>
              <a:t>PRESENTACIÓN DE PAITA CORPORATION</a:t>
            </a:r>
            <a:endParaRPr lang="es-PE" sz="2000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7 Grupo"/>
          <p:cNvGrpSpPr/>
          <p:nvPr/>
        </p:nvGrpSpPr>
        <p:grpSpPr>
          <a:xfrm>
            <a:off x="100430" y="659602"/>
            <a:ext cx="8620797" cy="5494669"/>
            <a:chOff x="100430" y="814651"/>
            <a:chExt cx="8620797" cy="5494669"/>
          </a:xfrm>
        </p:grpSpPr>
        <p:grpSp>
          <p:nvGrpSpPr>
            <p:cNvPr id="7" name="6 Grupo"/>
            <p:cNvGrpSpPr/>
            <p:nvPr/>
          </p:nvGrpSpPr>
          <p:grpSpPr>
            <a:xfrm>
              <a:off x="100430" y="814651"/>
              <a:ext cx="5482882" cy="4560306"/>
              <a:chOff x="100430" y="814651"/>
              <a:chExt cx="5482882" cy="4560306"/>
            </a:xfrm>
          </p:grpSpPr>
          <p:pic>
            <p:nvPicPr>
              <p:cNvPr id="4" name="20 Imagen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2" r="13650" b="4387"/>
              <a:stretch/>
            </p:blipFill>
            <p:spPr bwMode="auto">
              <a:xfrm>
                <a:off x="100430" y="824315"/>
                <a:ext cx="3072688" cy="45506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21 Imagen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72" r="6642" b="5571"/>
              <a:stretch/>
            </p:blipFill>
            <p:spPr bwMode="auto">
              <a:xfrm>
                <a:off x="2843808" y="814651"/>
                <a:ext cx="2739504" cy="32075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836712"/>
              <a:ext cx="3429147" cy="5472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8 Conector recto"/>
            <p:cNvCxnSpPr/>
            <p:nvPr/>
          </p:nvCxnSpPr>
          <p:spPr>
            <a:xfrm flipV="1">
              <a:off x="1691680" y="2348880"/>
              <a:ext cx="0" cy="10801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 flipV="1">
              <a:off x="1691680" y="3717032"/>
              <a:ext cx="0" cy="10801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flipV="1">
              <a:off x="1691680" y="1052736"/>
              <a:ext cx="0" cy="10801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flipV="1">
              <a:off x="6876256" y="836712"/>
              <a:ext cx="0" cy="122413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"/>
            <p:cNvCxnSpPr/>
            <p:nvPr/>
          </p:nvCxnSpPr>
          <p:spPr>
            <a:xfrm flipV="1">
              <a:off x="6876256" y="2204864"/>
              <a:ext cx="0" cy="122413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flipV="1">
              <a:off x="6876256" y="3573016"/>
              <a:ext cx="0" cy="122413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flipV="1">
              <a:off x="6876256" y="4941168"/>
              <a:ext cx="0" cy="122413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21 CuadroTexto"/>
          <p:cNvSpPr txBox="1"/>
          <p:nvPr/>
        </p:nvSpPr>
        <p:spPr>
          <a:xfrm>
            <a:off x="539552" y="476672"/>
            <a:ext cx="2044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i="1" dirty="0" smtClean="0">
                <a:latin typeface="Courier New" pitchFamily="49" charset="0"/>
                <a:cs typeface="Courier New" pitchFamily="49" charset="0"/>
              </a:rPr>
              <a:t>04 – 05 OCTUBRE 2011</a:t>
            </a:r>
            <a:endParaRPr lang="es-PE" sz="1200" b="1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089428" y="476672"/>
            <a:ext cx="2230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i="1" dirty="0" smtClean="0">
                <a:latin typeface="Courier New" pitchFamily="49" charset="0"/>
                <a:cs typeface="Courier New" pitchFamily="49" charset="0"/>
              </a:rPr>
              <a:t>11 – 12 NOVIEMBRE 2011</a:t>
            </a:r>
            <a:endParaRPr lang="es-PE" sz="1200" b="1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963782" y="476672"/>
            <a:ext cx="1951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i="1" dirty="0" smtClean="0">
                <a:latin typeface="Courier New" pitchFamily="49" charset="0"/>
                <a:cs typeface="Courier New" pitchFamily="49" charset="0"/>
              </a:rPr>
              <a:t>21 – 23 FEBRRO 2012</a:t>
            </a:r>
            <a:endParaRPr lang="es-PE" sz="1200" b="1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948236" y="119675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A</a:t>
            </a:r>
            <a:endParaRPr lang="es-PE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7956376" y="255561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B</a:t>
            </a:r>
            <a:endParaRPr lang="es-PE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7956376" y="399577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C</a:t>
            </a:r>
            <a:endParaRPr lang="es-PE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7956376" y="521990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D</a:t>
            </a:r>
            <a:endParaRPr lang="es-PE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0" y="5229200"/>
            <a:ext cx="4932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i="1" dirty="0" smtClean="0">
                <a:latin typeface="Courier New" pitchFamily="49" charset="0"/>
                <a:cs typeface="Courier New" pitchFamily="49" charset="0"/>
              </a:rPr>
              <a:t>ESTA COMPARACIÓN DE 3 PERIODOS ENTRE OCTUBRE 2011 y FEBRERO 2012, INDICA QUE EL RECURSO HA TENIDO UN ALTO MOVIMIENTO ESPACIAL.</a:t>
            </a:r>
          </a:p>
          <a:p>
            <a:r>
              <a:rPr lang="es-MX" sz="1000" i="1" dirty="0" smtClean="0">
                <a:latin typeface="Courier New" pitchFamily="49" charset="0"/>
                <a:cs typeface="Courier New" pitchFamily="49" charset="0"/>
              </a:rPr>
              <a:t>LAS COHORTES PRESENTES EN ESTA PROSPECCION DE FEBRERO, NO SE EXPLICAN SOLO POR CRECIMIENTO DEL STOCK QUE EVALUO EL CRUCERO DE JUNIO 2011.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179512" y="116632"/>
            <a:ext cx="8701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Courier New" pitchFamily="49" charset="0"/>
                <a:cs typeface="Courier New" pitchFamily="49" charset="0"/>
              </a:rPr>
              <a:t>COMPARACION DE LA COMPOSICION POR TALLAS DE MERLUZA PERUANA 2011-2012</a:t>
            </a:r>
            <a:endParaRPr lang="es-PE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3147594" y="3886599"/>
            <a:ext cx="1440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i="1" dirty="0" smtClean="0"/>
              <a:t>Fuente: Informes de </a:t>
            </a:r>
            <a:r>
              <a:rPr lang="es-MX" sz="800" i="1" dirty="0" err="1" smtClean="0"/>
              <a:t>Imarpe</a:t>
            </a:r>
            <a:r>
              <a:rPr lang="es-MX" sz="800" i="1" dirty="0" smtClean="0"/>
              <a:t>.</a:t>
            </a:r>
            <a:endParaRPr lang="es-PE" sz="800" i="1" dirty="0"/>
          </a:p>
        </p:txBody>
      </p:sp>
      <p:sp>
        <p:nvSpPr>
          <p:cNvPr id="2049" name="2048 CuadroTexto"/>
          <p:cNvSpPr txBox="1"/>
          <p:nvPr/>
        </p:nvSpPr>
        <p:spPr>
          <a:xfrm>
            <a:off x="35495" y="6237312"/>
            <a:ext cx="88454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i="1" dirty="0">
                <a:latin typeface="Courier New" pitchFamily="49" charset="0"/>
                <a:cs typeface="Courier New" pitchFamily="49" charset="0"/>
              </a:rPr>
              <a:t>HAN APARECIDO EJEMPLARES MÁS GRANDES </a:t>
            </a:r>
            <a:r>
              <a:rPr lang="es-MX" sz="900" i="1" dirty="0" smtClean="0">
                <a:latin typeface="Courier New" pitchFamily="49" charset="0"/>
                <a:cs typeface="Courier New" pitchFamily="49" charset="0"/>
              </a:rPr>
              <a:t>(DE ALGUN SITIO) Y </a:t>
            </a:r>
            <a:r>
              <a:rPr lang="es-MX" sz="900" i="1" dirty="0">
                <a:latin typeface="Courier New" pitchFamily="49" charset="0"/>
                <a:cs typeface="Courier New" pitchFamily="49" charset="0"/>
              </a:rPr>
              <a:t>SE OBSERVA BIEN </a:t>
            </a:r>
            <a:r>
              <a:rPr lang="es-MX" sz="900" i="1" dirty="0" smtClean="0">
                <a:latin typeface="Courier New" pitchFamily="49" charset="0"/>
                <a:cs typeface="Courier New" pitchFamily="49" charset="0"/>
              </a:rPr>
              <a:t>UNA </a:t>
            </a:r>
            <a:r>
              <a:rPr lang="es-MX" sz="900" i="1" dirty="0">
                <a:latin typeface="Courier New" pitchFamily="49" charset="0"/>
                <a:cs typeface="Courier New" pitchFamily="49" charset="0"/>
              </a:rPr>
              <a:t>NUEVA GENERACIÓN DE PECES JOVENES </a:t>
            </a:r>
            <a:r>
              <a:rPr lang="es-MX" sz="900" i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s-MX" sz="900" i="1" dirty="0">
                <a:latin typeface="Courier New" pitchFamily="49" charset="0"/>
                <a:cs typeface="Courier New" pitchFamily="49" charset="0"/>
              </a:rPr>
              <a:t>RECLUTAS</a:t>
            </a:r>
            <a:r>
              <a:rPr lang="es-MX" sz="900" i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s-MX" sz="900" i="1" dirty="0" smtClean="0">
                <a:latin typeface="Courier New" pitchFamily="49" charset="0"/>
                <a:cs typeface="Courier New" pitchFamily="49" charset="0"/>
              </a:rPr>
              <a:t>EN </a:t>
            </a:r>
            <a:r>
              <a:rPr lang="es-MX" sz="900" i="1" dirty="0">
                <a:latin typeface="Courier New" pitchFamily="49" charset="0"/>
                <a:cs typeface="Courier New" pitchFamily="49" charset="0"/>
              </a:rPr>
              <a:t>EL AEREA </a:t>
            </a:r>
            <a:r>
              <a:rPr lang="es-MX" sz="900" i="1" dirty="0" smtClean="0">
                <a:latin typeface="Courier New" pitchFamily="49" charset="0"/>
                <a:cs typeface="Courier New" pitchFamily="49" charset="0"/>
              </a:rPr>
              <a:t>D QUE NO SE PROSPECTÓ COMPLETAMENTE.</a:t>
            </a:r>
            <a:endParaRPr lang="es-PE" sz="900" i="1" dirty="0">
              <a:latin typeface="Courier New" pitchFamily="49" charset="0"/>
              <a:cs typeface="Courier New" pitchFamily="49" charset="0"/>
            </a:endParaRPr>
          </a:p>
          <a:p>
            <a:endParaRPr lang="es-PE" sz="900" dirty="0"/>
          </a:p>
        </p:txBody>
      </p:sp>
      <p:sp>
        <p:nvSpPr>
          <p:cNvPr id="32" name="1 Título"/>
          <p:cNvSpPr txBox="1">
            <a:spLocks/>
          </p:cNvSpPr>
          <p:nvPr/>
        </p:nvSpPr>
        <p:spPr bwMode="auto">
          <a:xfrm rot="-5400000">
            <a:off x="-3763963" y="2263775"/>
            <a:ext cx="77724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000" i="1" dirty="0">
                <a:solidFill>
                  <a:srgbClr val="0070C0"/>
                </a:solidFill>
                <a:latin typeface="Times New Roman" pitchFamily="18" charset="0"/>
              </a:rPr>
              <a:t>PRESENTACIÓN DE PAITA CORPORATION</a:t>
            </a:r>
            <a:endParaRPr lang="es-PE" sz="2000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66664" y="148570"/>
            <a:ext cx="5976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Courier New" pitchFamily="49" charset="0"/>
                <a:cs typeface="Courier New" pitchFamily="49" charset="0"/>
              </a:rPr>
              <a:t>CÁLCULO DE LA BIOMASA</a:t>
            </a:r>
          </a:p>
          <a:p>
            <a:pPr algn="ctr"/>
            <a:r>
              <a:rPr lang="es-MX" sz="2000" b="1" dirty="0" smtClean="0">
                <a:latin typeface="Courier New" pitchFamily="49" charset="0"/>
                <a:cs typeface="Courier New" pitchFamily="49" charset="0"/>
              </a:rPr>
              <a:t>CON EL MÉTODO DE ÁREA BARRIDA USANDO DATA DE LA FLOTA COMERCIAL*</a:t>
            </a:r>
            <a:endParaRPr lang="es-P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9512" y="6310481"/>
            <a:ext cx="8640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i="1" dirty="0" smtClean="0">
                <a:latin typeface="Courier New" pitchFamily="49" charset="0"/>
                <a:cs typeface="Courier New" pitchFamily="49" charset="0"/>
              </a:rPr>
              <a:t>*Nota: El método de Área Barrida fue desarrollado por los norteamericanos </a:t>
            </a:r>
            <a:r>
              <a:rPr lang="es-MX" sz="1050" b="1" i="1" dirty="0" err="1" smtClean="0">
                <a:latin typeface="Courier New" pitchFamily="49" charset="0"/>
                <a:cs typeface="Courier New" pitchFamily="49" charset="0"/>
              </a:rPr>
              <a:t>Alverson</a:t>
            </a:r>
            <a:r>
              <a:rPr lang="es-MX" sz="1050" b="1" i="1" dirty="0" smtClean="0">
                <a:latin typeface="Courier New" pitchFamily="49" charset="0"/>
                <a:cs typeface="Courier New" pitchFamily="49" charset="0"/>
              </a:rPr>
              <a:t> &amp; Pereyra (1969) estudiando data de la flota comercial.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95322" y="4236184"/>
            <a:ext cx="876554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LOS DATOS DE LAS OPERACIONES DE PESCA DE LA ETAPA DE LA PROSPECCIÓN (21-23</a:t>
            </a:r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) Y DE LA PESCA COMERCIAL,</a:t>
            </a:r>
          </a:p>
          <a:p>
            <a:pPr algn="just"/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SE </a:t>
            </a:r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UTILIZARON PARA </a:t>
            </a:r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CALCULAR </a:t>
            </a:r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LA BIOMASA DE LA MERLUZA, SEGÚN EL MÉTODO DE AREA BARRIDA *.</a:t>
            </a:r>
          </a:p>
          <a:p>
            <a:pPr algn="just"/>
            <a:endParaRPr lang="es-MX" sz="1100" b="1" i="1" dirty="0" smtClean="0"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LA DATA DE LOS BARCOS SE HAN ESTANDARIZADO ENTRE SI, PARA CALCULAR DENSIDADES EN TONELADAS POR MILLA </a:t>
            </a:r>
          </a:p>
          <a:p>
            <a:pPr algn="just"/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NAUTICA CUADRADA. AL SER LAS DENSIDADES MUY ALTAS, SE HA ASUMIDO UNA EFICIENCIA DE PESCA DE LA FLOTA</a:t>
            </a:r>
          </a:p>
          <a:p>
            <a:pPr algn="just"/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IGUAL A 1 (O SEA 100%). IMARPE SIEMPRE ASUME SOLO 0.75 (75%) EN SUS CRUCEROS.</a:t>
            </a:r>
          </a:p>
          <a:p>
            <a:pPr algn="just"/>
            <a:endParaRPr lang="es-MX" sz="1100" b="1" i="1" dirty="0" smtClean="0"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LA BIOMASA ES, </a:t>
            </a:r>
            <a:r>
              <a:rPr lang="es-MX" sz="1100" b="1" i="1" u="sng" dirty="0" smtClean="0">
                <a:latin typeface="Courier New" pitchFamily="49" charset="0"/>
                <a:cs typeface="Courier New" pitchFamily="49" charset="0"/>
              </a:rPr>
              <a:t>COMO MÍNIMO, </a:t>
            </a:r>
            <a:r>
              <a:rPr lang="es-MX" sz="1100" b="1" i="1" u="sng" dirty="0" smtClean="0">
                <a:latin typeface="Courier New" pitchFamily="49" charset="0"/>
                <a:cs typeface="Courier New" pitchFamily="49" charset="0"/>
              </a:rPr>
              <a:t>195 </a:t>
            </a:r>
            <a:r>
              <a:rPr lang="es-MX" sz="1100" b="1" i="1" u="sng" dirty="0" smtClean="0">
                <a:latin typeface="Courier New" pitchFamily="49" charset="0"/>
                <a:cs typeface="Courier New" pitchFamily="49" charset="0"/>
              </a:rPr>
              <a:t>MIL TONELADAS</a:t>
            </a:r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 A FEBRERO DE 2012. CON LIMITES DE CONFIANZA </a:t>
            </a:r>
          </a:p>
          <a:p>
            <a:pPr algn="just"/>
            <a:r>
              <a:rPr lang="es-MX" sz="1100" b="1" i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CON 95% DE CONFIABILIDAD) DE </a:t>
            </a:r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+/-11%, </a:t>
            </a:r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QUE PARA ESTE TIPO DE ESTIMACIONES POR AREA BARRIDA,</a:t>
            </a:r>
          </a:p>
          <a:p>
            <a:pPr algn="just"/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SON LIMITES DE CONFIANZA BAJOS, LO QUE IMPLICA QUE ES UNA ESTIMACIÓN CONFIABLE.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 rot="-5400000">
            <a:off x="-3763963" y="2263775"/>
            <a:ext cx="77724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000" i="1" dirty="0">
                <a:solidFill>
                  <a:srgbClr val="0070C0"/>
                </a:solidFill>
                <a:latin typeface="Times New Roman" pitchFamily="18" charset="0"/>
              </a:rPr>
              <a:t>PRESENTACIÓN DE PAITA CORPORATION</a:t>
            </a:r>
            <a:endParaRPr lang="es-PE" sz="2000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38" y="1268760"/>
            <a:ext cx="7784802" cy="260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75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640" y="148570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Courier New" pitchFamily="49" charset="0"/>
                <a:cs typeface="Courier New" pitchFamily="49" charset="0"/>
              </a:rPr>
              <a:t>ESTRUCTURA POBLACIONAL DE LA MERLUZA EN NÚMERO Y BIOMASA EN FEBRERO 2012</a:t>
            </a:r>
            <a:endParaRPr lang="es-P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72995" y="5158984"/>
            <a:ext cx="812600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i="1" dirty="0" smtClean="0">
                <a:latin typeface="Courier New" pitchFamily="49" charset="0"/>
                <a:cs typeface="Courier New" pitchFamily="49" charset="0"/>
              </a:rPr>
              <a:t>LA ESTRUCTURA FINAL COMPUESTA DEL STOCK DE MERLUZA PRESENTA UNA ESTRUCTURA AMPLIA, CON UN FUERTE COMPONENTE EN 24-25 cm Y OTRO EN 33-34 cm Y OTROS COMPONENTES SECUNDARIOS.</a:t>
            </a:r>
          </a:p>
          <a:p>
            <a:r>
              <a:rPr lang="es-MX" sz="1100" i="1" dirty="0" smtClean="0">
                <a:latin typeface="Courier New" pitchFamily="49" charset="0"/>
                <a:cs typeface="Courier New" pitchFamily="49" charset="0"/>
              </a:rPr>
              <a:t>SE NOTA UNA RECUPERACIÓN DE LA ESTRUTURA POR TAMAÑOS DEL STOCK DE MERLUZA, CON UN FUERTE CONTINGENTE DE PECES DE 3 AÑOS DE EDAD. ESTO NO SE VEIA HACE MUCHOS AÑOS.</a:t>
            </a:r>
          </a:p>
          <a:p>
            <a:endParaRPr lang="es-MX" sz="11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s-MX" sz="1100" i="1" dirty="0" smtClean="0">
                <a:latin typeface="Courier New" pitchFamily="49" charset="0"/>
                <a:cs typeface="Courier New" pitchFamily="49" charset="0"/>
              </a:rPr>
              <a:t>LA BIOMASA DE EJEMPLARES MAYORES DE 28 cm ES DE 74.3% (</a:t>
            </a:r>
            <a:r>
              <a:rPr lang="es-MX" sz="1100" i="1" dirty="0" smtClean="0">
                <a:latin typeface="Courier New" pitchFamily="49" charset="0"/>
                <a:cs typeface="Courier New" pitchFamily="49" charset="0"/>
              </a:rPr>
              <a:t>145 </a:t>
            </a:r>
            <a:r>
              <a:rPr lang="es-MX" sz="1100" i="1" dirty="0" smtClean="0">
                <a:latin typeface="Courier New" pitchFamily="49" charset="0"/>
                <a:cs typeface="Courier New" pitchFamily="49" charset="0"/>
              </a:rPr>
              <a:t>MIL TONELADAS); Y</a:t>
            </a:r>
          </a:p>
          <a:p>
            <a:r>
              <a:rPr lang="es-MX" sz="1100" i="1" dirty="0" smtClean="0">
                <a:latin typeface="Courier New" pitchFamily="49" charset="0"/>
                <a:cs typeface="Courier New" pitchFamily="49" charset="0"/>
              </a:rPr>
              <a:t>LA BIOMASA DE INDIVIDUOS MAYORES DE 35 CM ES DE 44.4% </a:t>
            </a:r>
            <a:r>
              <a:rPr lang="es-MX" sz="1100" i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s-MX" sz="1100" i="1" dirty="0" smtClean="0">
                <a:latin typeface="Courier New" pitchFamily="49" charset="0"/>
                <a:cs typeface="Courier New" pitchFamily="49" charset="0"/>
              </a:rPr>
              <a:t>87</a:t>
            </a:r>
            <a:r>
              <a:rPr lang="es-MX" sz="11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s-MX" sz="1100" i="1" dirty="0" smtClean="0">
                <a:latin typeface="Courier New" pitchFamily="49" charset="0"/>
                <a:cs typeface="Courier New" pitchFamily="49" charset="0"/>
              </a:rPr>
              <a:t>MIL TONELADAS)</a:t>
            </a:r>
            <a:endParaRPr lang="es-PE" sz="1100" i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0739"/>
            <a:ext cx="7416824" cy="43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3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68760"/>
            <a:ext cx="3698382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 bwMode="auto">
          <a:xfrm rot="-5400000">
            <a:off x="-3763963" y="2263775"/>
            <a:ext cx="77724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000" i="1" dirty="0">
                <a:solidFill>
                  <a:srgbClr val="0070C0"/>
                </a:solidFill>
                <a:latin typeface="Times New Roman" pitchFamily="18" charset="0"/>
              </a:rPr>
              <a:t>PRESENTACIÓN DE PAITA CORPORATION</a:t>
            </a:r>
            <a:endParaRPr lang="es-PE" sz="2000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4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279" y="3718902"/>
            <a:ext cx="6797675" cy="255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15 Grupo"/>
          <p:cNvGrpSpPr/>
          <p:nvPr/>
        </p:nvGrpSpPr>
        <p:grpSpPr>
          <a:xfrm>
            <a:off x="272629" y="1302876"/>
            <a:ext cx="3167459" cy="2506606"/>
            <a:chOff x="272629" y="692696"/>
            <a:chExt cx="3167459" cy="250660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29" y="692696"/>
              <a:ext cx="3167459" cy="17234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4 Rectángulo"/>
            <p:cNvSpPr/>
            <p:nvPr/>
          </p:nvSpPr>
          <p:spPr>
            <a:xfrm>
              <a:off x="611560" y="1628800"/>
              <a:ext cx="2448272" cy="720080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" name="5 Flecha abajo"/>
            <p:cNvSpPr/>
            <p:nvPr/>
          </p:nvSpPr>
          <p:spPr>
            <a:xfrm rot="18968466">
              <a:off x="1958498" y="2335206"/>
              <a:ext cx="931961" cy="864096"/>
            </a:xfrm>
            <a:prstGeom prst="downArrow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3700567" y="1187394"/>
            <a:ext cx="3965221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>
                <a:latin typeface="Courier New" pitchFamily="49" charset="0"/>
                <a:cs typeface="Courier New" pitchFamily="49" charset="0"/>
              </a:rPr>
              <a:t>IMARPE, EN SU INFORME DE DIAGNÓSTICO</a:t>
            </a:r>
          </a:p>
          <a:p>
            <a:r>
              <a:rPr lang="es-MX" sz="1100" dirty="0" smtClean="0">
                <a:latin typeface="Courier New" pitchFamily="49" charset="0"/>
                <a:cs typeface="Courier New" pitchFamily="49" charset="0"/>
              </a:rPr>
              <a:t>Y DE CUOTA PARA 2012, PRESENTÓ ESTA FIGURA.</a:t>
            </a:r>
          </a:p>
          <a:p>
            <a:r>
              <a:rPr lang="es-MX" sz="1100" dirty="0" smtClean="0">
                <a:latin typeface="Courier New" pitchFamily="49" charset="0"/>
                <a:cs typeface="Courier New" pitchFamily="49" charset="0"/>
              </a:rPr>
              <a:t>HEMOS SUPERPUESTO LAS ESTIMACIONES DE BIOMASA DE LOS PROPIOS CRUCEROS DE IMARPE. LOS RESULTADOS DEL ANALISIS QUE HAN REALIZADO ESTAN SUBESTIMADOS RESPECTO A LOS CRUCEROS.</a:t>
            </a:r>
          </a:p>
          <a:p>
            <a:r>
              <a:rPr lang="es-MX" sz="1100" dirty="0" smtClean="0">
                <a:latin typeface="Courier New" pitchFamily="49" charset="0"/>
                <a:cs typeface="Courier New" pitchFamily="49" charset="0"/>
              </a:rPr>
              <a:t>NOS LLAMA LA ATENCIÓN QUE NO HAYA COINCIDENCIA ENTRE LOS ESTIMADOS.</a:t>
            </a:r>
          </a:p>
          <a:p>
            <a:r>
              <a:rPr lang="es-MX" sz="1100" dirty="0" smtClean="0">
                <a:latin typeface="Courier New" pitchFamily="49" charset="0"/>
                <a:cs typeface="Courier New" pitchFamily="49" charset="0"/>
              </a:rPr>
              <a:t>¿PORQUÉ NO SE HA USADO LA SERIE DE LOS CRUCEROS PARA CALCULAR LA BIOMASA?</a:t>
            </a:r>
            <a:endParaRPr lang="es-PE" sz="11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13 Flecha arriba"/>
          <p:cNvSpPr/>
          <p:nvPr/>
        </p:nvSpPr>
        <p:spPr>
          <a:xfrm rot="20947706">
            <a:off x="7452320" y="3540026"/>
            <a:ext cx="432048" cy="864096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14 CuadroTexto"/>
          <p:cNvSpPr txBox="1"/>
          <p:nvPr/>
        </p:nvSpPr>
        <p:spPr>
          <a:xfrm>
            <a:off x="6984508" y="3227347"/>
            <a:ext cx="104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i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CRUCEROS</a:t>
            </a:r>
            <a:endParaRPr lang="es-PE" sz="1400" b="1" i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 flipV="1">
            <a:off x="8532440" y="2887054"/>
            <a:ext cx="0" cy="126202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7762377" y="2445131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i="1" dirty="0" smtClean="0">
                <a:latin typeface="Courier New" pitchFamily="49" charset="0"/>
                <a:cs typeface="Courier New" pitchFamily="49" charset="0"/>
              </a:rPr>
              <a:t>PROSPECCIÓN</a:t>
            </a:r>
          </a:p>
          <a:p>
            <a:pPr algn="ctr"/>
            <a:r>
              <a:rPr lang="es-MX" sz="1200" b="1" i="1" dirty="0" smtClean="0">
                <a:latin typeface="Courier New" pitchFamily="49" charset="0"/>
                <a:cs typeface="Courier New" pitchFamily="49" charset="0"/>
              </a:rPr>
              <a:t>2012</a:t>
            </a:r>
            <a:endParaRPr lang="es-PE" sz="1200" b="1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886885" y="6343436"/>
            <a:ext cx="17812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 smtClean="0"/>
              <a:t>FUENTE: Informes de </a:t>
            </a:r>
            <a:r>
              <a:rPr lang="es-MX" sz="1050" dirty="0" err="1" smtClean="0"/>
              <a:t>Imarpe</a:t>
            </a:r>
            <a:r>
              <a:rPr lang="es-MX" sz="1050" dirty="0"/>
              <a:t>.</a:t>
            </a:r>
            <a:endParaRPr lang="es-PE" sz="105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115616" y="332656"/>
            <a:ext cx="7263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Courier New" pitchFamily="49" charset="0"/>
                <a:cs typeface="Courier New" pitchFamily="49" charset="0"/>
              </a:rPr>
              <a:t>COMPARACIÓN DE TENDENCIAS Y NIVELES DE BIOMASA</a:t>
            </a:r>
            <a:endParaRPr lang="es-P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1 Título"/>
          <p:cNvSpPr txBox="1">
            <a:spLocks/>
          </p:cNvSpPr>
          <p:nvPr/>
        </p:nvSpPr>
        <p:spPr bwMode="auto">
          <a:xfrm rot="-5400000">
            <a:off x="-3763963" y="2263775"/>
            <a:ext cx="77724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000" i="1" dirty="0">
                <a:solidFill>
                  <a:srgbClr val="0070C0"/>
                </a:solidFill>
                <a:latin typeface="Times New Roman" pitchFamily="18" charset="0"/>
              </a:rPr>
              <a:t>PRESENTACIÓN DE PAITA CORPORATION</a:t>
            </a:r>
            <a:endParaRPr lang="es-PE" sz="2000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52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444208" y="1196752"/>
            <a:ext cx="252028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LA ESTRUCTURA POR TALLAS ENCONTRADA AHORA EN FEBRERO (LINEA CONTINUA), SE HA PROYECTADO HACIA JUNIO 2011 (LINEA DISCONTÍNUA).</a:t>
            </a:r>
          </a:p>
          <a:p>
            <a:endParaRPr lang="es-MX" sz="1100" b="1" i="1" dirty="0">
              <a:latin typeface="Courier New" pitchFamily="49" charset="0"/>
              <a:cs typeface="Courier New" pitchFamily="49" charset="0"/>
            </a:endParaRPr>
          </a:p>
          <a:p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NO TIENEN LOS DATOS DE</a:t>
            </a:r>
          </a:p>
          <a:p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IMARPE DE LOS TAMAÑOS HALLADOS EN EL CRUCERO</a:t>
            </a:r>
          </a:p>
          <a:p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EN OTOÑO 2011. SOLO SE SABE QUE HUBO UNA SOLA MODA MUY PREDOMINANTE DE 28 cm (TRIÁNGULO). O SEA UNA ESTRUCTURA CASI UNIMODAL.</a:t>
            </a:r>
          </a:p>
          <a:p>
            <a:endParaRPr lang="es-MX" sz="1100" b="1" i="1" dirty="0">
              <a:latin typeface="Courier New" pitchFamily="49" charset="0"/>
              <a:cs typeface="Courier New" pitchFamily="49" charset="0"/>
            </a:endParaRPr>
          </a:p>
          <a:p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LA PROYECCIÓN INDICA</a:t>
            </a:r>
          </a:p>
          <a:p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QUE HUBO UNA SUBESTIMACIÓN, DE LOS RECLUTAS</a:t>
            </a:r>
            <a:r>
              <a:rPr lang="es-MX" sz="1100" b="1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(MODA EN 18 cm DE LA LINEA PUNTEADA; Y DE LOS MÁS GRANDES (MAYORES DE 35cm)</a:t>
            </a:r>
          </a:p>
          <a:p>
            <a:endParaRPr lang="es-MX" sz="1100" b="1" i="1" dirty="0">
              <a:latin typeface="Courier New" pitchFamily="49" charset="0"/>
              <a:cs typeface="Courier New" pitchFamily="49" charset="0"/>
            </a:endParaRPr>
          </a:p>
          <a:p>
            <a:r>
              <a:rPr lang="es-MX" sz="1100" i="1" u="sng" dirty="0" smtClean="0">
                <a:latin typeface="Courier New" pitchFamily="49" charset="0"/>
                <a:cs typeface="Courier New" pitchFamily="49" charset="0"/>
              </a:rPr>
              <a:t>SE COLIGE QUE EN JUNIO 2011, SE SUBESTIMÓ LA BIOMASA DE MERLUZA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39552" y="109439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Courier New" pitchFamily="49" charset="0"/>
                <a:cs typeface="Courier New" pitchFamily="49" charset="0"/>
              </a:rPr>
              <a:t>LAS TALLAS DE FEBERO 2012, COMPLETAN EL PANORAMA DE LAS TALLAS DE 0T0ÑO 2011</a:t>
            </a:r>
            <a:endParaRPr lang="es-PE" sz="20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62" y="817325"/>
            <a:ext cx="6113884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CuadroTexto"/>
          <p:cNvSpPr txBox="1"/>
          <p:nvPr/>
        </p:nvSpPr>
        <p:spPr>
          <a:xfrm>
            <a:off x="2428403" y="1196752"/>
            <a:ext cx="3746499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200" dirty="0">
                <a:latin typeface="Courier New" pitchFamily="49" charset="0"/>
                <a:cs typeface="Courier New" pitchFamily="49" charset="0"/>
              </a:rPr>
              <a:t>Esta estructura por tamaños debió </a:t>
            </a:r>
            <a:r>
              <a:rPr lang="es-PE" sz="1200" baseline="0" dirty="0" smtClean="0">
                <a:latin typeface="Courier New" pitchFamily="49" charset="0"/>
                <a:cs typeface="Courier New" pitchFamily="49" charset="0"/>
              </a:rPr>
              <a:t>encontrar </a:t>
            </a:r>
            <a:r>
              <a:rPr lang="es-PE" sz="1200" baseline="0" dirty="0">
                <a:latin typeface="Courier New" pitchFamily="49" charset="0"/>
                <a:cs typeface="Courier New" pitchFamily="49" charset="0"/>
              </a:rPr>
              <a:t>la Campaña de Otoño Austral </a:t>
            </a:r>
            <a:r>
              <a:rPr lang="es-PE" sz="1200" baseline="0" dirty="0" smtClean="0">
                <a:latin typeface="Courier New" pitchFamily="49" charset="0"/>
                <a:cs typeface="Courier New" pitchFamily="49" charset="0"/>
              </a:rPr>
              <a:t>2011 (no</a:t>
            </a:r>
            <a:r>
              <a:rPr lang="es-PE" sz="1200" dirty="0" smtClean="0">
                <a:latin typeface="Courier New" pitchFamily="49" charset="0"/>
                <a:cs typeface="Courier New" pitchFamily="49" charset="0"/>
              </a:rPr>
              <a:t> menos de </a:t>
            </a:r>
            <a:r>
              <a:rPr lang="es-PE" sz="1200" dirty="0" smtClean="0">
                <a:latin typeface="Courier New" pitchFamily="49" charset="0"/>
                <a:cs typeface="Courier New" pitchFamily="49" charset="0"/>
              </a:rPr>
              <a:t>110 </a:t>
            </a:r>
            <a:r>
              <a:rPr lang="es-PE" sz="1200" dirty="0" smtClean="0">
                <a:latin typeface="Courier New" pitchFamily="49" charset="0"/>
                <a:cs typeface="Courier New" pitchFamily="49" charset="0"/>
              </a:rPr>
              <a:t>mil t</a:t>
            </a:r>
            <a:r>
              <a:rPr lang="es-PE" sz="1200" baseline="0" dirty="0" smtClean="0">
                <a:latin typeface="Courier New" pitchFamily="49" charset="0"/>
                <a:cs typeface="Courier New" pitchFamily="49" charset="0"/>
              </a:rPr>
              <a:t>.)</a:t>
            </a:r>
            <a:endParaRPr lang="es-PE" sz="1200" baseline="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4 Conector recto de flecha"/>
          <p:cNvCxnSpPr>
            <a:cxnSpLocks noChangeShapeType="1"/>
          </p:cNvCxnSpPr>
          <p:nvPr/>
        </p:nvCxnSpPr>
        <p:spPr bwMode="auto">
          <a:xfrm flipH="1">
            <a:off x="2453804" y="2107977"/>
            <a:ext cx="800100" cy="600075"/>
          </a:xfrm>
          <a:prstGeom prst="straightConnector1">
            <a:avLst/>
          </a:prstGeom>
          <a:noFill/>
          <a:ln w="9525" algn="ctr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" name="10 CuadroTexto"/>
          <p:cNvSpPr txBox="1"/>
          <p:nvPr/>
        </p:nvSpPr>
        <p:spPr>
          <a:xfrm>
            <a:off x="3228504" y="3573016"/>
            <a:ext cx="2641599" cy="9079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050">
                <a:latin typeface="Courier New" pitchFamily="49" charset="0"/>
                <a:cs typeface="Courier New" pitchFamily="49" charset="0"/>
              </a:rPr>
              <a:t>Resulta</a:t>
            </a:r>
            <a:r>
              <a:rPr lang="es-PE" sz="1050" baseline="0">
                <a:latin typeface="Courier New" pitchFamily="49" charset="0"/>
                <a:cs typeface="Courier New" pitchFamily="49" charset="0"/>
              </a:rPr>
              <a:t> muy claro que en la Campaña de Evaluación de Otoño 2011, se </a:t>
            </a:r>
            <a:r>
              <a:rPr lang="es-PE" sz="1050" u="sng" baseline="0">
                <a:latin typeface="Courier New" pitchFamily="49" charset="0"/>
                <a:cs typeface="Courier New" pitchFamily="49" charset="0"/>
              </a:rPr>
              <a:t>subestimaron</a:t>
            </a:r>
            <a:r>
              <a:rPr lang="es-PE" sz="1050" baseline="0">
                <a:latin typeface="Courier New" pitchFamily="49" charset="0"/>
                <a:cs typeface="Courier New" pitchFamily="49" charset="0"/>
              </a:rPr>
              <a:t> los más pequeños, y los más grandes.</a:t>
            </a:r>
          </a:p>
          <a:p>
            <a:pPr algn="ctr"/>
            <a:endParaRPr lang="es-PE" sz="1050" baseline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11 CuadroTexto"/>
          <p:cNvSpPr txBox="1"/>
          <p:nvPr/>
        </p:nvSpPr>
        <p:spPr>
          <a:xfrm>
            <a:off x="3228504" y="1907952"/>
            <a:ext cx="2946399" cy="83099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200" baseline="0" dirty="0">
                <a:latin typeface="Courier New" pitchFamily="49" charset="0"/>
                <a:cs typeface="Courier New" pitchFamily="49" charset="0"/>
              </a:rPr>
              <a:t>El triángulo señala lo que encontró esa Campaña: una Moda en </a:t>
            </a:r>
            <a:r>
              <a:rPr lang="es-PE" sz="1200" baseline="0" dirty="0" smtClean="0">
                <a:latin typeface="Courier New" pitchFamily="49" charset="0"/>
                <a:cs typeface="Courier New" pitchFamily="49" charset="0"/>
              </a:rPr>
              <a:t>28 </a:t>
            </a:r>
            <a:r>
              <a:rPr lang="es-PE" sz="1200" baseline="0" dirty="0">
                <a:latin typeface="Courier New" pitchFamily="49" charset="0"/>
                <a:cs typeface="Courier New" pitchFamily="49" charset="0"/>
              </a:rPr>
              <a:t>cm.</a:t>
            </a:r>
          </a:p>
          <a:p>
            <a:endParaRPr lang="es-PE" sz="1200" baseline="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4 Conector recto de flecha"/>
          <p:cNvCxnSpPr>
            <a:cxnSpLocks noChangeShapeType="1"/>
          </p:cNvCxnSpPr>
          <p:nvPr/>
        </p:nvCxnSpPr>
        <p:spPr bwMode="auto">
          <a:xfrm flipH="1">
            <a:off x="1907704" y="1377727"/>
            <a:ext cx="555625" cy="415925"/>
          </a:xfrm>
          <a:prstGeom prst="straightConnector1">
            <a:avLst/>
          </a:prstGeom>
          <a:noFill/>
          <a:ln w="9525" algn="ctr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1 CuadroTexto"/>
          <p:cNvSpPr txBox="1"/>
          <p:nvPr/>
        </p:nvSpPr>
        <p:spPr>
          <a:xfrm>
            <a:off x="6444208" y="5826607"/>
            <a:ext cx="2138727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Parámetros usados en la</a:t>
            </a:r>
          </a:p>
          <a:p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Proyección :</a:t>
            </a:r>
          </a:p>
          <a:p>
            <a:r>
              <a:rPr lang="es-MX" sz="1100" b="1" i="1" dirty="0" err="1" smtClean="0">
                <a:latin typeface="Courier New" pitchFamily="49" charset="0"/>
                <a:cs typeface="Courier New" pitchFamily="49" charset="0"/>
              </a:rPr>
              <a:t>Linf</a:t>
            </a:r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 99.7cm, K=0.12;</a:t>
            </a:r>
          </a:p>
          <a:p>
            <a:r>
              <a:rPr lang="es-MX" sz="1100" b="1" i="1" dirty="0" err="1" smtClean="0">
                <a:latin typeface="Courier New" pitchFamily="49" charset="0"/>
                <a:cs typeface="Courier New" pitchFamily="49" charset="0"/>
              </a:rPr>
              <a:t>to</a:t>
            </a:r>
            <a:r>
              <a:rPr lang="es-MX" sz="1100" b="1" i="1" dirty="0" smtClean="0">
                <a:latin typeface="Courier New" pitchFamily="49" charset="0"/>
                <a:cs typeface="Courier New" pitchFamily="49" charset="0"/>
              </a:rPr>
              <a:t>=-0.68; M=0.38 anual.</a:t>
            </a:r>
            <a:endParaRPr lang="es-PE" sz="1100" b="1" i="1" baseline="30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 bwMode="auto">
          <a:xfrm rot="-5400000">
            <a:off x="-3763963" y="2263775"/>
            <a:ext cx="77724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000" i="1" dirty="0">
                <a:solidFill>
                  <a:srgbClr val="0070C0"/>
                </a:solidFill>
                <a:latin typeface="Times New Roman" pitchFamily="18" charset="0"/>
              </a:rPr>
              <a:t>PRESENTACIÓN DE PAITA CORPORATION</a:t>
            </a:r>
            <a:endParaRPr lang="es-PE" sz="2000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9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71853"/>
            <a:ext cx="6072851" cy="530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60340" y="116632"/>
            <a:ext cx="818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latin typeface="Courier New" pitchFamily="49" charset="0"/>
                <a:cs typeface="Courier New" pitchFamily="49" charset="0"/>
              </a:rPr>
              <a:t>HAY GRAN CONGRUENCIA DE LAS TALLAS DE MERLUZA</a:t>
            </a:r>
          </a:p>
          <a:p>
            <a:pPr algn="ctr"/>
            <a:r>
              <a:rPr lang="es-MX" sz="2000" b="1" dirty="0" smtClean="0">
                <a:latin typeface="Courier New" pitchFamily="49" charset="0"/>
                <a:cs typeface="Courier New" pitchFamily="49" charset="0"/>
              </a:rPr>
              <a:t>EN ECUADOR Y EN PERU</a:t>
            </a:r>
            <a:endParaRPr lang="es-P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588224" y="1916832"/>
            <a:ext cx="20882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Courier New" pitchFamily="49" charset="0"/>
                <a:cs typeface="Courier New" pitchFamily="49" charset="0"/>
              </a:rPr>
              <a:t>ESTA CONGRUENCIA</a:t>
            </a:r>
          </a:p>
          <a:p>
            <a:r>
              <a:rPr lang="es-MX" sz="1400" dirty="0" smtClean="0">
                <a:latin typeface="Courier New" pitchFamily="49" charset="0"/>
                <a:cs typeface="Courier New" pitchFamily="49" charset="0"/>
              </a:rPr>
              <a:t>SE PUEDE ASUMIR</a:t>
            </a:r>
          </a:p>
          <a:p>
            <a:r>
              <a:rPr lang="es-MX" sz="1400" dirty="0" smtClean="0">
                <a:latin typeface="Courier New" pitchFamily="49" charset="0"/>
                <a:cs typeface="Courier New" pitchFamily="49" charset="0"/>
              </a:rPr>
              <a:t>COMO UNA SEÑAL</a:t>
            </a:r>
          </a:p>
          <a:p>
            <a:r>
              <a:rPr lang="es-MX" sz="1400" dirty="0" smtClean="0">
                <a:latin typeface="Courier New" pitchFamily="49" charset="0"/>
                <a:cs typeface="Courier New" pitchFamily="49" charset="0"/>
              </a:rPr>
              <a:t>DEL CORRIMIENTO</a:t>
            </a:r>
          </a:p>
          <a:p>
            <a:r>
              <a:rPr lang="es-MX" sz="1400" dirty="0" smtClean="0">
                <a:latin typeface="Courier New" pitchFamily="49" charset="0"/>
                <a:cs typeface="Courier New" pitchFamily="49" charset="0"/>
              </a:rPr>
              <a:t>DE IDA Y VUELTA DE LA MERLUZA, CON LAS CONDICIONES</a:t>
            </a:r>
          </a:p>
          <a:p>
            <a:r>
              <a:rPr lang="es-MX" sz="1400" dirty="0" smtClean="0">
                <a:latin typeface="Courier New" pitchFamily="49" charset="0"/>
                <a:cs typeface="Courier New" pitchFamily="49" charset="0"/>
              </a:rPr>
              <a:t>AMBIENTALES.</a:t>
            </a:r>
          </a:p>
          <a:p>
            <a:endParaRPr lang="es-MX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s-MX" sz="1400" dirty="0" smtClean="0">
                <a:latin typeface="Courier New" pitchFamily="49" charset="0"/>
                <a:cs typeface="Courier New" pitchFamily="49" charset="0"/>
              </a:rPr>
              <a:t>CON EL FIN DE “LA NIÑA” ESTÁN REGRESANDO PARTE DE LOS QUE MIGRARON.</a:t>
            </a:r>
            <a:endParaRPr lang="es-PE" sz="14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 flipH="1">
            <a:off x="2699792" y="4809932"/>
            <a:ext cx="576064" cy="2032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Título"/>
          <p:cNvSpPr txBox="1">
            <a:spLocks/>
          </p:cNvSpPr>
          <p:nvPr/>
        </p:nvSpPr>
        <p:spPr bwMode="auto">
          <a:xfrm rot="-5400000">
            <a:off x="-3763963" y="2263775"/>
            <a:ext cx="77724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000" i="1" dirty="0">
                <a:solidFill>
                  <a:srgbClr val="0070C0"/>
                </a:solidFill>
                <a:latin typeface="Times New Roman" pitchFamily="18" charset="0"/>
              </a:rPr>
              <a:t>PRESENTACIÓN DE PAITA CORPORATION</a:t>
            </a:r>
            <a:endParaRPr lang="es-PE" sz="2000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21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8" y="963745"/>
            <a:ext cx="7487998" cy="411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76646" y="5229200"/>
            <a:ext cx="83663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dirty="0" smtClean="0">
                <a:latin typeface="Courier New" pitchFamily="49" charset="0"/>
                <a:cs typeface="Courier New" pitchFamily="49" charset="0"/>
              </a:rPr>
              <a:t>SE CALCULARON DOS CURVAS DE SELECTIVIDAD, POR LAS CARACTERISTICAS DE LA ESTRUCTURA POR </a:t>
            </a:r>
          </a:p>
          <a:p>
            <a:pPr algn="ctr"/>
            <a:r>
              <a:rPr lang="es-MX" sz="1200" dirty="0" smtClean="0">
                <a:latin typeface="Courier New" pitchFamily="49" charset="0"/>
                <a:cs typeface="Courier New" pitchFamily="49" charset="0"/>
              </a:rPr>
              <a:t>TAMAÑOS EN LAS CAPTURAS (PRESENCIA DE DOS MODAS MUY MARCADAS).</a:t>
            </a:r>
          </a:p>
          <a:p>
            <a:pPr algn="ctr"/>
            <a:r>
              <a:rPr lang="es-MX" sz="1200" u="sng" dirty="0" smtClean="0">
                <a:latin typeface="Courier New" pitchFamily="49" charset="0"/>
                <a:cs typeface="Courier New" pitchFamily="49" charset="0"/>
              </a:rPr>
              <a:t>CON ESTOS DATOS ACTUALES, EL OBJETIVO DE MANEJO, DE TOLERANCIA</a:t>
            </a:r>
          </a:p>
          <a:p>
            <a:pPr algn="ctr"/>
            <a:r>
              <a:rPr lang="es-MX" sz="1200" u="sng" dirty="0" smtClean="0">
                <a:latin typeface="Courier New" pitchFamily="49" charset="0"/>
                <a:cs typeface="Courier New" pitchFamily="49" charset="0"/>
              </a:rPr>
              <a:t>DE 20% DE INCIDENCIA DE INDIVIDUOS MENORES DE 28 cm </a:t>
            </a:r>
            <a:r>
              <a:rPr lang="es-MX" sz="1200" b="1" u="sng" dirty="0" smtClean="0">
                <a:latin typeface="Courier New" pitchFamily="49" charset="0"/>
                <a:cs typeface="Courier New" pitchFamily="49" charset="0"/>
              </a:rPr>
              <a:t>NO SE PUEDE CUMPLIR</a:t>
            </a:r>
            <a:r>
              <a:rPr lang="es-MX" sz="1200" u="sng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/>
            <a:r>
              <a:rPr lang="es-MX" sz="1200" dirty="0" smtClean="0">
                <a:latin typeface="Courier New" pitchFamily="49" charset="0"/>
                <a:cs typeface="Courier New" pitchFamily="49" charset="0"/>
              </a:rPr>
              <a:t>LAS TALLAS MEDIAS DE SELECCIÓN SON:</a:t>
            </a:r>
          </a:p>
          <a:p>
            <a:pPr algn="ctr"/>
            <a:r>
              <a:rPr lang="es-MX" sz="1200" b="1" dirty="0" smtClean="0">
                <a:latin typeface="Courier New" pitchFamily="49" charset="0"/>
                <a:cs typeface="Courier New" pitchFamily="49" charset="0"/>
              </a:rPr>
              <a:t>EN LA CURVA A </a:t>
            </a:r>
            <a:r>
              <a:rPr lang="es-MX" sz="1200" dirty="0" smtClean="0">
                <a:latin typeface="Courier New" pitchFamily="49" charset="0"/>
                <a:cs typeface="Courier New" pitchFamily="49" charset="0"/>
              </a:rPr>
              <a:t>(L50% = 22.6 cm); Y EN LA </a:t>
            </a:r>
            <a:r>
              <a:rPr lang="es-MX" sz="1200" b="1" dirty="0" smtClean="0">
                <a:latin typeface="Courier New" pitchFamily="49" charset="0"/>
                <a:cs typeface="Courier New" pitchFamily="49" charset="0"/>
              </a:rPr>
              <a:t>CURVA B</a:t>
            </a:r>
            <a:r>
              <a:rPr lang="es-MX" sz="1200" dirty="0" smtClean="0">
                <a:latin typeface="Courier New" pitchFamily="49" charset="0"/>
                <a:cs typeface="Courier New" pitchFamily="49" charset="0"/>
              </a:rPr>
              <a:t> (L50% = 27.1 cm)</a:t>
            </a:r>
          </a:p>
          <a:p>
            <a:pPr algn="ctr"/>
            <a:r>
              <a:rPr lang="es-MX" sz="1200" b="1" u="sng" dirty="0" smtClean="0">
                <a:latin typeface="Courier New" pitchFamily="49" charset="0"/>
                <a:cs typeface="Courier New" pitchFamily="49" charset="0"/>
              </a:rPr>
              <a:t>LAS RECOMENDACIONES DE MANEJO, DEBEN BASARSE EN LA REALIDAD DE LA DATA</a:t>
            </a:r>
            <a:endParaRPr lang="es-PE" sz="1200" b="1" u="sng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87624" y="128826"/>
            <a:ext cx="6032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Courier New" pitchFamily="49" charset="0"/>
                <a:cs typeface="Courier New" pitchFamily="49" charset="0"/>
              </a:rPr>
              <a:t>SELECTIVIDAD REAL DE LA FLOTA, CON LA </a:t>
            </a:r>
          </a:p>
          <a:p>
            <a:r>
              <a:rPr lang="es-MX" sz="2000" b="1" dirty="0" smtClean="0">
                <a:latin typeface="Courier New" pitchFamily="49" charset="0"/>
                <a:cs typeface="Courier New" pitchFamily="49" charset="0"/>
              </a:rPr>
              <a:t>PRESENTE ESTRUCTURA POBLACIONAL</a:t>
            </a:r>
            <a:endParaRPr lang="es-P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252718" y="2060848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latin typeface="Courier New" pitchFamily="49" charset="0"/>
                <a:cs typeface="Courier New" pitchFamily="49" charset="0"/>
              </a:rPr>
              <a:t>A</a:t>
            </a:r>
            <a:endParaRPr lang="es-PE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956508" y="3238401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latin typeface="Courier New" pitchFamily="49" charset="0"/>
                <a:cs typeface="Courier New" pitchFamily="49" charset="0"/>
              </a:rPr>
              <a:t>B</a:t>
            </a:r>
            <a:endParaRPr lang="es-PE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559843" y="3330734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Courier New" pitchFamily="49" charset="0"/>
                <a:cs typeface="Courier New" pitchFamily="49" charset="0"/>
              </a:rPr>
              <a:t>Curva A: &lt;28cm = 99.99%</a:t>
            </a:r>
            <a:endParaRPr lang="es-PE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559843" y="3669288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Courier New" pitchFamily="49" charset="0"/>
                <a:cs typeface="Courier New" pitchFamily="49" charset="0"/>
              </a:rPr>
              <a:t>Curva </a:t>
            </a:r>
            <a:r>
              <a:rPr lang="es-MX" sz="1600" b="1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s-MX" sz="1600" b="1" dirty="0" smtClean="0">
                <a:latin typeface="Courier New" pitchFamily="49" charset="0"/>
                <a:cs typeface="Courier New" pitchFamily="49" charset="0"/>
              </a:rPr>
              <a:t>: &lt;28cm = 60.59%</a:t>
            </a:r>
            <a:endParaRPr lang="es-PE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 rot="-5400000">
            <a:off x="-3763963" y="2263775"/>
            <a:ext cx="77724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000" i="1" dirty="0">
                <a:solidFill>
                  <a:srgbClr val="0070C0"/>
                </a:solidFill>
                <a:latin typeface="Times New Roman" pitchFamily="18" charset="0"/>
              </a:rPr>
              <a:t>PRESENTACIÓN DE PAITA CORPORATION</a:t>
            </a:r>
            <a:endParaRPr lang="es-PE" sz="2000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86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ourier New" pitchFamily="49" charset="0"/>
                <a:cs typeface="Courier New" pitchFamily="49" charset="0"/>
              </a:rPr>
              <a:t>RECOMENDACIONES</a:t>
            </a:r>
            <a:endParaRPr lang="es-PE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MX" sz="1600" dirty="0" smtClean="0">
                <a:latin typeface="Courier New" pitchFamily="49" charset="0"/>
                <a:cs typeface="Courier New" pitchFamily="49" charset="0"/>
              </a:rPr>
              <a:t>ESTOS RESULTADOS INDICAN QUE HUBO UNA SUBESTIMACIÓN DE LA BIOMASA DE MERLUZA EN OTOÑO AUSTRAL 2011. SE REQUIERE REVISAR EL INFORME DE DICIEMBRE A LA LUZ DE LOS RESULTADOS DE ESTA ACTIVIDAD. </a:t>
            </a:r>
          </a:p>
          <a:p>
            <a:pPr algn="just"/>
            <a:r>
              <a:rPr lang="es-MX" sz="1600" dirty="0" smtClean="0">
                <a:latin typeface="Courier New" pitchFamily="49" charset="0"/>
                <a:cs typeface="Courier New" pitchFamily="49" charset="0"/>
              </a:rPr>
              <a:t>LAS VARIACIONES DEL MEDIO AMBIENTE MARINO (LA NIÑA), PROVOCAN LA MIGRACIÓN DE LA MERLUZA HACIA ECUADOR.  LA MERLUZA REGRESA PROGRESIVAMENTE, CONFORME LA NIÑA TERMINA, SEGÚN INDICADORES DE LA CROMWELL.</a:t>
            </a:r>
          </a:p>
          <a:p>
            <a:pPr algn="just"/>
            <a:r>
              <a:rPr lang="es-MX" sz="1600" dirty="0" smtClean="0">
                <a:latin typeface="Courier New" pitchFamily="49" charset="0"/>
                <a:cs typeface="Courier New" pitchFamily="49" charset="0"/>
              </a:rPr>
              <a:t>ESTOS RESULTADOS TAMBIEN OBLIGAN A REVISAR LA LLAMADA TALLA INICIAL Y EL PORCENTAJE DE TOLERANCIA DEL 20% , QUE NO RESPONDEN A LA REALIDAD DEL RECURSO Y DE LA FLOTA.</a:t>
            </a:r>
          </a:p>
          <a:p>
            <a:pPr algn="just"/>
            <a:r>
              <a:rPr lang="es-MX" sz="1600" dirty="0">
                <a:latin typeface="Courier New" pitchFamily="49" charset="0"/>
                <a:cs typeface="Courier New" pitchFamily="49" charset="0"/>
              </a:rPr>
              <a:t>NO HAY SUSTENTO SOLIDO PARA SEGUIR HABLANDO DE UNA CRISIS DE LA MERLUZA, QUE HA AFECTADO A ESTA INDUSTRIA NACIONAL. EL RECURSO SE HA VENIDO ADMINISTRANDO CON PRUDENCIA</a:t>
            </a:r>
            <a:r>
              <a:rPr lang="es-MX" sz="1600" dirty="0" smtClean="0">
                <a:latin typeface="Courier New" pitchFamily="49" charset="0"/>
                <a:cs typeface="Courier New" pitchFamily="49" charset="0"/>
              </a:rPr>
              <a:t>. </a:t>
            </a:r>
          </a:p>
          <a:p>
            <a:pPr algn="just"/>
            <a:r>
              <a:rPr lang="es-MX" sz="1600" dirty="0" smtClean="0">
                <a:latin typeface="Courier New" pitchFamily="49" charset="0"/>
                <a:cs typeface="Courier New" pitchFamily="49" charset="0"/>
              </a:rPr>
              <a:t>HAY QUE ORDENAR LA PESCA, CON CIENCIA Y PRAGMATISMO, POR EL BIEN DEL DESARROLLO DEL PAIS.</a:t>
            </a:r>
          </a:p>
          <a:p>
            <a:pPr algn="just"/>
            <a:r>
              <a:rPr lang="es-MX" sz="1600" dirty="0" smtClean="0">
                <a:latin typeface="Courier New" pitchFamily="49" charset="0"/>
                <a:cs typeface="Courier New" pitchFamily="49" charset="0"/>
              </a:rPr>
              <a:t>SOLICITAMOS UNA COPIA DE LA DATA COLECTADA POR IMARPE EN ESTA PROSPECCIÓN, PARA PODER COLABORAR CON LOS CALCULOS.</a:t>
            </a:r>
          </a:p>
          <a:p>
            <a:pPr algn="just"/>
            <a:endParaRPr lang="es-PE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 rot="-5400000">
            <a:off x="-3763963" y="2263775"/>
            <a:ext cx="77724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000" i="1" dirty="0">
                <a:solidFill>
                  <a:srgbClr val="0070C0"/>
                </a:solidFill>
                <a:latin typeface="Times New Roman" pitchFamily="18" charset="0"/>
              </a:rPr>
              <a:t>PRESENTACIÓN DE PAITA CORPORATION</a:t>
            </a:r>
            <a:endParaRPr lang="es-PE" sz="2000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27784" y="2564903"/>
            <a:ext cx="3512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smtClean="0">
                <a:latin typeface="Courier New" pitchFamily="49" charset="0"/>
                <a:cs typeface="Courier New" pitchFamily="49" charset="0"/>
              </a:rPr>
              <a:t>INTRODUCCIÓN</a:t>
            </a:r>
            <a:endParaRPr lang="es-PE" sz="3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2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4801" t="23611" r="16782" b="9850"/>
          <a:stretch>
            <a:fillRect/>
          </a:stretch>
        </p:blipFill>
        <p:spPr bwMode="auto">
          <a:xfrm>
            <a:off x="1062038" y="1125538"/>
            <a:ext cx="7199312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Rectángulo"/>
          <p:cNvSpPr>
            <a:spLocks noChangeArrowheads="1"/>
          </p:cNvSpPr>
          <p:nvPr/>
        </p:nvSpPr>
        <p:spPr bwMode="auto">
          <a:xfrm>
            <a:off x="468313" y="6535738"/>
            <a:ext cx="820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E" sz="1200">
                <a:latin typeface="Times New Roman" pitchFamily="18" charset="0"/>
              </a:rPr>
              <a:t>FUENTE: http://www.cedepesca.net/cedepesca_pesquerias/PDFs/merluza_peruana_Informe_CeDePesca_Septiembre_2010.pdf</a:t>
            </a:r>
          </a:p>
        </p:txBody>
      </p:sp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187325" y="260350"/>
            <a:ext cx="8720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2000" b="1">
                <a:solidFill>
                  <a:srgbClr val="CC0000"/>
                </a:solidFill>
                <a:latin typeface="Times New Roman" pitchFamily="18" charset="0"/>
              </a:rPr>
              <a:t>LA VARIABILIDAD DE LA CROMWELL Y LA PRESENCIA/AUSENCIA  </a:t>
            </a:r>
          </a:p>
          <a:p>
            <a:pPr algn="ctr"/>
            <a:r>
              <a:rPr lang="es-MX" sz="2000" b="1">
                <a:solidFill>
                  <a:srgbClr val="CC0000"/>
                </a:solidFill>
                <a:latin typeface="Times New Roman" pitchFamily="18" charset="0"/>
              </a:rPr>
              <a:t>DE LA MERLUZA EN LA ZONA DE PESCA</a:t>
            </a:r>
            <a:endParaRPr lang="es-PE" sz="20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7" name="1 CuadroTexto"/>
          <p:cNvSpPr txBox="1">
            <a:spLocks noChangeArrowheads="1"/>
          </p:cNvSpPr>
          <p:nvPr/>
        </p:nvSpPr>
        <p:spPr bwMode="auto">
          <a:xfrm>
            <a:off x="635000" y="5229225"/>
            <a:ext cx="7753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>
                <a:solidFill>
                  <a:srgbClr val="C00000"/>
                </a:solidFill>
                <a:latin typeface="Times New Roman" pitchFamily="18" charset="0"/>
              </a:rPr>
              <a:t>La Extensión Sur de la Corriente de Cromwell, varia estacionalmente y entre años.</a:t>
            </a:r>
          </a:p>
          <a:p>
            <a:pPr algn="ctr"/>
            <a:r>
              <a:rPr lang="es-MX">
                <a:solidFill>
                  <a:srgbClr val="C00000"/>
                </a:solidFill>
                <a:latin typeface="Times New Roman" pitchFamily="18" charset="0"/>
              </a:rPr>
              <a:t>La merluza también realiza migraciones asociadas a la dinámica de la Cromwell. </a:t>
            </a:r>
          </a:p>
          <a:p>
            <a:pPr algn="ctr"/>
            <a:r>
              <a:rPr lang="es-MX">
                <a:solidFill>
                  <a:srgbClr val="C00000"/>
                </a:solidFill>
                <a:latin typeface="Times New Roman" pitchFamily="18" charset="0"/>
              </a:rPr>
              <a:t>Si se debilita se va hacia el norte; si se fortalece, se desplaza hacia el sur.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 rot="-5400000">
            <a:off x="-3763963" y="2263775"/>
            <a:ext cx="77724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000" i="1" dirty="0">
                <a:solidFill>
                  <a:srgbClr val="0070C0"/>
                </a:solidFill>
                <a:latin typeface="Times New Roman" pitchFamily="18" charset="0"/>
              </a:rPr>
              <a:t>PRESENTACIÓN DE PAITA CORPORATION</a:t>
            </a:r>
            <a:endParaRPr lang="es-PE" sz="2000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28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1143000"/>
          </a:xfrm>
        </p:spPr>
        <p:txBody>
          <a:bodyPr/>
          <a:lstStyle/>
          <a:p>
            <a:r>
              <a:rPr lang="es-MX" sz="2800" smtClean="0">
                <a:solidFill>
                  <a:srgbClr val="FF0000"/>
                </a:solidFill>
                <a:latin typeface="Times New Roman" pitchFamily="18" charset="0"/>
              </a:rPr>
              <a:t>ESQUEMA HIPOTÉTICO DEL MOVIMIENTO DE LA MERLUZA CON LA CROMWELL</a:t>
            </a:r>
            <a:endParaRPr lang="es-PE" sz="280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 rot="-5400000">
            <a:off x="-3763963" y="2165350"/>
            <a:ext cx="77724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000" i="1">
                <a:solidFill>
                  <a:srgbClr val="0070C0"/>
                </a:solidFill>
                <a:latin typeface="Times New Roman" pitchFamily="18" charset="0"/>
              </a:rPr>
              <a:t>PRESENTACIÓN DE PAITA CORPORATION</a:t>
            </a:r>
            <a:endParaRPr lang="es-PE" sz="2000" i="1">
              <a:solidFill>
                <a:srgbClr val="0070C0"/>
              </a:solidFill>
              <a:latin typeface="Times New Roman" pitchFamily="18" charset="0"/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539750" y="1438275"/>
            <a:ext cx="8632825" cy="5324475"/>
            <a:chOff x="539750" y="1438275"/>
            <a:chExt cx="8632825" cy="5324475"/>
          </a:xfrm>
        </p:grpSpPr>
        <p:sp>
          <p:nvSpPr>
            <p:cNvPr id="5" name="1 CuadroTexto"/>
            <p:cNvSpPr txBox="1">
              <a:spLocks noChangeArrowheads="1"/>
            </p:cNvSpPr>
            <p:nvPr/>
          </p:nvSpPr>
          <p:spPr bwMode="auto">
            <a:xfrm>
              <a:off x="539750" y="6308725"/>
              <a:ext cx="75311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>
                  <a:solidFill>
                    <a:srgbClr val="C00000"/>
                  </a:solidFill>
                  <a:latin typeface="Times New Roman" pitchFamily="18" charset="0"/>
                </a:rPr>
                <a:t>EN LOS AÑOS FRÍOS, LA MERLUZA SALE DE LAS AGUAS PERUANAS</a:t>
              </a:r>
              <a:endParaRPr lang="es-PE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2 CuadroTexto"/>
            <p:cNvSpPr txBox="1">
              <a:spLocks noChangeArrowheads="1"/>
            </p:cNvSpPr>
            <p:nvPr/>
          </p:nvSpPr>
          <p:spPr bwMode="auto">
            <a:xfrm rot="-5400000">
              <a:off x="7938294" y="5528469"/>
              <a:ext cx="21637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1400">
                  <a:latin typeface="Times New Roman" pitchFamily="18" charset="0"/>
                </a:rPr>
                <a:t>Fuente: Elaboración propia.</a:t>
              </a:r>
              <a:endParaRPr lang="es-PE" sz="1400">
                <a:latin typeface="Times New Roman" pitchFamily="18" charset="0"/>
              </a:endParaRPr>
            </a:p>
          </p:txBody>
        </p:sp>
        <p:grpSp>
          <p:nvGrpSpPr>
            <p:cNvPr id="8" name="4 Grupo"/>
            <p:cNvGrpSpPr>
              <a:grpSpLocks/>
            </p:cNvGrpSpPr>
            <p:nvPr/>
          </p:nvGrpSpPr>
          <p:grpSpPr bwMode="auto">
            <a:xfrm>
              <a:off x="539750" y="1438275"/>
              <a:ext cx="8353425" cy="4870450"/>
              <a:chOff x="539552" y="1438720"/>
              <a:chExt cx="8352928" cy="4870600"/>
            </a:xfrm>
          </p:grpSpPr>
          <p:grpSp>
            <p:nvGrpSpPr>
              <p:cNvPr id="9" name="14345 Grupo"/>
              <p:cNvGrpSpPr>
                <a:grpSpLocks/>
              </p:cNvGrpSpPr>
              <p:nvPr/>
            </p:nvGrpSpPr>
            <p:grpSpPr bwMode="auto">
              <a:xfrm>
                <a:off x="539552" y="1438720"/>
                <a:ext cx="8352928" cy="4870600"/>
                <a:chOff x="539552" y="1438720"/>
                <a:chExt cx="8352928" cy="5261542"/>
              </a:xfrm>
            </p:grpSpPr>
            <p:sp>
              <p:nvSpPr>
                <p:cNvPr id="14" name="13 CuadroTexto"/>
                <p:cNvSpPr txBox="1"/>
                <p:nvPr/>
              </p:nvSpPr>
              <p:spPr>
                <a:xfrm>
                  <a:off x="539552" y="1731981"/>
                  <a:ext cx="1492161" cy="128623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r>
                    <a:rPr lang="es-MX">
                      <a:solidFill>
                        <a:srgbClr val="262626"/>
                      </a:solidFill>
                      <a:latin typeface="Times New Roman" pitchFamily="18" charset="0"/>
                    </a:rPr>
                    <a:t>CROMWELL</a:t>
                  </a:r>
                </a:p>
                <a:p>
                  <a:r>
                    <a:rPr lang="es-MX">
                      <a:solidFill>
                        <a:srgbClr val="262626"/>
                      </a:solidFill>
                      <a:latin typeface="Times New Roman" pitchFamily="18" charset="0"/>
                    </a:rPr>
                    <a:t>MUY</a:t>
                  </a:r>
                </a:p>
                <a:p>
                  <a:r>
                    <a:rPr lang="es-MX">
                      <a:solidFill>
                        <a:srgbClr val="262626"/>
                      </a:solidFill>
                      <a:latin typeface="Times New Roman" pitchFamily="18" charset="0"/>
                    </a:rPr>
                    <a:t>INTENSA</a:t>
                  </a:r>
                </a:p>
                <a:p>
                  <a:r>
                    <a:rPr lang="es-MX">
                      <a:solidFill>
                        <a:srgbClr val="262626"/>
                      </a:solidFill>
                      <a:latin typeface="Times New Roman" pitchFamily="18" charset="0"/>
                    </a:rPr>
                    <a:t>(p.e. El Niño)</a:t>
                  </a:r>
                  <a:endParaRPr lang="es-PE">
                    <a:solidFill>
                      <a:srgbClr val="26262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5" name="14 CuadroTexto"/>
                <p:cNvSpPr txBox="1"/>
                <p:nvPr/>
              </p:nvSpPr>
              <p:spPr>
                <a:xfrm>
                  <a:off x="539552" y="4172389"/>
                  <a:ext cx="1492161" cy="128623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r>
                    <a:rPr lang="es-MX">
                      <a:solidFill>
                        <a:srgbClr val="262626"/>
                      </a:solidFill>
                      <a:latin typeface="Times New Roman" pitchFamily="18" charset="0"/>
                    </a:rPr>
                    <a:t>CROMWELL</a:t>
                  </a:r>
                </a:p>
                <a:p>
                  <a:r>
                    <a:rPr lang="es-MX">
                      <a:solidFill>
                        <a:srgbClr val="262626"/>
                      </a:solidFill>
                      <a:latin typeface="Times New Roman" pitchFamily="18" charset="0"/>
                    </a:rPr>
                    <a:t>MUY</a:t>
                  </a:r>
                </a:p>
                <a:p>
                  <a:r>
                    <a:rPr lang="es-MX">
                      <a:solidFill>
                        <a:srgbClr val="262626"/>
                      </a:solidFill>
                      <a:latin typeface="Times New Roman" pitchFamily="18" charset="0"/>
                    </a:rPr>
                    <a:t>DÉBIL</a:t>
                  </a:r>
                </a:p>
                <a:p>
                  <a:r>
                    <a:rPr lang="es-MX">
                      <a:solidFill>
                        <a:srgbClr val="262626"/>
                      </a:solidFill>
                      <a:latin typeface="Times New Roman" pitchFamily="18" charset="0"/>
                    </a:rPr>
                    <a:t>(p.e. La Niña)</a:t>
                  </a:r>
                  <a:endParaRPr lang="es-PE">
                    <a:solidFill>
                      <a:srgbClr val="262626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16" name="14335 Grupo"/>
                <p:cNvGrpSpPr>
                  <a:grpSpLocks/>
                </p:cNvGrpSpPr>
                <p:nvPr/>
              </p:nvGrpSpPr>
              <p:grpSpPr bwMode="auto">
                <a:xfrm>
                  <a:off x="2195736" y="1438720"/>
                  <a:ext cx="6696744" cy="5261542"/>
                  <a:chOff x="2195736" y="733802"/>
                  <a:chExt cx="6696744" cy="5966460"/>
                </a:xfrm>
              </p:grpSpPr>
              <p:pic>
                <p:nvPicPr>
                  <p:cNvPr id="19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2195736" y="733802"/>
                    <a:ext cx="6667067" cy="29832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2225413" y="3717032"/>
                    <a:ext cx="6667067" cy="29832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21" name="20 Conector recto de flecha"/>
                  <p:cNvCxnSpPr/>
                  <p:nvPr/>
                </p:nvCxnSpPr>
                <p:spPr>
                  <a:xfrm>
                    <a:off x="2700011" y="1280274"/>
                    <a:ext cx="5184467" cy="0"/>
                  </a:xfrm>
                  <a:prstGeom prst="straightConnector1">
                    <a:avLst/>
                  </a:prstGeom>
                  <a:ln w="762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21 Conector recto de flecha"/>
                  <p:cNvCxnSpPr/>
                  <p:nvPr/>
                </p:nvCxnSpPr>
                <p:spPr>
                  <a:xfrm>
                    <a:off x="2646039" y="4148764"/>
                    <a:ext cx="3222433" cy="0"/>
                  </a:xfrm>
                  <a:prstGeom prst="straightConnector1">
                    <a:avLst/>
                  </a:prstGeom>
                  <a:ln w="762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14344 CuadroTexto"/>
                <p:cNvSpPr txBox="1">
                  <a:spLocks noChangeArrowheads="1"/>
                </p:cNvSpPr>
                <p:nvPr/>
              </p:nvSpPr>
              <p:spPr bwMode="auto">
                <a:xfrm>
                  <a:off x="5766878" y="2431690"/>
                  <a:ext cx="1184205" cy="6276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1600" b="1">
                      <a:solidFill>
                        <a:schemeClr val="bg1"/>
                      </a:solidFill>
                      <a:latin typeface="Times New Roman" pitchFamily="18" charset="0"/>
                    </a:rPr>
                    <a:t>Biomasa de</a:t>
                  </a:r>
                </a:p>
                <a:p>
                  <a:pPr algn="ctr"/>
                  <a:r>
                    <a:rPr lang="es-MX" sz="1600" b="1">
                      <a:solidFill>
                        <a:schemeClr val="bg1"/>
                      </a:solidFill>
                      <a:latin typeface="Times New Roman" pitchFamily="18" charset="0"/>
                    </a:rPr>
                    <a:t>Merluza</a:t>
                  </a:r>
                  <a:endParaRPr lang="es-PE" sz="16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8" name="44 CuadroTexto"/>
                <p:cNvSpPr txBox="1">
                  <a:spLocks noChangeArrowheads="1"/>
                </p:cNvSpPr>
                <p:nvPr/>
              </p:nvSpPr>
              <p:spPr bwMode="auto">
                <a:xfrm>
                  <a:off x="4771575" y="5093331"/>
                  <a:ext cx="1184205" cy="6276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1600" b="1">
                      <a:solidFill>
                        <a:schemeClr val="bg1"/>
                      </a:solidFill>
                      <a:latin typeface="Times New Roman" pitchFamily="18" charset="0"/>
                    </a:rPr>
                    <a:t>Biomasa de</a:t>
                  </a:r>
                </a:p>
                <a:p>
                  <a:pPr algn="ctr"/>
                  <a:r>
                    <a:rPr lang="es-MX" sz="1600" b="1">
                      <a:solidFill>
                        <a:schemeClr val="bg1"/>
                      </a:solidFill>
                      <a:latin typeface="Times New Roman" pitchFamily="18" charset="0"/>
                    </a:rPr>
                    <a:t>Merluza</a:t>
                  </a:r>
                  <a:endParaRPr lang="es-PE" sz="1600" b="1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0" name="9 CuadroTexto"/>
              <p:cNvSpPr txBox="1"/>
              <p:nvPr/>
            </p:nvSpPr>
            <p:spPr>
              <a:xfrm>
                <a:off x="6358981" y="1438720"/>
                <a:ext cx="768304" cy="3667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s-MX">
                    <a:solidFill>
                      <a:srgbClr val="0D0D0D"/>
                    </a:solidFill>
                    <a:latin typeface="Times New Roman" pitchFamily="18" charset="0"/>
                  </a:rPr>
                  <a:t>PERÚ</a:t>
                </a:r>
                <a:endParaRPr lang="es-PE">
                  <a:solidFill>
                    <a:srgbClr val="0D0D0D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3276239" y="1438720"/>
                <a:ext cx="1288973" cy="3667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s-MX">
                    <a:solidFill>
                      <a:srgbClr val="0D0D0D"/>
                    </a:solidFill>
                    <a:latin typeface="Times New Roman" pitchFamily="18" charset="0"/>
                  </a:rPr>
                  <a:t>ECUADOR</a:t>
                </a:r>
                <a:endParaRPr lang="es-PE">
                  <a:solidFill>
                    <a:srgbClr val="0D0D0D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358981" y="3851794"/>
                <a:ext cx="768304" cy="3667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s-MX">
                    <a:solidFill>
                      <a:srgbClr val="0D0D0D"/>
                    </a:solidFill>
                    <a:latin typeface="Times New Roman" pitchFamily="18" charset="0"/>
                  </a:rPr>
                  <a:t>PERÚ</a:t>
                </a:r>
                <a:endParaRPr lang="es-PE">
                  <a:solidFill>
                    <a:srgbClr val="0D0D0D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3276239" y="3851794"/>
                <a:ext cx="1288973" cy="36672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s-MX" dirty="0">
                    <a:solidFill>
                      <a:srgbClr val="0D0D0D"/>
                    </a:solidFill>
                    <a:latin typeface="Times New Roman" pitchFamily="18" charset="0"/>
                  </a:rPr>
                  <a:t>ECUADOR</a:t>
                </a:r>
                <a:endParaRPr lang="es-PE" dirty="0">
                  <a:solidFill>
                    <a:srgbClr val="0D0D0D"/>
                  </a:solidFill>
                  <a:latin typeface="Times New Roman" pitchFamily="18" charset="0"/>
                </a:endParaRPr>
              </a:p>
            </p:txBody>
          </p:sp>
        </p:grpSp>
        <p:cxnSp>
          <p:nvCxnSpPr>
            <p:cNvPr id="24" name="23 Conector recto de flecha"/>
            <p:cNvCxnSpPr/>
            <p:nvPr/>
          </p:nvCxnSpPr>
          <p:spPr>
            <a:xfrm flipH="1">
              <a:off x="2411760" y="4221088"/>
              <a:ext cx="1919287" cy="7937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65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2348880"/>
            <a:ext cx="62856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i="1" dirty="0" smtClean="0">
                <a:latin typeface="Courier New" pitchFamily="49" charset="0"/>
                <a:cs typeface="Courier New" pitchFamily="49" charset="0"/>
              </a:rPr>
              <a:t>VARIACION DEL AMBIENTE</a:t>
            </a:r>
          </a:p>
          <a:p>
            <a:pPr algn="ctr"/>
            <a:r>
              <a:rPr lang="es-MX" sz="3600" b="1" i="1" dirty="0" smtClean="0">
                <a:latin typeface="Courier New" pitchFamily="49" charset="0"/>
                <a:cs typeface="Courier New" pitchFamily="49" charset="0"/>
              </a:rPr>
              <a:t>EN LA COSTA NORTE DEL</a:t>
            </a:r>
          </a:p>
          <a:p>
            <a:pPr algn="ctr"/>
            <a:r>
              <a:rPr lang="es-MX" sz="3600" b="1" i="1" dirty="0" smtClean="0">
                <a:latin typeface="Courier New" pitchFamily="49" charset="0"/>
                <a:cs typeface="Courier New" pitchFamily="49" charset="0"/>
              </a:rPr>
              <a:t>PERU</a:t>
            </a:r>
            <a:endParaRPr lang="es-PE" sz="3600" b="1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 rot="-5400000">
            <a:off x="-3763963" y="2263775"/>
            <a:ext cx="77724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000" i="1" dirty="0">
                <a:solidFill>
                  <a:srgbClr val="0070C0"/>
                </a:solidFill>
                <a:latin typeface="Times New Roman" pitchFamily="18" charset="0"/>
              </a:rPr>
              <a:t>PRESENTACIÓN DE PAITA CORPORATION</a:t>
            </a:r>
            <a:endParaRPr lang="es-PE" sz="2000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0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323528" y="2421700"/>
            <a:ext cx="2559733" cy="2303444"/>
            <a:chOff x="452448" y="50507"/>
            <a:chExt cx="3089141" cy="3057697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52448" y="62880"/>
              <a:ext cx="3089141" cy="3045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6 CuadroTexto"/>
            <p:cNvSpPr txBox="1"/>
            <p:nvPr/>
          </p:nvSpPr>
          <p:spPr>
            <a:xfrm>
              <a:off x="1883408" y="50507"/>
              <a:ext cx="1658181" cy="490268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r>
                <a:rPr lang="es-MX" b="1" dirty="0" smtClean="0">
                  <a:solidFill>
                    <a:srgbClr val="FFFF00"/>
                  </a:solidFill>
                </a:rPr>
                <a:t>10 Feb 2012</a:t>
              </a:r>
              <a:endParaRPr lang="es-PE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3314408" y="2421700"/>
            <a:ext cx="2396346" cy="2295321"/>
            <a:chOff x="3725505" y="53559"/>
            <a:chExt cx="2891962" cy="304691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725505" y="53559"/>
              <a:ext cx="2891962" cy="30469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4788024" y="80663"/>
              <a:ext cx="1829443" cy="490268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r>
                <a:rPr lang="es-MX" b="1" dirty="0" smtClean="0">
                  <a:solidFill>
                    <a:srgbClr val="FFFF00"/>
                  </a:solidFill>
                </a:rPr>
                <a:t>22 Feb 2012</a:t>
              </a:r>
              <a:endParaRPr lang="es-PE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5940152" y="2707862"/>
            <a:ext cx="2588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/>
              <a:t>La Temperatura Superficial</a:t>
            </a:r>
          </a:p>
          <a:p>
            <a:r>
              <a:rPr lang="es-MX" sz="1600" dirty="0"/>
              <a:t>d</a:t>
            </a:r>
            <a:r>
              <a:rPr lang="es-MX" sz="1600" dirty="0" smtClean="0"/>
              <a:t>el Mar aumentó hasta</a:t>
            </a:r>
          </a:p>
          <a:p>
            <a:r>
              <a:rPr lang="es-MX" sz="1600" dirty="0" smtClean="0"/>
              <a:t>03 grados en el norte, por</a:t>
            </a:r>
          </a:p>
          <a:p>
            <a:r>
              <a:rPr lang="es-MX" sz="1600" dirty="0"/>
              <a:t>d</a:t>
            </a:r>
            <a:r>
              <a:rPr lang="es-MX" sz="1600" dirty="0" smtClean="0"/>
              <a:t>ebilitamiento de los vientos</a:t>
            </a:r>
          </a:p>
          <a:p>
            <a:r>
              <a:rPr lang="es-MX" sz="1600" dirty="0"/>
              <a:t>d</a:t>
            </a:r>
            <a:r>
              <a:rPr lang="es-MX" sz="1600" dirty="0" smtClean="0"/>
              <a:t>el sur, en solo 10-15 días!!</a:t>
            </a:r>
            <a:endParaRPr lang="es-PE" sz="1600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4751260"/>
            <a:ext cx="4504754" cy="199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Flecha doblada"/>
          <p:cNvSpPr/>
          <p:nvPr/>
        </p:nvSpPr>
        <p:spPr>
          <a:xfrm rot="5400000" flipH="1">
            <a:off x="3407926" y="5598865"/>
            <a:ext cx="297702" cy="216024"/>
          </a:xfrm>
          <a:prstGeom prst="bentArrow">
            <a:avLst/>
          </a:prstGeom>
          <a:solidFill>
            <a:schemeClr val="accent3">
              <a:lumMod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238198" y="4954227"/>
            <a:ext cx="35357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Desde la segunda semana de Febrero 2012, las Corrientes Zonales </a:t>
            </a:r>
            <a:r>
              <a:rPr lang="es-MX" sz="1400" dirty="0" err="1" smtClean="0"/>
              <a:t>subsuperficiales</a:t>
            </a:r>
            <a:r>
              <a:rPr lang="es-MX" sz="1400" dirty="0"/>
              <a:t> </a:t>
            </a:r>
            <a:r>
              <a:rPr lang="es-MX" sz="1400" dirty="0" smtClean="0"/>
              <a:t> (del oeste hacia el este) se han Intensificado en el Pacífico Ecuatorial Oriental (110°W, frente a Sudamérica). </a:t>
            </a:r>
          </a:p>
          <a:p>
            <a:r>
              <a:rPr lang="es-MX" sz="1400" dirty="0" smtClean="0"/>
              <a:t>La Cromwell está recuperando fuerza. (Observar la </a:t>
            </a:r>
            <a:r>
              <a:rPr lang="es-MX" sz="1400" dirty="0" err="1" smtClean="0"/>
              <a:t>linea</a:t>
            </a:r>
            <a:r>
              <a:rPr lang="es-MX" sz="1400" dirty="0" smtClean="0"/>
              <a:t> verde  de la velocidad en la </a:t>
            </a:r>
            <a:r>
              <a:rPr lang="es-MX" sz="1400" dirty="0" err="1" smtClean="0"/>
              <a:t>subsuperficie</a:t>
            </a:r>
            <a:r>
              <a:rPr lang="es-MX" sz="1400" dirty="0" smtClean="0"/>
              <a:t>, a 80 metros de profundidad ).</a:t>
            </a:r>
            <a:endParaRPr lang="es-PE" sz="14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044307" y="172958"/>
            <a:ext cx="39201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Los vientos del este se han debilitado, fuertemente, favoreciendo un proceso de calentamiento Frente a  Sudamérica.  </a:t>
            </a:r>
          </a:p>
          <a:p>
            <a:r>
              <a:rPr lang="es-MX" sz="1400" u="sng" dirty="0" smtClean="0"/>
              <a:t>De continuar esta tendencia</a:t>
            </a:r>
            <a:r>
              <a:rPr lang="es-MX" sz="1400" dirty="0" smtClean="0"/>
              <a:t>,  hay una onda Kelvin en progreso que se puede reforzar en el camino, y su fase cálida llegará a Sudamérica en 6 a 8 semanas (Abril-Mayo 2012), favoreciendo una Cromwell más intensa…</a:t>
            </a:r>
            <a:endParaRPr lang="es-PE" sz="1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94049" y="4463534"/>
            <a:ext cx="1109599" cy="261610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s-MX" sz="1100" dirty="0" smtClean="0"/>
              <a:t>Fuente: IMARPE</a:t>
            </a:r>
            <a:endParaRPr lang="es-PE" sz="11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275856" y="4463534"/>
            <a:ext cx="1109599" cy="261610"/>
          </a:xfrm>
          <a:prstGeom prst="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s-MX" sz="1100" dirty="0" smtClean="0"/>
              <a:t>Fuente: IMARPE</a:t>
            </a:r>
            <a:endParaRPr lang="es-PE" sz="1100" dirty="0"/>
          </a:p>
        </p:txBody>
      </p:sp>
      <p:grpSp>
        <p:nvGrpSpPr>
          <p:cNvPr id="18" name="17 Grupo"/>
          <p:cNvGrpSpPr/>
          <p:nvPr/>
        </p:nvGrpSpPr>
        <p:grpSpPr>
          <a:xfrm>
            <a:off x="89457" y="96937"/>
            <a:ext cx="4954849" cy="2051020"/>
            <a:chOff x="89457" y="96937"/>
            <a:chExt cx="5418647" cy="2051020"/>
          </a:xfrm>
        </p:grpSpPr>
        <p:grpSp>
          <p:nvGrpSpPr>
            <p:cNvPr id="19" name="18 Grupo"/>
            <p:cNvGrpSpPr/>
            <p:nvPr/>
          </p:nvGrpSpPr>
          <p:grpSpPr>
            <a:xfrm>
              <a:off x="89457" y="96937"/>
              <a:ext cx="5418647" cy="2051020"/>
              <a:chOff x="89457" y="96937"/>
              <a:chExt cx="5418647" cy="2051020"/>
            </a:xfrm>
          </p:grpSpPr>
          <p:pic>
            <p:nvPicPr>
              <p:cNvPr id="21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457" y="96937"/>
                <a:ext cx="5418647" cy="20510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2" name="21 Conector recto de flecha"/>
              <p:cNvCxnSpPr/>
              <p:nvPr/>
            </p:nvCxnSpPr>
            <p:spPr>
              <a:xfrm>
                <a:off x="4926632" y="586427"/>
                <a:ext cx="269906" cy="4555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19 Rectángulo"/>
            <p:cNvSpPr/>
            <p:nvPr/>
          </p:nvSpPr>
          <p:spPr>
            <a:xfrm>
              <a:off x="1600087" y="1619286"/>
              <a:ext cx="33515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PE" sz="1200" dirty="0"/>
                <a:t>http://www.bom.gov.au/climate/enso/#current</a:t>
              </a:r>
            </a:p>
          </p:txBody>
        </p:sp>
      </p:grpSp>
      <p:sp>
        <p:nvSpPr>
          <p:cNvPr id="23" name="1 Título"/>
          <p:cNvSpPr txBox="1">
            <a:spLocks/>
          </p:cNvSpPr>
          <p:nvPr/>
        </p:nvSpPr>
        <p:spPr bwMode="auto">
          <a:xfrm rot="-5400000">
            <a:off x="-3763963" y="2263775"/>
            <a:ext cx="77724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000" i="1" dirty="0">
                <a:solidFill>
                  <a:srgbClr val="0070C0"/>
                </a:solidFill>
                <a:latin typeface="Times New Roman" pitchFamily="18" charset="0"/>
              </a:rPr>
              <a:t>PRESENTACIÓN DE PAITA CORPORATION</a:t>
            </a:r>
            <a:endParaRPr lang="es-PE" sz="2000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1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051720" y="2204864"/>
            <a:ext cx="46217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i="1" dirty="0" smtClean="0">
                <a:latin typeface="Courier New" pitchFamily="49" charset="0"/>
                <a:cs typeface="Courier New" pitchFamily="49" charset="0"/>
              </a:rPr>
              <a:t>RESULTADOS DE LA</a:t>
            </a:r>
          </a:p>
          <a:p>
            <a:pPr algn="ctr"/>
            <a:r>
              <a:rPr lang="es-MX" sz="3600" b="1" i="1" dirty="0" smtClean="0">
                <a:latin typeface="Courier New" pitchFamily="49" charset="0"/>
                <a:cs typeface="Courier New" pitchFamily="49" charset="0"/>
              </a:rPr>
              <a:t>PROSPECCION DE</a:t>
            </a:r>
          </a:p>
          <a:p>
            <a:pPr algn="ctr"/>
            <a:r>
              <a:rPr lang="es-MX" sz="3600" b="1" i="1" dirty="0" smtClean="0">
                <a:latin typeface="Courier New" pitchFamily="49" charset="0"/>
                <a:cs typeface="Courier New" pitchFamily="49" charset="0"/>
              </a:rPr>
              <a:t>MERLUZA PERUANA</a:t>
            </a:r>
            <a:endParaRPr lang="es-PE" sz="3600" b="1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 bwMode="auto">
          <a:xfrm rot="-5400000">
            <a:off x="-3763963" y="2263775"/>
            <a:ext cx="77724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000" i="1" dirty="0">
                <a:solidFill>
                  <a:srgbClr val="0070C0"/>
                </a:solidFill>
                <a:latin typeface="Times New Roman" pitchFamily="18" charset="0"/>
              </a:rPr>
              <a:t>PRESENTACIÓN DE PAITA CORPORATION</a:t>
            </a:r>
            <a:endParaRPr lang="es-PE" sz="2000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87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488" y="1223824"/>
            <a:ext cx="4108234" cy="154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2258794" y="229859"/>
            <a:ext cx="4339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Courier New" pitchFamily="49" charset="0"/>
                <a:cs typeface="Courier New" pitchFamily="49" charset="0"/>
              </a:rPr>
              <a:t>AREA DEL ESTUDIO Y MUESTREO</a:t>
            </a:r>
            <a:endParaRPr lang="es-PE" sz="20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179511" y="910438"/>
            <a:ext cx="4249107" cy="5182858"/>
            <a:chOff x="2592415" y="573901"/>
            <a:chExt cx="3672408" cy="434895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415" y="573901"/>
              <a:ext cx="3672408" cy="4348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4721842" y="2260411"/>
              <a:ext cx="14863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2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21-27 Feb 2012</a:t>
              </a:r>
              <a:endParaRPr lang="es-PE" sz="1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4432501" y="1710089"/>
              <a:ext cx="17956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PROSPECCIÓN</a:t>
              </a:r>
            </a:p>
            <a:p>
              <a:pPr algn="ctr"/>
              <a:r>
                <a:rPr lang="es-MX" sz="1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MERLUZA PERUANA</a:t>
              </a:r>
              <a:endParaRPr lang="es-PE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4831581" y="2748381"/>
              <a:ext cx="13340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000" b="1" dirty="0" smtClean="0">
                  <a:solidFill>
                    <a:schemeClr val="bg1"/>
                  </a:solidFill>
                </a:rPr>
                <a:t>PAITA CORPORATION</a:t>
              </a:r>
              <a:endParaRPr lang="es-PE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2" name="1 CuadroTexto"/>
            <p:cNvSpPr txBox="1"/>
            <p:nvPr/>
          </p:nvSpPr>
          <p:spPr>
            <a:xfrm>
              <a:off x="3189006" y="117422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latin typeface="Courier New" pitchFamily="49" charset="0"/>
                  <a:cs typeface="Courier New" pitchFamily="49" charset="0"/>
                </a:rPr>
                <a:t>A</a:t>
              </a:r>
              <a:endParaRPr lang="es-PE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3189006" y="208837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>
                  <a:latin typeface="Courier New" pitchFamily="49" charset="0"/>
                  <a:cs typeface="Courier New" pitchFamily="49" charset="0"/>
                </a:rPr>
                <a:t>B</a:t>
              </a:r>
              <a:endParaRPr lang="es-PE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3194858" y="30608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latin typeface="Courier New" pitchFamily="49" charset="0"/>
                  <a:cs typeface="Courier New" pitchFamily="49" charset="0"/>
                </a:rPr>
                <a:t>C</a:t>
              </a:r>
              <a:endParaRPr lang="es-PE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3241364" y="4211796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>
                  <a:latin typeface="Courier New" pitchFamily="49" charset="0"/>
                  <a:cs typeface="Courier New" pitchFamily="49" charset="0"/>
                </a:rPr>
                <a:t>D</a:t>
              </a:r>
              <a:endParaRPr lang="es-PE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4647385" y="3077111"/>
            <a:ext cx="3960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Courier New" pitchFamily="49" charset="0"/>
                <a:cs typeface="Courier New" pitchFamily="49" charset="0"/>
              </a:rPr>
              <a:t>La zona de trabajo cubrió desde la</a:t>
            </a:r>
          </a:p>
          <a:p>
            <a:r>
              <a:rPr lang="es-MX" sz="1400" dirty="0">
                <a:latin typeface="Courier New" pitchFamily="49" charset="0"/>
                <a:cs typeface="Courier New" pitchFamily="49" charset="0"/>
              </a:rPr>
              <a:t>f</a:t>
            </a:r>
            <a:r>
              <a:rPr lang="es-MX" sz="1400" dirty="0" smtClean="0">
                <a:latin typeface="Courier New" pitchFamily="49" charset="0"/>
                <a:cs typeface="Courier New" pitchFamily="49" charset="0"/>
              </a:rPr>
              <a:t>rontera norte a los 06°3’´S.</a:t>
            </a:r>
          </a:p>
          <a:p>
            <a:r>
              <a:rPr lang="es-MX" sz="1400" dirty="0" smtClean="0">
                <a:latin typeface="Courier New" pitchFamily="49" charset="0"/>
                <a:cs typeface="Courier New" pitchFamily="49" charset="0"/>
              </a:rPr>
              <a:t>Se pescó en los tres estratos de profundidad Señalados por el</a:t>
            </a:r>
          </a:p>
          <a:p>
            <a:r>
              <a:rPr lang="es-MX" sz="1400" dirty="0" smtClean="0">
                <a:latin typeface="Courier New" pitchFamily="49" charset="0"/>
                <a:cs typeface="Courier New" pitchFamily="49" charset="0"/>
              </a:rPr>
              <a:t>Plan de </a:t>
            </a:r>
            <a:r>
              <a:rPr lang="es-MX" sz="1400" dirty="0" err="1" smtClean="0">
                <a:latin typeface="Courier New" pitchFamily="49" charset="0"/>
                <a:cs typeface="Courier New" pitchFamily="49" charset="0"/>
              </a:rPr>
              <a:t>Imarpe</a:t>
            </a:r>
            <a:r>
              <a:rPr lang="es-MX" sz="1400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endParaRPr lang="es-MX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s-MX" sz="1400" dirty="0" smtClean="0">
                <a:latin typeface="Courier New" pitchFamily="49" charset="0"/>
                <a:cs typeface="Courier New" pitchFamily="49" charset="0"/>
              </a:rPr>
              <a:t>Para nuestro estudio, se analizaron 77 lances operaciones de pesca de la etapa de investigación (21-23 feb 2012); y 141 operaciones de pesca de la etapa comercial (24 al 27 de febrero).</a:t>
            </a:r>
          </a:p>
          <a:p>
            <a:r>
              <a:rPr lang="es-MX" sz="1400" dirty="0" smtClean="0">
                <a:latin typeface="Courier New" pitchFamily="49" charset="0"/>
                <a:cs typeface="Courier New" pitchFamily="49" charset="0"/>
              </a:rPr>
              <a:t>EN TOTAL SE PROCESARON 218 OPERACIONES DE PESCA.</a:t>
            </a:r>
            <a:endParaRPr lang="es-PE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 bwMode="auto">
          <a:xfrm rot="-5400000">
            <a:off x="-3763963" y="2263775"/>
            <a:ext cx="77724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000" i="1" dirty="0">
                <a:solidFill>
                  <a:srgbClr val="0070C0"/>
                </a:solidFill>
                <a:latin typeface="Times New Roman" pitchFamily="18" charset="0"/>
              </a:rPr>
              <a:t>PRESENTACIÓN DE PAITA CORPORATION</a:t>
            </a:r>
            <a:endParaRPr lang="es-PE" sz="2000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220073" y="1163168"/>
            <a:ext cx="3586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Courier New" pitchFamily="49" charset="0"/>
                <a:cs typeface="Courier New" pitchFamily="49" charset="0"/>
              </a:rPr>
              <a:t>LOS TAMAÑOS MÁS GRANDES DE MERLUZA SE UBICARON A MAYOR PROFUNDIDAD </a:t>
            </a:r>
          </a:p>
          <a:p>
            <a:pPr algn="ctr"/>
            <a:r>
              <a:rPr lang="es-MX" sz="1200" b="1" dirty="0" smtClean="0">
                <a:latin typeface="Courier New" pitchFamily="49" charset="0"/>
                <a:cs typeface="Courier New" pitchFamily="49" charset="0"/>
              </a:rPr>
              <a:t>(ESTRATO 3= &gt;100 </a:t>
            </a:r>
            <a:r>
              <a:rPr lang="es-MX" sz="1200" b="1" dirty="0" err="1" smtClean="0">
                <a:latin typeface="Courier New" pitchFamily="49" charset="0"/>
                <a:cs typeface="Courier New" pitchFamily="49" charset="0"/>
              </a:rPr>
              <a:t>Bz</a:t>
            </a:r>
            <a:r>
              <a:rPr lang="es-MX" sz="1200" b="1" dirty="0" smtClean="0">
                <a:latin typeface="Courier New" pitchFamily="49" charset="0"/>
                <a:cs typeface="Courier New" pitchFamily="49" charset="0"/>
              </a:rPr>
              <a:t>).</a:t>
            </a:r>
          </a:p>
          <a:p>
            <a:pPr algn="ctr"/>
            <a:r>
              <a:rPr lang="es-MX" sz="1200" b="1" dirty="0" smtClean="0">
                <a:latin typeface="Courier New" pitchFamily="49" charset="0"/>
                <a:cs typeface="Courier New" pitchFamily="49" charset="0"/>
              </a:rPr>
              <a:t>SIN EMBARGO, EN TODOS LOS ESTRATOS SE ENCONTRARON VARIAS MOODAS.</a:t>
            </a:r>
          </a:p>
          <a:p>
            <a:pPr algn="ctr"/>
            <a:r>
              <a:rPr lang="es-MX" sz="1200" b="1" dirty="0" smtClean="0">
                <a:latin typeface="Courier New" pitchFamily="49" charset="0"/>
                <a:cs typeface="Courier New" pitchFamily="49" charset="0"/>
              </a:rPr>
              <a:t>LO IMPORTANTE DE ESTA OPERACIÓN ES LA PRESENCIA MUY FRECUENTE DE EJEMPLARS DE MAS DE 30 cm EN TODA EL AREA DE EXPLORACION.</a:t>
            </a:r>
            <a:endParaRPr lang="es-PE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259632" y="132600"/>
            <a:ext cx="6494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latin typeface="Courier New" pitchFamily="49" charset="0"/>
                <a:cs typeface="Courier New" pitchFamily="49" charset="0"/>
              </a:rPr>
              <a:t>DISTIBUCIÓN / CONCENTRACIÓN DE LA MERLUZA</a:t>
            </a:r>
            <a:endParaRPr lang="es-PE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68257" y="3573016"/>
            <a:ext cx="29347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Courier New" pitchFamily="49" charset="0"/>
                <a:cs typeface="Courier New" pitchFamily="49" charset="0"/>
              </a:rPr>
              <a:t>MUY ALTAS CONCENTRACIONES ESTÁN A MENOR</a:t>
            </a:r>
          </a:p>
          <a:p>
            <a:pPr algn="ctr"/>
            <a:r>
              <a:rPr lang="es-MX" sz="1200" b="1" dirty="0" smtClean="0">
                <a:latin typeface="Courier New" pitchFamily="49" charset="0"/>
                <a:cs typeface="Courier New" pitchFamily="49" charset="0"/>
              </a:rPr>
              <a:t>PROFUNDIDAD (ESTRATO 1, 20-50 </a:t>
            </a:r>
            <a:r>
              <a:rPr lang="es-MX" sz="1200" b="1" dirty="0" err="1" smtClean="0">
                <a:latin typeface="Courier New" pitchFamily="49" charset="0"/>
                <a:cs typeface="Courier New" pitchFamily="49" charset="0"/>
              </a:rPr>
              <a:t>Bz</a:t>
            </a:r>
            <a:r>
              <a:rPr lang="es-MX" sz="1200" b="1" dirty="0" smtClean="0">
                <a:latin typeface="Courier New" pitchFamily="49" charset="0"/>
                <a:cs typeface="Courier New" pitchFamily="49" charset="0"/>
              </a:rPr>
              <a:t>) Y (ESTARTO 2, 50-100Bz).</a:t>
            </a:r>
          </a:p>
          <a:p>
            <a:pPr algn="ctr"/>
            <a:r>
              <a:rPr lang="es-MX" sz="12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ctr"/>
            <a:r>
              <a:rPr lang="es-MX" sz="1200" b="1" dirty="0" smtClean="0">
                <a:latin typeface="Courier New" pitchFamily="49" charset="0"/>
                <a:cs typeface="Courier New" pitchFamily="49" charset="0"/>
              </a:rPr>
              <a:t>HAY INDICES SUPERIORES A LOS QUE SE LOGRARON EN LA PESCA COMERCIAL DE AÑOS PREVIOS (2009-2011).</a:t>
            </a:r>
          </a:p>
          <a:p>
            <a:pPr algn="ctr"/>
            <a:endParaRPr lang="es-MX" sz="1200" b="1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es-MX" sz="1200" b="1" dirty="0" smtClean="0">
                <a:latin typeface="Courier New" pitchFamily="49" charset="0"/>
                <a:cs typeface="Courier New" pitchFamily="49" charset="0"/>
              </a:rPr>
              <a:t>SE NOTA UN REACOMODO PROGERSIVO DE LA MERLUZA. ESTA DISTRIBUCIÓN NO ES LO COMÚN.</a:t>
            </a:r>
            <a:endParaRPr lang="es-PE" sz="12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4737100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273" y="3501008"/>
            <a:ext cx="4816475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935610" y="6397878"/>
            <a:ext cx="48317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i="1" dirty="0" smtClean="0"/>
              <a:t>NOTA: PARA PODER COMPARAR LAS CAPTURAS DE LOS BARCOS “EAC” Y “EAME”, SE </a:t>
            </a:r>
          </a:p>
          <a:p>
            <a:r>
              <a:rPr lang="es-MX" sz="1050" i="1" dirty="0" smtClean="0"/>
              <a:t>ESTANDARIZÓ LA UNIDAD DE ESFUERZO A LA FLOTA “EAME”.</a:t>
            </a:r>
            <a:endParaRPr lang="es-PE" sz="1050" i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 rot="-5400000">
            <a:off x="-3763963" y="2263775"/>
            <a:ext cx="77724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000" i="1" dirty="0">
                <a:solidFill>
                  <a:srgbClr val="0070C0"/>
                </a:solidFill>
                <a:latin typeface="Times New Roman" pitchFamily="18" charset="0"/>
              </a:rPr>
              <a:t>PRESENTACIÓN DE PAITA CORPORATION</a:t>
            </a:r>
            <a:endParaRPr lang="es-PE" sz="2000" i="1" dirty="0">
              <a:solidFill>
                <a:srgbClr val="0070C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9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1849</Words>
  <Application>Microsoft Office PowerPoint</Application>
  <PresentationFormat>Presentación en pantalla (4:3)</PresentationFormat>
  <Paragraphs>208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RESULTADOS DE LA PROSPECCIÓN PESQUERA DE MERLUZA FEBRERO 2012</vt:lpstr>
      <vt:lpstr>Presentación de PowerPoint</vt:lpstr>
      <vt:lpstr>Presentación de PowerPoint</vt:lpstr>
      <vt:lpstr>ESQUEMA HIPOTÉTICO DEL MOVIMIENTO DE LA MERLUZA CON LA CROMWELL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RECOMENDACIONES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2012-03-07T00:08:39Z</dcterms:created>
  <dcterms:modified xsi:type="dcterms:W3CDTF">2012-03-07T06:27:41Z</dcterms:modified>
</cp:coreProperties>
</file>