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75" r:id="rId3"/>
    <p:sldId id="273" r:id="rId4"/>
    <p:sldId id="274" r:id="rId5"/>
    <p:sldId id="269" r:id="rId6"/>
    <p:sldId id="268" r:id="rId7"/>
    <p:sldId id="270" r:id="rId8"/>
    <p:sldId id="264" r:id="rId9"/>
    <p:sldId id="265" r:id="rId10"/>
    <p:sldId id="276" r:id="rId11"/>
    <p:sldId id="277" r:id="rId12"/>
    <p:sldId id="278" r:id="rId13"/>
    <p:sldId id="285" r:id="rId14"/>
    <p:sldId id="280" r:id="rId15"/>
    <p:sldId id="281" r:id="rId16"/>
    <p:sldId id="282" r:id="rId17"/>
    <p:sldId id="283" r:id="rId18"/>
    <p:sldId id="284" r:id="rId19"/>
    <p:sldId id="262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142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26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425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32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14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072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52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9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20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56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2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1C6D-3D19-403B-8316-C5F27FC20341}" type="datetimeFigureOut">
              <a:rPr lang="es-PE" smtClean="0"/>
              <a:t>19/03/2012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41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RESULTADOS DE LA PROSPECCIÓN</a:t>
            </a:r>
            <a:br>
              <a:rPr lang="es-MX" b="1" dirty="0" smtClean="0">
                <a:latin typeface="Courier New" pitchFamily="49" charset="0"/>
                <a:cs typeface="Courier New" pitchFamily="49" charset="0"/>
              </a:rPr>
            </a:br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PESQUERA DE MERLUZA</a:t>
            </a:r>
            <a:br>
              <a:rPr lang="es-MX" b="1" dirty="0" smtClean="0">
                <a:latin typeface="Courier New" pitchFamily="49" charset="0"/>
                <a:cs typeface="Courier New" pitchFamily="49" charset="0"/>
              </a:rPr>
            </a:br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FEBRERO 2012</a:t>
            </a:r>
            <a:endParaRPr lang="es-P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(PAITA CORPORATION)</a:t>
            </a:r>
            <a:endParaRPr lang="es-PE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66664" y="14857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CÁLCULO DE LA BIOMASA</a:t>
            </a:r>
          </a:p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CON EL MÉTODO DE ÁREA BARRIDA USANDO DATA DE LA FLOTA COMERCIAL*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5322" y="4236184"/>
            <a:ext cx="87655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LOS DATOS DE LAS OPERACIONES DE PESCA DE LA ETAPA DE LA PROSPECCIÓN (21-23) Y DE LA PESCA COMERCIAL,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SE UTILIZARON PARA CALCULAR LA BIOMASA DE LA MERLUZA, SEGÚN EL MÉTODO DE AREA BARRIDA.</a:t>
            </a:r>
          </a:p>
          <a:p>
            <a:pPr algn="just"/>
            <a:endParaRPr lang="es-MX" sz="1100" b="1" i="1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DATA DE LOS BARCOS SE HAN ESTANDARIZADO ENTRE SI, PARA CALCULAR DENSIDADES EN TONELADAS POR MILLA 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NAUTICA CUADRADA. AL SER LAS DENSIDADES MUY ALTAS, SE HA ASUMIDO UNA EFICIENCIA DE PESCA DE LA FLOTA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IGUAL A 1 (O SEA 100%). IMARPE SIEMPRE ASUME SOLO 0.75 (75%) EN SUS CRUCEROS.</a:t>
            </a:r>
          </a:p>
          <a:p>
            <a:pPr algn="just"/>
            <a:endParaRPr lang="es-MX" sz="1100" b="1" i="1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BIOMASA ES, </a:t>
            </a:r>
            <a:r>
              <a:rPr lang="es-MX" sz="1100" b="1" i="1" u="sng" dirty="0" smtClean="0">
                <a:latin typeface="Courier New" pitchFamily="49" charset="0"/>
                <a:cs typeface="Courier New" pitchFamily="49" charset="0"/>
              </a:rPr>
              <a:t>COMO MÍNIMO, 195 MIL TONELADAS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 A FEBRERO DE 2012. CON LIMITES DE CONFIANZA </a:t>
            </a:r>
          </a:p>
          <a:p>
            <a:pPr algn="just"/>
            <a:r>
              <a:rPr lang="es-MX" sz="1100" b="1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CON 95% DE CONFIABILIDAD) DE +/-11%, QUE PARA ESTE TIPO DE ESTIMACIONES POR AREA BARRIDA,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SON LIMITES DE CONFIANZA BAJOS, LO QUE IMPLICA QUE ES UNA ESTIMACIÓN CONFIABLE.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8" y="1268760"/>
            <a:ext cx="7784802" cy="26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4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4857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ESTRUCTURA POBLACIONAL DE LA MERLUZA EN NÚMERO Y BIOMASA EN FEBRERO 2012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2995" y="5158984"/>
            <a:ext cx="812600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ESTRUCTURA FINAL COMPUESTA DEL STOCK DE MERLUZA PRESENTA UNA ESTRUCTURA AMPLIA, CON UN FUERTE COMPONENTE EN 24-25 cm Y OTRO EN 33-34 cm Y OTROS COMPONENTES SECUNDARIOS.</a:t>
            </a: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SE NOTA UNA RECUPERACIÓN DE LA ESTRUTURA POR TAMAÑOS DEL STOCK DE MERLUZA, CON UN FUERTE CONTINGENTE DE PECES DE 3 AÑOS DE EDAD. ESTO NO SE VEIA HACE MUCHOS AÑOS.</a:t>
            </a:r>
          </a:p>
          <a:p>
            <a:endParaRPr lang="es-MX" sz="11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BIOMASA DE EJEMPLARES MAYORES DE 28 cm ES DE 74.3% (145 MIL TONELADAS); Y</a:t>
            </a: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BIOMASA DE INDIVIDUOS MAYORES DE 35 CM ES DE 44.4% (87 MIL TONELADAS)</a:t>
            </a:r>
            <a:endParaRPr lang="es-PE" sz="11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0739"/>
            <a:ext cx="7416824" cy="43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3698382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9" y="3718902"/>
            <a:ext cx="6797675" cy="25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272629" y="1124744"/>
            <a:ext cx="3167459" cy="2506606"/>
            <a:chOff x="272629" y="692696"/>
            <a:chExt cx="3167459" cy="25066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29" y="692696"/>
              <a:ext cx="3167459" cy="1723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611560" y="1628800"/>
              <a:ext cx="2448272" cy="72008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5 Flecha abajo"/>
            <p:cNvSpPr/>
            <p:nvPr/>
          </p:nvSpPr>
          <p:spPr>
            <a:xfrm rot="18968466">
              <a:off x="1958498" y="2335206"/>
              <a:ext cx="931961" cy="864096"/>
            </a:xfrm>
            <a:prstGeom prst="downArrow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563177" y="1095402"/>
            <a:ext cx="39652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IMARPE, EN SU INFORME DE DIAGNÓSTICO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Y DE CUOTA PARA 2012, PRESENTÓ ESTA FIGURA, CON BIOMASAS MUY BAJAS.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HEMOS SUPERPUESTO LOS DATOS DE LOS PROPIOS CRUCEROS DE IMARPE.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Y ADEMAS EL RESULTADO DE LA PROSPECCIÓN PESQUERA DE FEBRERO.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COMO SE PUEDE NOTAR, ES NECESARIO QUE IMARPE REAJUSTE SUS CÁLCULOS.</a:t>
            </a:r>
            <a:endParaRPr lang="es-PE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Flecha arriba"/>
          <p:cNvSpPr/>
          <p:nvPr/>
        </p:nvSpPr>
        <p:spPr>
          <a:xfrm rot="20947706">
            <a:off x="7452320" y="3540026"/>
            <a:ext cx="432048" cy="864096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CuadroTexto"/>
          <p:cNvSpPr txBox="1"/>
          <p:nvPr/>
        </p:nvSpPr>
        <p:spPr>
          <a:xfrm>
            <a:off x="6984508" y="322734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CRUCEROS</a:t>
            </a:r>
            <a:endParaRPr lang="es-PE" sz="14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8532440" y="2887054"/>
            <a:ext cx="0" cy="126202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719169" y="2593051"/>
            <a:ext cx="1119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PROSPECCIÓN</a:t>
            </a:r>
          </a:p>
          <a:p>
            <a:pPr algn="ctr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2012</a:t>
            </a:r>
            <a:endParaRPr lang="es-PE" sz="11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886885" y="6343436"/>
            <a:ext cx="17812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FUENTE: Informes de </a:t>
            </a:r>
            <a:r>
              <a:rPr lang="es-MX" sz="1050" dirty="0" err="1" smtClean="0"/>
              <a:t>Imarpe</a:t>
            </a:r>
            <a:r>
              <a:rPr lang="es-MX" sz="1050" dirty="0"/>
              <a:t>.</a:t>
            </a:r>
            <a:endParaRPr lang="es-PE" sz="105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115616" y="332656"/>
            <a:ext cx="664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COMPARACIÓN DE BIOMASAS DE MERLUZA PERUANA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b="1" dirty="0" smtClean="0">
                <a:latin typeface="Courier New" pitchFamily="49" charset="0"/>
                <a:cs typeface="Courier New" pitchFamily="49" charset="0"/>
              </a:rPr>
              <a:t>ASPECTOS SOCIALES</a:t>
            </a:r>
            <a:endParaRPr lang="es-P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092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87450" y="620688"/>
            <a:ext cx="6769100" cy="5940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SOCIALES</a:t>
            </a:r>
          </a:p>
          <a:p>
            <a:pPr eaLnBrk="1" hangingPunct="1"/>
            <a:endParaRPr lang="es-PE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i="1" u="sng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 PESCA DE MERLUZA ESTÁ ORIENTADA AL CONSUMO HUMANO DIRECTO. POR TANTO CONTRIBUYE A LA SEGURIDAD ALIMENTARIA DEL PERÚ.</a:t>
            </a:r>
          </a:p>
          <a:p>
            <a:pPr eaLnBrk="1" hangingPunct="1"/>
            <a:endParaRPr lang="es-PE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DURANTE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LOS ULTIMOS AÑOS LOS EMPRESARIOS PESQUEROS, GRACIAS A UNA POLITICA CONJUNTA ENTRE PRODUCE, IMARPE EL SECTOR PRIVADO Y LOS DIVERSOS GREMIOS, HAN LOGRADO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MANTENER UN PROCESO DE RECUPERACIÓN DEL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RECURSO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MERLUZA.</a:t>
            </a:r>
          </a:p>
          <a:p>
            <a:pPr eaLnBrk="1" hangingPunct="1"/>
            <a:endParaRPr lang="es-PE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Y ADEMÁS LO HAN DESARROLLADO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VIA INVERSION DIRECTA EN EL SUSTENTO NO SOLO DE LAS PLANTAS SINO DE LAS EMBARCACIONES.</a:t>
            </a:r>
          </a:p>
          <a:p>
            <a:pPr eaLnBrk="1" hangingPunct="1"/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CADA AÑO SE HA LOGRADO EXTRAER MEJORES VOLUMENES DE MERLUZA (ver cuadro 1)</a:t>
            </a:r>
            <a:endParaRPr lang="es-ES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27584" y="836712"/>
            <a:ext cx="7632700" cy="55707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PERO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ES IMPORTANTISIMO RECALCAR QUE EL ESFUERZO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NUNCA LOGRARÁ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LA PESCA TOTAL DE LA CUOTA ASIGNADA, ES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MAS,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NOS ATREVEMOS DE DECIR QUE EN CONJUNTO PODREMOS EXTRAER SOLAMENTE UN MAXIMO DE UN 80% DE LA CUOTA ANUAL.</a:t>
            </a:r>
          </a:p>
          <a:p>
            <a:pPr eaLnBrk="1" hangingPunct="1"/>
            <a:endParaRPr lang="es-PE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Año   </a:t>
            </a:r>
            <a:r>
              <a:rPr lang="es-PE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Cuota     Extracción</a:t>
            </a:r>
            <a:endParaRPr lang="es-PE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es-P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PE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24.000 t  27.800 t </a:t>
            </a:r>
            <a:endParaRPr lang="es-PE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es-P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PE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40.000 t  21.900 t</a:t>
            </a:r>
            <a:endParaRPr lang="es-PE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es-P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PE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55.000 t  22.700 t</a:t>
            </a:r>
            <a:endParaRPr lang="es-PE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es-PE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PE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35.000 t  27.400 t</a:t>
            </a:r>
            <a:endParaRPr lang="es-PE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fr-F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45.000 t  28.000 t</a:t>
            </a:r>
            <a:endParaRPr lang="fr-FR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fr-F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45.000 t  35.900 t </a:t>
            </a:r>
            <a:endParaRPr lang="fr-FR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fr-F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35,000 t  34,200 t</a:t>
            </a:r>
            <a:endParaRPr lang="fr-FR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AutoNum type="arabicPlain" startAt="2004"/>
            </a:pPr>
            <a:r>
              <a:rPr lang="fr-FR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sz="2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35,000 t  34,000 t</a:t>
            </a:r>
            <a:endParaRPr lang="fr-FR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                           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290682" cy="19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47676" y="1412776"/>
            <a:ext cx="6983413" cy="400109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RAZONES</a:t>
            </a:r>
          </a:p>
          <a:p>
            <a:pPr eaLnBrk="1" hangingPunct="1"/>
            <a:endParaRPr lang="es-PE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1-NO TODAS LAS EMBARCACIONES PESQUERAS  LOGRAN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EXTRAER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 CUOTA ASIGNADA.</a:t>
            </a:r>
          </a:p>
          <a:p>
            <a:pPr eaLnBrk="1" hangingPunct="1"/>
            <a:endParaRPr lang="es-PE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2- LAS VEDAS ESTABLECIDAS POR IMARPE COMO  “PRECAUTORIAS”  Y LAS LIMITACIONES DE ZONAS DE PESCA (GRAN PARTE DEL AÑO PESCAMOS EN LA ZONA NORTE, ESTO DEMANDA MAS TIEMPO DE TRAVESIA POR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ENDE, SE RESTRINGEN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LOS DIAS EFECTIVOS DE PESCA SEMANALES- DE 6 PRACTICAMENTE SE VUELVEN 4.</a:t>
            </a:r>
          </a:p>
          <a:p>
            <a:pPr eaLnBrk="1" hangingPunct="1"/>
            <a:endParaRPr lang="es-E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43608" y="692696"/>
            <a:ext cx="7200602" cy="583236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MES   </a:t>
            </a:r>
            <a:r>
              <a:rPr lang="es-PE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TM </a:t>
            </a:r>
            <a:r>
              <a:rPr lang="es-PE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MES </a:t>
            </a:r>
            <a:r>
              <a:rPr lang="es-PE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     TM </a:t>
            </a:r>
            <a:r>
              <a:rPr lang="es-PE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DIA   </a:t>
            </a:r>
            <a:r>
              <a:rPr lang="es-PE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PERSONAS </a:t>
            </a:r>
            <a:r>
              <a:rPr lang="es-PE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EMPLEADAS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ENERO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2,603.31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9%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104.13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1,041 </a:t>
            </a:r>
            <a:endParaRPr lang="es-PE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FEBRERO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2,603.31  9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104.13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1,041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s-PE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MARZO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            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                                  - 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ABRIL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4,628.10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16%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185.12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1,851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s-PE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MAYO 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5,495.87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19%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219.83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2,198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s-PE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JUNIO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5,495.87  19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219.83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2,198</a:t>
            </a:r>
            <a:endParaRPr lang="es-PE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JULIO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4,338.84  15%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173.55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1,736</a:t>
            </a:r>
            <a:endParaRPr lang="es-PE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AGOS 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3,760.33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13%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150.41       </a:t>
            </a:r>
            <a:r>
              <a:rPr lang="es-P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1,504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s-PE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SEPT 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-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-      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OCT  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-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0%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-      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NOVIEMBRE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0%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DICIEMBRE  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0%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</a:t>
            </a:r>
            <a:r>
              <a:rPr lang="es-PE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-   </a:t>
            </a: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TOTAL        </a:t>
            </a:r>
            <a:r>
              <a:rPr lang="es-PE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28,925.62  </a:t>
            </a:r>
            <a:r>
              <a:rPr lang="es-PE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1,157.02   </a:t>
            </a:r>
            <a:r>
              <a:rPr lang="es-PE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11,570</a:t>
            </a:r>
            <a:endParaRPr lang="es-PE" b="1" u="sng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PE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(cuadro  merluza año 2011)</a:t>
            </a:r>
            <a:endParaRPr lang="es-ES" sz="16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043608" y="548680"/>
            <a:ext cx="6840934" cy="532453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 PUEDE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PENSAR QUE LA MERLUZA TIENE UN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SUSTITUTO,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PERO NO ES ASI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OTRAS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ESPECIES COMO LA POTA O EL PERICO SOLO EMPLEAN UN PROMEDIO DE 30 PERSONAS POR CADA 100 TM DE POTA </a:t>
            </a:r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EXTRAIDAS,</a:t>
            </a:r>
          </a:p>
          <a:p>
            <a:pPr eaLnBrk="1" hangingPunct="1"/>
            <a:endParaRPr lang="es-PE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MIENTRAS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QUE LA MERLUZA EMPLEA DIRECTAMENTE 1000 PERSONAS POR CADA 100 TM EXTRAIDAS.</a:t>
            </a:r>
          </a:p>
          <a:p>
            <a:pPr eaLnBrk="1" hangingPunct="1"/>
            <a:endParaRPr lang="es-PE" sz="2000" b="1" dirty="0" smtClean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s-PE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 </a:t>
            </a:r>
            <a:r>
              <a:rPr lang="es-PE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ACUERDO A LOS ULTIMOS 4 AÑOS LA POTA SIEMPRE SE AUSENTA EN LA PRIMAVERA, MIENTRAS QUE EL PERICO RECIEN APARECE EN VERANO, CONCLUYENDO QUE PRACTICAMENTE LA UNICA ESPECIE QUE SUSTENTA A TODA UNA PROVINCIA DURANTE ESTOS MESES ES LA MERLUZA.</a:t>
            </a:r>
            <a:endParaRPr lang="es-ES" sz="20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RECOMENDACIONES</a:t>
            </a:r>
            <a:endParaRPr lang="es-P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ESTOS RESULTADOS INDICAN QUE HUBO UNA SUBESTIMACIÓN DE LA BIOMASA DE MERLUZA EN OTOÑO AUSTRAL 2011. SE REQUIERE REVISAR EL INFORME DE DICIEMBRE A LA LUZ DE LOS RESULTADOS DE ESTA ACTIVIDAD. 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LAS VARIACIONES DEL MEDIO AMBIENTE MARINO (LA NIÑA), PROVOCAN LA MIGRACIÓN DE LA MERLUZA HACIA ECUADOR.  LA MERLUZA REGRESA PROGRESIVAMENTE, CONFORME LA NIÑA TERMINA, SEGÚN INDICADORES DE LA CROMWELL.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ESTOS RESULTADOS TAMBIEN OBLIGAN A REVISAR LA LLAMADA TALLA INICIAL Y EL PORCENTAJE DE TOLERANCIA DEL 20% , QUE NO RESPONDEN A LA REALIDAD DEL RECURSO Y DE LA FLOTA.</a:t>
            </a:r>
          </a:p>
          <a:p>
            <a:pPr algn="just"/>
            <a:r>
              <a:rPr lang="es-MX" sz="1600" dirty="0">
                <a:latin typeface="Courier New" pitchFamily="49" charset="0"/>
                <a:cs typeface="Courier New" pitchFamily="49" charset="0"/>
              </a:rPr>
              <a:t>NO HAY SUSTENTO SOLIDO PARA SEGUIR HABLANDO DE UNA CRISIS DE LA MERLUZA, QUE HA AFECTADO A ESTA INDUSTRIA NACIONAL. EL RECURSO SE HA VENIDO ADMINISTRANDO CON PRUDENCIA</a:t>
            </a:r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HAY QUE ORDENAR LA PESCA, CON CIENCIA Y PRAGMATISMO, POR EL BIEN DEL DESARROLLO DEL PAIS.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SOLICITAMOS UNA COPIA DE LA DATA COLECTADA POR IMARPE EN ESTA PROSPECCIÓN, PARA PODER COLABORAR CON LOS CALCULOS.</a:t>
            </a:r>
          </a:p>
          <a:p>
            <a:pPr algn="just"/>
            <a:endParaRPr lang="es-PE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2169" y="1340768"/>
            <a:ext cx="7956024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INTRODUCCIÓN:</a:t>
            </a:r>
          </a:p>
          <a:p>
            <a:pPr algn="ctr"/>
            <a:endParaRPr lang="es-MX" sz="28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No hay merluza ecuatoriana</a:t>
            </a:r>
          </a:p>
          <a:p>
            <a:pPr algn="ctr"/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¡Lo que hay es merluza peruana en </a:t>
            </a:r>
          </a:p>
          <a:p>
            <a:pPr algn="ctr"/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el Ecuador, por razones ambientales!</a:t>
            </a:r>
            <a:endParaRPr lang="es-MX" sz="2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MX" sz="2800" b="1" dirty="0">
                <a:latin typeface="Courier New" pitchFamily="49" charset="0"/>
                <a:cs typeface="Courier New" pitchFamily="49" charset="0"/>
              </a:rPr>
              <a:t>¡</a:t>
            </a:r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La Merluza es Peruana!</a:t>
            </a:r>
          </a:p>
          <a:p>
            <a:pPr algn="ctr"/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Su nombre científico* es:</a:t>
            </a:r>
          </a:p>
          <a:p>
            <a:pPr algn="ctr"/>
            <a:r>
              <a:rPr lang="es-MX" sz="2800" b="1" i="1" dirty="0" err="1" smtClean="0">
                <a:latin typeface="Courier New" pitchFamily="49" charset="0"/>
                <a:cs typeface="Courier New" pitchFamily="49" charset="0"/>
              </a:rPr>
              <a:t>Merluccius</a:t>
            </a:r>
            <a:r>
              <a:rPr lang="es-MX" sz="2800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MX" sz="2800" b="1" i="1" dirty="0" err="1" smtClean="0">
                <a:latin typeface="Courier New" pitchFamily="49" charset="0"/>
                <a:cs typeface="Courier New" pitchFamily="49" charset="0"/>
              </a:rPr>
              <a:t>gayi</a:t>
            </a:r>
            <a:r>
              <a:rPr lang="es-MX" sz="2800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MX" sz="3600" b="1" i="1" dirty="0" err="1" smtClean="0">
                <a:latin typeface="Courier New" pitchFamily="49" charset="0"/>
                <a:cs typeface="Courier New" pitchFamily="49" charset="0"/>
              </a:rPr>
              <a:t>peruanus</a:t>
            </a:r>
            <a:endParaRPr lang="es-MX" sz="3600" b="1" i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s-MX" sz="3600" b="1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(*)(Libro Los Peces del Perú, de la Dra. Norma </a:t>
            </a:r>
            <a:r>
              <a:rPr lang="es-MX" sz="1100" b="1" i="1" dirty="0" err="1" smtClean="0">
                <a:latin typeface="Courier New" pitchFamily="49" charset="0"/>
                <a:cs typeface="Courier New" pitchFamily="49" charset="0"/>
              </a:rPr>
              <a:t>Chirichigno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s-PE" sz="1000" b="1" i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9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801" t="23611" r="16782" b="9850"/>
          <a:stretch>
            <a:fillRect/>
          </a:stretch>
        </p:blipFill>
        <p:spPr bwMode="auto">
          <a:xfrm>
            <a:off x="1062038" y="1125538"/>
            <a:ext cx="71993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468313" y="6535738"/>
            <a:ext cx="820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200">
                <a:latin typeface="Times New Roman" pitchFamily="18" charset="0"/>
              </a:rPr>
              <a:t>FUENTE: http://www.cedepesca.net/cedepesca_pesquerias/PDFs/merluza_peruana_Informe_CeDePesca_Septiembre_2010.pdf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7325" y="260350"/>
            <a:ext cx="872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000" b="1">
                <a:solidFill>
                  <a:srgbClr val="CC0000"/>
                </a:solidFill>
                <a:latin typeface="Times New Roman" pitchFamily="18" charset="0"/>
              </a:rPr>
              <a:t>LA VARIABILIDAD DE LA CROMWELL Y LA PRESENCIA/AUSENCIA  </a:t>
            </a:r>
          </a:p>
          <a:p>
            <a:pPr algn="ctr"/>
            <a:r>
              <a:rPr lang="es-MX" sz="2000" b="1">
                <a:solidFill>
                  <a:srgbClr val="CC0000"/>
                </a:solidFill>
                <a:latin typeface="Times New Roman" pitchFamily="18" charset="0"/>
              </a:rPr>
              <a:t>DE LA MERLUZA EN LA ZONA DE PESCA</a:t>
            </a:r>
            <a:endParaRPr lang="es-PE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597785" y="5229225"/>
            <a:ext cx="782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La Extensión Sur de la Corriente de Cromwell, varia estacionalmente y entre años.</a:t>
            </a:r>
          </a:p>
          <a:p>
            <a:pPr algn="ctr"/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La </a:t>
            </a:r>
            <a:r>
              <a:rPr lang="es-MX" b="1" dirty="0">
                <a:solidFill>
                  <a:srgbClr val="C00000"/>
                </a:solidFill>
                <a:latin typeface="Times New Roman" pitchFamily="18" charset="0"/>
              </a:rPr>
              <a:t>merluza </a:t>
            </a:r>
            <a:r>
              <a:rPr lang="es-MX" b="1" dirty="0" smtClean="0">
                <a:solidFill>
                  <a:srgbClr val="C00000"/>
                </a:solidFill>
                <a:latin typeface="Times New Roman" pitchFamily="18" charset="0"/>
              </a:rPr>
              <a:t>PERUANA</a:t>
            </a:r>
            <a:r>
              <a:rPr lang="es-MX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realiza migraciones asociadas a la </a:t>
            </a:r>
            <a:r>
              <a:rPr lang="es-MX" dirty="0" smtClean="0">
                <a:solidFill>
                  <a:srgbClr val="C00000"/>
                </a:solidFill>
                <a:latin typeface="Times New Roman" pitchFamily="18" charset="0"/>
              </a:rPr>
              <a:t>Cromwell</a:t>
            </a:r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. </a:t>
            </a:r>
          </a:p>
          <a:p>
            <a:pPr algn="ctr"/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Si </a:t>
            </a:r>
            <a:r>
              <a:rPr lang="es-MX" dirty="0" smtClean="0">
                <a:solidFill>
                  <a:srgbClr val="C00000"/>
                </a:solidFill>
                <a:latin typeface="Times New Roman" pitchFamily="18" charset="0"/>
              </a:rPr>
              <a:t>esta corriente se debilita, la merluza </a:t>
            </a:r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se va hacia el norte; </a:t>
            </a:r>
            <a:endParaRPr lang="es-MX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es-MX" dirty="0" smtClean="0">
                <a:solidFill>
                  <a:srgbClr val="C00000"/>
                </a:solidFill>
                <a:latin typeface="Times New Roman" pitchFamily="18" charset="0"/>
              </a:rPr>
              <a:t>si </a:t>
            </a:r>
            <a:r>
              <a:rPr lang="es-MX" dirty="0">
                <a:solidFill>
                  <a:srgbClr val="C00000"/>
                </a:solidFill>
                <a:latin typeface="Times New Roman" pitchFamily="18" charset="0"/>
              </a:rPr>
              <a:t>se fortalece, se desplaza hacia el sur.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es-MX" sz="2800" dirty="0" smtClean="0">
                <a:solidFill>
                  <a:srgbClr val="FF0000"/>
                </a:solidFill>
                <a:latin typeface="Times New Roman" pitchFamily="18" charset="0"/>
              </a:rPr>
              <a:t>ESQUEMA DEL MOVIMIENTO DE LA </a:t>
            </a:r>
            <a:r>
              <a:rPr lang="es-MX" sz="2800" b="1" dirty="0" smtClean="0">
                <a:solidFill>
                  <a:srgbClr val="FF0000"/>
                </a:solidFill>
                <a:latin typeface="Times New Roman" pitchFamily="18" charset="0"/>
              </a:rPr>
              <a:t>MERLUZA PERUANA</a:t>
            </a:r>
            <a:r>
              <a:rPr lang="es-MX" sz="2800" dirty="0" smtClean="0">
                <a:solidFill>
                  <a:srgbClr val="FF0000"/>
                </a:solidFill>
                <a:latin typeface="Times New Roman" pitchFamily="18" charset="0"/>
              </a:rPr>
              <a:t>, CON LA CROMWELL</a:t>
            </a:r>
            <a:endParaRPr lang="es-PE" sz="28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 rot="-5400000">
            <a:off x="-3763963" y="2165350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539750" y="1438275"/>
            <a:ext cx="8618924" cy="5455225"/>
            <a:chOff x="539750" y="1438275"/>
            <a:chExt cx="8618924" cy="5455225"/>
          </a:xfrm>
        </p:grpSpPr>
        <p:sp>
          <p:nvSpPr>
            <p:cNvPr id="5" name="1 CuadroTexto"/>
            <p:cNvSpPr txBox="1">
              <a:spLocks noChangeArrowheads="1"/>
            </p:cNvSpPr>
            <p:nvPr/>
          </p:nvSpPr>
          <p:spPr bwMode="auto">
            <a:xfrm>
              <a:off x="1259632" y="6308725"/>
              <a:ext cx="75513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600" b="1" i="1" dirty="0">
                  <a:solidFill>
                    <a:srgbClr val="C00000"/>
                  </a:solidFill>
                  <a:latin typeface="Times New Roman" pitchFamily="18" charset="0"/>
                </a:rPr>
                <a:t>EN LOS AÑOS </a:t>
              </a:r>
              <a:r>
                <a:rPr lang="es-MX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FRÍOS COMO 2010, 2011, PARTE DE LA MERLUZA PERUANA  </a:t>
              </a:r>
            </a:p>
            <a:p>
              <a:pPr algn="ctr"/>
              <a:r>
                <a:rPr lang="es-MX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SALE </a:t>
              </a:r>
              <a:r>
                <a:rPr lang="es-MX" sz="1600" b="1" i="1" dirty="0">
                  <a:solidFill>
                    <a:srgbClr val="C00000"/>
                  </a:solidFill>
                  <a:latin typeface="Times New Roman" pitchFamily="18" charset="0"/>
                </a:rPr>
                <a:t>DE LAS AGUAS </a:t>
              </a:r>
              <a:r>
                <a:rPr lang="es-MX" sz="1600" b="1" i="1" dirty="0" smtClean="0">
                  <a:solidFill>
                    <a:srgbClr val="C00000"/>
                  </a:solidFill>
                  <a:latin typeface="Times New Roman" pitchFamily="18" charset="0"/>
                </a:rPr>
                <a:t>NACIONALES</a:t>
              </a:r>
              <a:endParaRPr lang="es-PE" sz="1600" b="1" i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2 CuadroTexto"/>
            <p:cNvSpPr txBox="1">
              <a:spLocks noChangeArrowheads="1"/>
            </p:cNvSpPr>
            <p:nvPr/>
          </p:nvSpPr>
          <p:spPr bwMode="auto">
            <a:xfrm rot="16200000">
              <a:off x="8041830" y="4948445"/>
              <a:ext cx="19566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200" i="1" dirty="0">
                  <a:latin typeface="Times New Roman" pitchFamily="18" charset="0"/>
                </a:rPr>
                <a:t>Fuente: Elaboración propia.</a:t>
              </a:r>
              <a:endParaRPr lang="es-PE" sz="1200" i="1" dirty="0">
                <a:latin typeface="Times New Roman" pitchFamily="18" charset="0"/>
              </a:endParaRPr>
            </a:p>
          </p:txBody>
        </p:sp>
        <p:grpSp>
          <p:nvGrpSpPr>
            <p:cNvPr id="8" name="4 Grupo"/>
            <p:cNvGrpSpPr>
              <a:grpSpLocks/>
            </p:cNvGrpSpPr>
            <p:nvPr/>
          </p:nvGrpSpPr>
          <p:grpSpPr bwMode="auto">
            <a:xfrm>
              <a:off x="539750" y="1438275"/>
              <a:ext cx="8353425" cy="4870450"/>
              <a:chOff x="539552" y="1438720"/>
              <a:chExt cx="8352928" cy="4870600"/>
            </a:xfrm>
          </p:grpSpPr>
          <p:grpSp>
            <p:nvGrpSpPr>
              <p:cNvPr id="9" name="14345 Grupo"/>
              <p:cNvGrpSpPr>
                <a:grpSpLocks/>
              </p:cNvGrpSpPr>
              <p:nvPr/>
            </p:nvGrpSpPr>
            <p:grpSpPr bwMode="auto">
              <a:xfrm>
                <a:off x="539552" y="1438720"/>
                <a:ext cx="8352928" cy="4870600"/>
                <a:chOff x="539552" y="1438720"/>
                <a:chExt cx="8352928" cy="5261542"/>
              </a:xfrm>
            </p:grpSpPr>
            <p:sp>
              <p:nvSpPr>
                <p:cNvPr id="14" name="13 CuadroTexto"/>
                <p:cNvSpPr txBox="1"/>
                <p:nvPr/>
              </p:nvSpPr>
              <p:spPr>
                <a:xfrm>
                  <a:off x="539552" y="1731981"/>
                  <a:ext cx="1492161" cy="1286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CROMWELL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MUY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INTENSA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(p.e. El Niño)</a:t>
                  </a:r>
                  <a:endParaRPr lang="es-PE">
                    <a:solidFill>
                      <a:srgbClr val="26262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539552" y="4172389"/>
                  <a:ext cx="1492161" cy="1286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CROMWELL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MUY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DÉBIL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(p.e. La Niña)</a:t>
                  </a:r>
                  <a:endParaRPr lang="es-PE">
                    <a:solidFill>
                      <a:srgbClr val="262626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6" name="14335 Grupo"/>
                <p:cNvGrpSpPr>
                  <a:grpSpLocks/>
                </p:cNvGrpSpPr>
                <p:nvPr/>
              </p:nvGrpSpPr>
              <p:grpSpPr bwMode="auto">
                <a:xfrm>
                  <a:off x="2195736" y="1438720"/>
                  <a:ext cx="6696744" cy="5261542"/>
                  <a:chOff x="2195736" y="733802"/>
                  <a:chExt cx="6696744" cy="5966460"/>
                </a:xfrm>
              </p:grpSpPr>
              <p:pic>
                <p:nvPicPr>
                  <p:cNvPr id="1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195736" y="733802"/>
                    <a:ext cx="6667067" cy="2983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25413" y="3717032"/>
                    <a:ext cx="6667067" cy="2983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1" name="20 Conector recto de flecha"/>
                  <p:cNvCxnSpPr/>
                  <p:nvPr/>
                </p:nvCxnSpPr>
                <p:spPr>
                  <a:xfrm>
                    <a:off x="2700011" y="1280274"/>
                    <a:ext cx="5184467" cy="0"/>
                  </a:xfrm>
                  <a:prstGeom prst="straightConnector1">
                    <a:avLst/>
                  </a:prstGeom>
                  <a:ln w="57150">
                    <a:prstDash val="sysDot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21 Conector recto de flecha"/>
                  <p:cNvCxnSpPr/>
                  <p:nvPr/>
                </p:nvCxnSpPr>
                <p:spPr>
                  <a:xfrm>
                    <a:off x="2646039" y="4148764"/>
                    <a:ext cx="3222433" cy="0"/>
                  </a:xfrm>
                  <a:prstGeom prst="straightConnector1">
                    <a:avLst/>
                  </a:prstGeom>
                  <a:ln w="762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1434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370629" y="2431690"/>
                  <a:ext cx="1976705" cy="6317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Biomasa de</a:t>
                  </a:r>
                </a:p>
                <a:p>
                  <a:pPr algn="ctr"/>
                  <a:r>
                    <a:rPr lang="es-MX" sz="16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Merluza PERUANA</a:t>
                  </a:r>
                  <a:endParaRPr lang="es-PE" sz="16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4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375326" y="5093331"/>
                  <a:ext cx="1976706" cy="6317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Biomasa de</a:t>
                  </a:r>
                </a:p>
                <a:p>
                  <a:pPr algn="ctr"/>
                  <a:r>
                    <a:rPr lang="es-MX" sz="16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Merluza </a:t>
                  </a:r>
                  <a:r>
                    <a:rPr lang="es-MX" sz="1600" b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  <a:r>
                    <a:rPr lang="es-MX" sz="1600" b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ERUANA</a:t>
                  </a:r>
                  <a:endParaRPr lang="es-PE" sz="16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9 CuadroTexto"/>
              <p:cNvSpPr txBox="1"/>
              <p:nvPr/>
            </p:nvSpPr>
            <p:spPr>
              <a:xfrm>
                <a:off x="6358981" y="1438720"/>
                <a:ext cx="768304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PERÚ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276239" y="1438720"/>
                <a:ext cx="1288973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ECUADOR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358981" y="3851794"/>
                <a:ext cx="768304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PERÚ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3276239" y="3851794"/>
                <a:ext cx="1288973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 dirty="0">
                    <a:solidFill>
                      <a:srgbClr val="0D0D0D"/>
                    </a:solidFill>
                    <a:latin typeface="Times New Roman" pitchFamily="18" charset="0"/>
                  </a:rPr>
                  <a:t>ECUADOR</a:t>
                </a:r>
                <a:endParaRPr lang="es-PE" dirty="0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24" name="23 Conector recto de flecha"/>
            <p:cNvCxnSpPr/>
            <p:nvPr/>
          </p:nvCxnSpPr>
          <p:spPr>
            <a:xfrm flipH="1">
              <a:off x="2411760" y="4221088"/>
              <a:ext cx="1919287" cy="7937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22 Conector recto de flecha"/>
          <p:cNvCxnSpPr/>
          <p:nvPr/>
        </p:nvCxnSpPr>
        <p:spPr bwMode="auto">
          <a:xfrm>
            <a:off x="5148064" y="1884363"/>
            <a:ext cx="2744788" cy="0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360960"/>
            <a:ext cx="5267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	MERLUZA PERUANA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EN ECUADOR ENTRE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2009 Y 2010</a:t>
            </a:r>
            <a:endParaRPr lang="es-PE" sz="36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715" y="764704"/>
            <a:ext cx="594061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3" y="465509"/>
            <a:ext cx="1999457" cy="280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2" y="3573016"/>
            <a:ext cx="2004378" cy="27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22514" y="6021288"/>
            <a:ext cx="623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i="1" dirty="0" smtClean="0"/>
              <a:t>La MERLUZA PERUANA se concentró en Ecuador, cerca de</a:t>
            </a:r>
          </a:p>
          <a:p>
            <a:pPr algn="ctr"/>
            <a:r>
              <a:rPr lang="es-PE" sz="2000" b="1" i="1" dirty="0"/>
              <a:t>l</a:t>
            </a:r>
            <a:r>
              <a:rPr lang="es-PE" sz="2000" b="1" i="1" dirty="0" smtClean="0"/>
              <a:t>a frontera con Perú</a:t>
            </a:r>
            <a:endParaRPr lang="es-PE" sz="2000" b="1" i="1" dirty="0"/>
          </a:p>
        </p:txBody>
      </p:sp>
    </p:spTree>
    <p:extLst>
      <p:ext uri="{BB962C8B-B14F-4D97-AF65-F5344CB8AC3E}">
        <p14:creationId xmlns:p14="http://schemas.microsoft.com/office/powerpoint/2010/main" val="41421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4401" y="2204864"/>
            <a:ext cx="5176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RESULTADOS DE LA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PROSPECCION DE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MERLUZA PERUANA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EN FEBRERO DE 2012</a:t>
            </a:r>
            <a:endParaRPr lang="es-PE" sz="36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88" y="1223824"/>
            <a:ext cx="4108234" cy="154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258794" y="229859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AREA DEL ESTUDIO Y MUESTREO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79511" y="910438"/>
            <a:ext cx="4249107" cy="5182858"/>
            <a:chOff x="2592415" y="573901"/>
            <a:chExt cx="3672408" cy="43489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415" y="573901"/>
              <a:ext cx="3672408" cy="4348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4721842" y="2260411"/>
              <a:ext cx="1486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21-27 Feb 2012</a:t>
              </a:r>
              <a:endParaRPr lang="es-PE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432501" y="1710089"/>
              <a:ext cx="1795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PROSPECCIÓN</a:t>
              </a:r>
            </a:p>
            <a:p>
              <a:pPr algn="ctr"/>
              <a:r>
                <a:rPr lang="es-MX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MERLUZA PERUANA</a:t>
              </a:r>
              <a:endParaRPr lang="es-PE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831581" y="2748381"/>
              <a:ext cx="13340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</a:rPr>
                <a:t>PAITA CORPORATION</a:t>
              </a:r>
              <a:endParaRPr lang="es-P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3189006" y="117422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189006" y="208837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194858" y="30608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241364" y="421179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47385" y="307711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La zona de trabajo cubrió desde la</a:t>
            </a:r>
          </a:p>
          <a:p>
            <a:r>
              <a:rPr lang="es-MX" sz="14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rontera norte a los 06°3’´S.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Se pescó en los tres estratos de profundidad definidos por el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Plan de </a:t>
            </a:r>
            <a:r>
              <a:rPr lang="es-MX" sz="1400" dirty="0" err="1" smtClean="0">
                <a:latin typeface="Courier New" pitchFamily="49" charset="0"/>
                <a:cs typeface="Courier New" pitchFamily="49" charset="0"/>
              </a:rPr>
              <a:t>Imarpe</a:t>
            </a:r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es-MX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Para nuestro estudio, se analizaron 77 lances de operaciones de pesca de la etapa de investigación (21-23 feb 2012); y 141 operaciones de pesca de la etapa comercial (24 al 27 de febrero).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EN TOTAL SE PROCESARON 218 OPERACIONES DE PESCA.</a:t>
            </a:r>
            <a:endParaRPr lang="es-P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15" y="638490"/>
            <a:ext cx="4155233" cy="48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691680" y="14857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ESTRUCTURA POR TAMAÑOS DE LA MERLUZA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96718" y="404664"/>
            <a:ext cx="3783341" cy="5323545"/>
            <a:chOff x="596718" y="841759"/>
            <a:chExt cx="3783341" cy="5879896"/>
          </a:xfrm>
        </p:grpSpPr>
        <p:grpSp>
          <p:nvGrpSpPr>
            <p:cNvPr id="11" name="10 Grupo"/>
            <p:cNvGrpSpPr/>
            <p:nvPr/>
          </p:nvGrpSpPr>
          <p:grpSpPr>
            <a:xfrm>
              <a:off x="611560" y="841759"/>
              <a:ext cx="3768499" cy="5879896"/>
              <a:chOff x="155429" y="532710"/>
              <a:chExt cx="3768499" cy="58798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5429" y="532710"/>
                <a:ext cx="3768499" cy="5879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827584" y="3717032"/>
                <a:ext cx="489914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1 t/h</a:t>
                </a:r>
                <a:endParaRPr lang="es-PE" sz="1400" dirty="0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827584" y="4105441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15 t/h</a:t>
                </a:r>
                <a:endParaRPr lang="es-PE" sz="1400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860645" y="4493849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30 t/h</a:t>
                </a:r>
                <a:endParaRPr lang="es-PE" sz="1400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860645" y="4882258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60 t/h</a:t>
                </a:r>
                <a:endParaRPr lang="es-PE" sz="1400" dirty="0"/>
              </a:p>
            </p:txBody>
          </p:sp>
        </p:grpSp>
        <p:sp>
          <p:nvSpPr>
            <p:cNvPr id="19" name="18 CuadroTexto"/>
            <p:cNvSpPr txBox="1"/>
            <p:nvPr/>
          </p:nvSpPr>
          <p:spPr>
            <a:xfrm>
              <a:off x="596718" y="139024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96718" y="26644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02570" y="40689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49076" y="55799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81941" y="5728209"/>
            <a:ext cx="836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LOS TAMAÑOS DE LA MERLUZA PERUANA INDICAN PRESENCIA DE TAMAÑOS GRANDES Y JUVENILES.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ES MUY NOTORIA ESTA ESTRUCTURA, YA QUE NO SE VEIA HACE AÑOS.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LOS EJEMPLARES MAYORES DE 30 cm SON FRECUENTES DESDE SECHURA HASTA LA FRONTERA NORTE.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HAY UNA NUEVA GENERACION (COHORTE) EN EL AREA D (1 AÑO), LO QUE SIGNIFICA QUE ESTE STOCK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SIGUE RENOVÁNDOSE NORMALMENTE.</a:t>
            </a:r>
            <a:endParaRPr lang="es-PE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Microsoft Office PowerPoint</Application>
  <PresentationFormat>Presentación en pantalla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RESULTADOS DE LA PROSPECCIÓN PESQUERA DE MERLUZA FEBRERO 2012</vt:lpstr>
      <vt:lpstr>Presentación de PowerPoint</vt:lpstr>
      <vt:lpstr>Presentación de PowerPoint</vt:lpstr>
      <vt:lpstr>ESQUEMA DEL MOVIMIENTO DE LA MERLUZA PERUANA, CON LA CROMWELL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ASPECTOS SOCIALES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2012-03-07T00:08:39Z</dcterms:created>
  <dcterms:modified xsi:type="dcterms:W3CDTF">2012-03-19T20:11:06Z</dcterms:modified>
</cp:coreProperties>
</file>