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7"/>
  </p:notesMasterIdLst>
  <p:sldIdLst>
    <p:sldId id="261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3FF68-7D77-4238-BB8B-BC3857E5E276}" type="datetimeFigureOut">
              <a:rPr lang="es-ES" smtClean="0"/>
              <a:t>05/11/2012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36684-6307-4E58-A1D3-0749220984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19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Muchas Gracias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36684-6307-4E58-A1D3-07492209847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63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EBCB-2833-444A-9763-6DDC80C4A220}" type="datetimeFigureOut">
              <a:rPr lang="es-PE" smtClean="0"/>
              <a:t>05/11/2012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0E56-3ADA-438A-9106-5F62E7B9624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EBCB-2833-444A-9763-6DDC80C4A220}" type="datetimeFigureOut">
              <a:rPr lang="es-PE" smtClean="0"/>
              <a:t>05/11/2012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0E56-3ADA-438A-9106-5F62E7B9624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EBCB-2833-444A-9763-6DDC80C4A220}" type="datetimeFigureOut">
              <a:rPr lang="es-PE" smtClean="0"/>
              <a:t>05/11/2012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0E56-3ADA-438A-9106-5F62E7B96241}" type="slidenum">
              <a:rPr lang="es-PE" smtClean="0"/>
              <a:t>‹Nº›</a:t>
            </a:fld>
            <a:endParaRPr lang="es-P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EBCB-2833-444A-9763-6DDC80C4A220}" type="datetimeFigureOut">
              <a:rPr lang="es-PE" smtClean="0"/>
              <a:t>05/11/2012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0E56-3ADA-438A-9106-5F62E7B96241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EBCB-2833-444A-9763-6DDC80C4A220}" type="datetimeFigureOut">
              <a:rPr lang="es-PE" smtClean="0"/>
              <a:t>05/11/2012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0E56-3ADA-438A-9106-5F62E7B9624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EBCB-2833-444A-9763-6DDC80C4A220}" type="datetimeFigureOut">
              <a:rPr lang="es-PE" smtClean="0"/>
              <a:t>05/11/2012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0E56-3ADA-438A-9106-5F62E7B96241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EBCB-2833-444A-9763-6DDC80C4A220}" type="datetimeFigureOut">
              <a:rPr lang="es-PE" smtClean="0"/>
              <a:t>05/11/2012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0E56-3ADA-438A-9106-5F62E7B9624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EBCB-2833-444A-9763-6DDC80C4A220}" type="datetimeFigureOut">
              <a:rPr lang="es-PE" smtClean="0"/>
              <a:t>05/11/2012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0E56-3ADA-438A-9106-5F62E7B9624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EBCB-2833-444A-9763-6DDC80C4A220}" type="datetimeFigureOut">
              <a:rPr lang="es-PE" smtClean="0"/>
              <a:t>05/11/2012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0E56-3ADA-438A-9106-5F62E7B9624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EBCB-2833-444A-9763-6DDC80C4A220}" type="datetimeFigureOut">
              <a:rPr lang="es-PE" smtClean="0"/>
              <a:t>05/11/2012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0E56-3ADA-438A-9106-5F62E7B96241}" type="slidenum">
              <a:rPr lang="es-PE" smtClean="0"/>
              <a:t>‹Nº›</a:t>
            </a:fld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EBCB-2833-444A-9763-6DDC80C4A220}" type="datetimeFigureOut">
              <a:rPr lang="es-PE" smtClean="0"/>
              <a:t>05/11/2012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0E56-3ADA-438A-9106-5F62E7B96241}" type="slidenum">
              <a:rPr lang="es-PE" smtClean="0"/>
              <a:t>‹Nº›</a:t>
            </a:fld>
            <a:endParaRPr lang="es-P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5AAEBCB-2833-444A-9763-6DDC80C4A220}" type="datetimeFigureOut">
              <a:rPr lang="es-PE" smtClean="0"/>
              <a:t>05/11/2012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7D50E56-3ADA-438A-9106-5F62E7B96241}" type="slidenum">
              <a:rPr lang="es-PE" smtClean="0"/>
              <a:t>‹Nº›</a:t>
            </a:fld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PROPUESTA PARA EL MANEJO DE LA ANCHOVETA EN LA REGIÓN PIURA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 smtClean="0"/>
              <a:t>HACIA UN MANEJO ADAPTATIVO Y ECOSISTÉMICO</a:t>
            </a:r>
            <a:endParaRPr lang="es-PE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504" y="6351711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i="1" dirty="0" smtClean="0"/>
              <a:t>Las figuras se han tomado del informe de IMARPE, publicado en su página web: “Proyecciones de pesca de anchoveta en la Región Norte centro. Temporada: Noviembre 2012 – Enero 2013”</a:t>
            </a:r>
            <a:endParaRPr lang="es-PE" sz="1200" i="1" dirty="0"/>
          </a:p>
        </p:txBody>
      </p:sp>
    </p:spTree>
    <p:extLst>
      <p:ext uri="{BB962C8B-B14F-4D97-AF65-F5344CB8AC3E}">
        <p14:creationId xmlns:p14="http://schemas.microsoft.com/office/powerpoint/2010/main" val="17842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87924" y="34302"/>
            <a:ext cx="4860540" cy="27941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13093" y="446396"/>
            <a:ext cx="2892222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El Crucero Investigó esta Región, a  comienzos de Octubre, (hace más de 30 días), y encontró estas condiciones:</a:t>
            </a:r>
          </a:p>
          <a:p>
            <a:endParaRPr lang="es-PE" sz="1200" dirty="0"/>
          </a:p>
          <a:p>
            <a:r>
              <a:rPr lang="es-PE" sz="1200" dirty="0" smtClean="0"/>
              <a:t>Temperaturas de 18 a 19 grados,</a:t>
            </a:r>
          </a:p>
          <a:p>
            <a:r>
              <a:rPr lang="es-PE" sz="1200" dirty="0" smtClean="0"/>
              <a:t>Anomalías ligeramente positivas</a:t>
            </a:r>
          </a:p>
          <a:p>
            <a:r>
              <a:rPr lang="es-PE" sz="1200" dirty="0" smtClean="0"/>
              <a:t>Presencia de aguas de mezcla  de Aguas Costeras Frías con Aguas Ecuatoriales,</a:t>
            </a:r>
          </a:p>
          <a:p>
            <a:r>
              <a:rPr lang="es-PE" sz="1200" dirty="0" smtClean="0"/>
              <a:t>en la región.</a:t>
            </a:r>
            <a:endParaRPr lang="es-PE" sz="12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3798736" y="476672"/>
            <a:ext cx="4949728" cy="504056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3 Flecha derecha"/>
          <p:cNvSpPr/>
          <p:nvPr/>
        </p:nvSpPr>
        <p:spPr>
          <a:xfrm>
            <a:off x="3205315" y="476672"/>
            <a:ext cx="425523" cy="50405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5" name="4 Grupo"/>
          <p:cNvGrpSpPr/>
          <p:nvPr/>
        </p:nvGrpSpPr>
        <p:grpSpPr>
          <a:xfrm>
            <a:off x="179513" y="3212976"/>
            <a:ext cx="6912768" cy="3528392"/>
            <a:chOff x="712561" y="3051767"/>
            <a:chExt cx="7315823" cy="3689601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561" y="3051767"/>
              <a:ext cx="3397405" cy="3689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051767"/>
              <a:ext cx="3384376" cy="3689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8 Rectángulo redondeado"/>
            <p:cNvSpPr/>
            <p:nvPr/>
          </p:nvSpPr>
          <p:spPr>
            <a:xfrm>
              <a:off x="2312896" y="4635943"/>
              <a:ext cx="864591" cy="50405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10 Flecha derecha"/>
            <p:cNvSpPr/>
            <p:nvPr/>
          </p:nvSpPr>
          <p:spPr>
            <a:xfrm>
              <a:off x="4139952" y="4635943"/>
              <a:ext cx="425523" cy="504056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6336196" y="4653136"/>
              <a:ext cx="756084" cy="50405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6642440" y="4446784"/>
            <a:ext cx="2468881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s-PE" sz="1600" b="1" dirty="0" smtClean="0"/>
              <a:t>En un mes, las condiciones</a:t>
            </a:r>
          </a:p>
          <a:p>
            <a:r>
              <a:rPr lang="es-PE" sz="1600" b="1" dirty="0"/>
              <a:t>d</a:t>
            </a:r>
            <a:r>
              <a:rPr lang="es-PE" sz="1600" b="1" dirty="0" smtClean="0"/>
              <a:t>el mar han variado, y los</a:t>
            </a:r>
          </a:p>
          <a:p>
            <a:r>
              <a:rPr lang="es-PE" sz="1600" b="1" dirty="0" smtClean="0"/>
              <a:t>cardúmenes de</a:t>
            </a:r>
          </a:p>
          <a:p>
            <a:r>
              <a:rPr lang="es-PE" sz="1600" b="1" dirty="0"/>
              <a:t>a</a:t>
            </a:r>
            <a:r>
              <a:rPr lang="es-PE" sz="1600" b="1" dirty="0" smtClean="0"/>
              <a:t>nchoveta, se han movido.</a:t>
            </a:r>
          </a:p>
        </p:txBody>
      </p:sp>
      <p:sp>
        <p:nvSpPr>
          <p:cNvPr id="7" name="6 Elipse"/>
          <p:cNvSpPr/>
          <p:nvPr/>
        </p:nvSpPr>
        <p:spPr>
          <a:xfrm>
            <a:off x="1043608" y="3068960"/>
            <a:ext cx="1584176" cy="4320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16 Elipse"/>
          <p:cNvSpPr/>
          <p:nvPr/>
        </p:nvSpPr>
        <p:spPr>
          <a:xfrm>
            <a:off x="4788024" y="3068960"/>
            <a:ext cx="1584176" cy="4320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306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43608" y="5212938"/>
            <a:ext cx="6934912" cy="160043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PE" sz="1400" b="1" dirty="0" smtClean="0"/>
              <a:t>Esta era la distribución de  la anchoveta frente a la región Piura, hace 30 días:</a:t>
            </a:r>
          </a:p>
          <a:p>
            <a:endParaRPr lang="es-PE" sz="1400" b="1" dirty="0"/>
          </a:p>
          <a:p>
            <a:pPr marL="342900" indent="-342900">
              <a:buAutoNum type="arabicPeriod"/>
            </a:pPr>
            <a:r>
              <a:rPr lang="es-PE" sz="1400" b="1" dirty="0" smtClean="0"/>
              <a:t>Los cardúmenes se distribuían  hasta 50 millas de la costa;</a:t>
            </a:r>
          </a:p>
          <a:p>
            <a:pPr marL="342900" indent="-342900">
              <a:buAutoNum type="arabicPeriod"/>
            </a:pPr>
            <a:r>
              <a:rPr lang="es-PE" sz="1400" b="1" dirty="0" smtClean="0"/>
              <a:t>El porcentaje de juveniles era alto, entre  22% y 95%</a:t>
            </a:r>
          </a:p>
          <a:p>
            <a:pPr marL="342900" indent="-342900">
              <a:buAutoNum type="arabicPeriod"/>
            </a:pPr>
            <a:r>
              <a:rPr lang="es-PE" sz="1400" b="1" dirty="0" smtClean="0"/>
              <a:t>Los tamaños predominantes eran:  de 6, 9 cm, pero también habían de 12cm y 15 cm.</a:t>
            </a:r>
          </a:p>
          <a:p>
            <a:pPr marL="342900" indent="-342900">
              <a:buAutoNum type="arabicPeriod"/>
            </a:pPr>
            <a:r>
              <a:rPr lang="es-PE" sz="1400" b="1" dirty="0" smtClean="0"/>
              <a:t>Las concentraciones estaban frente a Isla Foca y Sechura, dentro de las 20 millas;</a:t>
            </a:r>
          </a:p>
          <a:p>
            <a:pPr marL="342900" indent="-342900">
              <a:buAutoNum type="arabicPeriod"/>
            </a:pPr>
            <a:r>
              <a:rPr lang="es-PE" sz="1400" b="1" dirty="0" smtClean="0"/>
              <a:t>Y frente a </a:t>
            </a:r>
            <a:r>
              <a:rPr lang="es-PE" sz="1400" b="1" dirty="0"/>
              <a:t>P</a:t>
            </a:r>
            <a:r>
              <a:rPr lang="es-PE" sz="1400" b="1" dirty="0" smtClean="0"/>
              <a:t>aita entre 40 a 50 millas.</a:t>
            </a:r>
            <a:endParaRPr lang="es-PE" sz="1400" b="1" dirty="0"/>
          </a:p>
        </p:txBody>
      </p:sp>
      <p:grpSp>
        <p:nvGrpSpPr>
          <p:cNvPr id="7" name="6 Grupo"/>
          <p:cNvGrpSpPr/>
          <p:nvPr/>
        </p:nvGrpSpPr>
        <p:grpSpPr>
          <a:xfrm>
            <a:off x="8660" y="116632"/>
            <a:ext cx="9099844" cy="5040560"/>
            <a:chOff x="8660" y="116632"/>
            <a:chExt cx="9099844" cy="504056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" y="117772"/>
              <a:ext cx="9099844" cy="5039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3419872" y="116632"/>
              <a:ext cx="8610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PE" sz="1400" b="1" dirty="0" smtClean="0">
                  <a:solidFill>
                    <a:srgbClr val="FF0000"/>
                  </a:solidFill>
                </a:rPr>
                <a:t>Juveniles</a:t>
              </a:r>
              <a:endParaRPr lang="es-PE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4519113" y="116632"/>
              <a:ext cx="7600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PE" sz="1400" b="1" dirty="0" smtClean="0">
                  <a:solidFill>
                    <a:srgbClr val="FF0000"/>
                  </a:solidFill>
                </a:rPr>
                <a:t>Adultos</a:t>
              </a:r>
              <a:endParaRPr lang="es-PE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6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332656"/>
            <a:ext cx="7776864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PE" sz="1600" dirty="0" smtClean="0"/>
              <a:t>Si:</a:t>
            </a:r>
          </a:p>
          <a:p>
            <a:pPr marL="342900" indent="-342900">
              <a:buAutoNum type="arabicPeriod"/>
            </a:pPr>
            <a:r>
              <a:rPr lang="es-PE" sz="1600" dirty="0" smtClean="0"/>
              <a:t>Las condiciones ambientales son distintas a las de hace 30 días</a:t>
            </a:r>
          </a:p>
          <a:p>
            <a:pPr marL="342900" indent="-342900">
              <a:buAutoNum type="arabicPeriod"/>
            </a:pPr>
            <a:r>
              <a:rPr lang="es-PE" sz="1600" dirty="0" smtClean="0"/>
              <a:t>Los recursos vivos no son estáticos, sino que responden a la variabilidad ambiental;</a:t>
            </a:r>
          </a:p>
          <a:p>
            <a:pPr marL="342900" indent="-342900">
              <a:buAutoNum type="arabicPeriod"/>
            </a:pPr>
            <a:r>
              <a:rPr lang="es-PE" sz="1600" dirty="0" smtClean="0"/>
              <a:t>La anchoveta es una especie muy sensible a esta variabilidad; y en consecuencia, los cardúmenes se deben haber reacomodado;</a:t>
            </a:r>
          </a:p>
          <a:p>
            <a:pPr marL="342900" indent="-342900">
              <a:buAutoNum type="arabicPeriod"/>
            </a:pPr>
            <a:r>
              <a:rPr lang="es-PE" sz="1600" dirty="0" smtClean="0"/>
              <a:t>Se observó durante el crucero que existen zonas con sólo presencia de adultos;</a:t>
            </a:r>
          </a:p>
          <a:p>
            <a:pPr marL="342900" indent="-342900">
              <a:buAutoNum type="arabicPeriod"/>
            </a:pPr>
            <a:r>
              <a:rPr lang="es-PE" sz="1600" dirty="0" smtClean="0"/>
              <a:t>La ordenación pesquera moderna, requiere de la participación de todos los usuarios (Inclusión Social)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2487667"/>
            <a:ext cx="7632848" cy="206210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PE" sz="1600" dirty="0" smtClean="0"/>
              <a:t>SE PROPONE UN MANEJO ADAPTATIVO, CON ENFOQUE ECOSISTÉMICO:</a:t>
            </a:r>
          </a:p>
          <a:p>
            <a:pPr marL="342900" indent="-342900">
              <a:buAutoNum type="arabicPeriod"/>
            </a:pPr>
            <a:r>
              <a:rPr lang="es-PE" sz="1600" dirty="0" smtClean="0"/>
              <a:t>Realizar una Pesca </a:t>
            </a:r>
            <a:r>
              <a:rPr lang="es-PE" sz="1600" dirty="0"/>
              <a:t>E</a:t>
            </a:r>
            <a:r>
              <a:rPr lang="es-PE" sz="1600" dirty="0" smtClean="0"/>
              <a:t>xploratoria de 5 días, al norte de los 06°S; con la participación de todas las </a:t>
            </a:r>
            <a:r>
              <a:rPr lang="es-PE" sz="1600" dirty="0"/>
              <a:t>e</a:t>
            </a:r>
            <a:r>
              <a:rPr lang="es-PE" sz="1600" dirty="0" smtClean="0"/>
              <a:t>mbarcaciones autorizadas; con participación de TCI IMARPE</a:t>
            </a:r>
          </a:p>
          <a:p>
            <a:pPr marL="342900" indent="-342900">
              <a:buAutoNum type="arabicPeriod"/>
            </a:pPr>
            <a:r>
              <a:rPr lang="es-PE" sz="1600" dirty="0" smtClean="0"/>
              <a:t>Esta Pesca Exploratoria, permitirá tener una fotografía actualizada de la distribución de los cardúmenes de anchovetas grandes y pequeñas;</a:t>
            </a:r>
          </a:p>
          <a:p>
            <a:pPr marL="342900" indent="-342900">
              <a:buAutoNum type="arabicPeriod"/>
            </a:pPr>
            <a:r>
              <a:rPr lang="es-PE" sz="1600" dirty="0" smtClean="0"/>
              <a:t>Se cerrarán todas las áreas donde se encuentre un alto porcentaje de juveniles.</a:t>
            </a:r>
          </a:p>
          <a:p>
            <a:pPr marL="342900" indent="-342900">
              <a:buAutoNum type="arabicPeriod"/>
            </a:pPr>
            <a:r>
              <a:rPr lang="es-PE" sz="1600" dirty="0" smtClean="0"/>
              <a:t>Si el porcentaje de juveniles es alta en toda la zona, se dará por concluida la Pesca Exploratoria, incluso antes de los 5 días.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11560" y="4637454"/>
            <a:ext cx="7632848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PE" sz="1600" dirty="0" smtClean="0"/>
              <a:t>Todos ganan con esta propuesta. </a:t>
            </a:r>
          </a:p>
          <a:p>
            <a:pPr marL="342900" indent="-342900">
              <a:buAutoNum type="arabicPeriod"/>
            </a:pPr>
            <a:r>
              <a:rPr lang="es-PE" sz="1600" dirty="0" smtClean="0"/>
              <a:t>Los usuarios podrán corroborar directamente que los resultados del crucero, y ellos mismos protegerán al recurso.</a:t>
            </a:r>
          </a:p>
          <a:p>
            <a:pPr marL="342900" indent="-342900">
              <a:buAutoNum type="arabicPeriod"/>
            </a:pPr>
            <a:r>
              <a:rPr lang="es-PE" sz="1600" dirty="0" smtClean="0"/>
              <a:t>El gobierno se beneficia, pues la medida a adoptar será respaldada por todos los pescadores, y cumplirá con su promesa de inclusión social.</a:t>
            </a:r>
          </a:p>
          <a:p>
            <a:pPr marL="342900" indent="-342900">
              <a:buAutoNum type="arabicPeriod"/>
            </a:pPr>
            <a:r>
              <a:rPr lang="es-PE" sz="1600" dirty="0" smtClean="0"/>
              <a:t>Todos los peruanos se benefician, porque tendremos un recurso bien cuidado con la participación de todos los actores de la pesquería (enfoque ecosistémico).</a:t>
            </a:r>
          </a:p>
        </p:txBody>
      </p:sp>
    </p:spTree>
    <p:extLst>
      <p:ext uri="{BB962C8B-B14F-4D97-AF65-F5344CB8AC3E}">
        <p14:creationId xmlns:p14="http://schemas.microsoft.com/office/powerpoint/2010/main" val="14306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723851" y="3244334"/>
            <a:ext cx="2906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14306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475</Words>
  <Application>Microsoft Office PowerPoint</Application>
  <PresentationFormat>Presentación en pantalla (4:3)</PresentationFormat>
  <Paragraphs>40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Forma de onda</vt:lpstr>
      <vt:lpstr>PROPUESTA PARA EL MANEJO DE LA ANCHOVETA EN LA REGIÓN PIURA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2012-11-03T17:57:23Z</dcterms:created>
  <dcterms:modified xsi:type="dcterms:W3CDTF">2012-11-05T21:22:48Z</dcterms:modified>
</cp:coreProperties>
</file>