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7" r:id="rId8"/>
    <p:sldId id="272" r:id="rId9"/>
    <p:sldId id="268" r:id="rId10"/>
    <p:sldId id="269" r:id="rId11"/>
    <p:sldId id="270" r:id="rId12"/>
    <p:sldId id="271" r:id="rId13"/>
    <p:sldId id="262" r:id="rId14"/>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2" d="100"/>
          <a:sy n="42" d="100"/>
        </p:scale>
        <p:origin x="-1122"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19" name="18 Marcador de pie de página"/>
          <p:cNvSpPr>
            <a:spLocks noGrp="1"/>
          </p:cNvSpPr>
          <p:nvPr>
            <p:ph type="ftr" sz="quarter" idx="11"/>
          </p:nvPr>
        </p:nvSpPr>
        <p:spPr/>
        <p:txBody>
          <a:bodyPr/>
          <a:lstStyle/>
          <a:p>
            <a:endParaRPr lang="es-ES"/>
          </a:p>
        </p:txBody>
      </p:sp>
      <p:sp>
        <p:nvSpPr>
          <p:cNvPr id="27" name="2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tIns="45720" anchor="b"/>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48BF43DB-CBD4-493A-9F6D-B7B1AFD2E85D}"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9" name="8 Recortar y redondear rectángulo de esquina sencilla"/>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Triángulo rectángulo"/>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Título"/>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s-ES" smtClean="0"/>
              <a:t>Haga clic para modificar el estilo de título del patrón</a:t>
            </a:r>
            <a:endParaRPr kumimoji="0" lang="en-US"/>
          </a:p>
        </p:txBody>
      </p:sp>
      <p:sp>
        <p:nvSpPr>
          <p:cNvPr id="4" name="3 Marcador de texto"/>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p:txBody>
          <a:bodyPr/>
          <a:lstStyle/>
          <a:p>
            <a:fld id="{2D754129-B7F7-4A07-85FF-5484F566B13F}" type="datetimeFigureOut">
              <a:rPr lang="es-ES" smtClean="0"/>
              <a:pPr/>
              <a:t>26/01/2013</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a:xfrm>
            <a:off x="8077200" y="6356350"/>
            <a:ext cx="609600" cy="365125"/>
          </a:xfrm>
        </p:spPr>
        <p:txBody>
          <a:bodyPr/>
          <a:lstStyle/>
          <a:p>
            <a:fld id="{48BF43DB-CBD4-493A-9F6D-B7B1AFD2E85D}" type="slidenum">
              <a:rPr lang="es-ES" smtClean="0"/>
              <a:pPr/>
              <a:t>‹Nº›</a:t>
            </a:fld>
            <a:endParaRPr lang="es-ES"/>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s-ES" smtClean="0"/>
              <a:t>Haga clic en el icono para agregar una imagen</a:t>
            </a:r>
            <a:endParaRPr kumimoji="0" lang="en-US" dirty="0"/>
          </a:p>
        </p:txBody>
      </p:sp>
      <p:sp>
        <p:nvSpPr>
          <p:cNvPr id="10"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Forma libre"/>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Marcador de título"/>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D754129-B7F7-4A07-85FF-5484F566B13F}" type="datetimeFigureOut">
              <a:rPr lang="es-ES" smtClean="0"/>
              <a:pPr/>
              <a:t>26/01/2013</a:t>
            </a:fld>
            <a:endParaRPr lang="es-ES"/>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8BF43DB-CBD4-493A-9F6D-B7B1AFD2E85D}" type="slidenum">
              <a:rPr lang="es-ES" smtClean="0"/>
              <a:pPr/>
              <a:t>‹Nº›</a:t>
            </a:fld>
            <a:endParaRPr lang="es-ES"/>
          </a:p>
        </p:txBody>
      </p:sp>
      <p:grpSp>
        <p:nvGrpSpPr>
          <p:cNvPr id="2" name="1 Grupo"/>
          <p:cNvGrpSpPr/>
          <p:nvPr/>
        </p:nvGrpSpPr>
        <p:grpSpPr>
          <a:xfrm>
            <a:off x="-19017" y="202408"/>
            <a:ext cx="9180548" cy="649224"/>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PE" dirty="0" smtClean="0"/>
              <a:t>ILEGALIDAD DEL D.S. 005-2012-PRODUCE</a:t>
            </a:r>
            <a:endParaRPr lang="es-ES" dirty="0"/>
          </a:p>
        </p:txBody>
      </p:sp>
      <p:sp>
        <p:nvSpPr>
          <p:cNvPr id="3" name="2 Subtítulo"/>
          <p:cNvSpPr>
            <a:spLocks noGrp="1"/>
          </p:cNvSpPr>
          <p:nvPr>
            <p:ph type="subTitle" idx="1"/>
          </p:nvPr>
        </p:nvSpPr>
        <p:spPr/>
        <p:txBody>
          <a:bodyPr/>
          <a:lstStyle/>
          <a:p>
            <a:r>
              <a:rPr lang="es-PE" dirty="0" smtClean="0"/>
              <a:t>PRESIDENTE DE LA REGION PIURA </a:t>
            </a:r>
          </a:p>
          <a:p>
            <a:r>
              <a:rPr lang="es-PE" dirty="0" smtClean="0"/>
              <a:t>JAVIER ATKINS L.</a:t>
            </a:r>
          </a:p>
          <a:p>
            <a:endParaRPr lang="es-E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2047 Grupo"/>
          <p:cNvGrpSpPr/>
          <p:nvPr/>
        </p:nvGrpSpPr>
        <p:grpSpPr>
          <a:xfrm>
            <a:off x="395536" y="764704"/>
            <a:ext cx="3888432" cy="4721172"/>
            <a:chOff x="179512" y="219996"/>
            <a:chExt cx="3888432" cy="4721172"/>
          </a:xfrm>
        </p:grpSpPr>
        <p:sp>
          <p:nvSpPr>
            <p:cNvPr id="17" name="16 Rectángulo"/>
            <p:cNvSpPr/>
            <p:nvPr/>
          </p:nvSpPr>
          <p:spPr>
            <a:xfrm>
              <a:off x="179512" y="219996"/>
              <a:ext cx="3888432" cy="4721172"/>
            </a:xfrm>
            <a:prstGeom prst="rect">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
          <p:nvSpPr>
            <p:cNvPr id="4" name="3 CuadroTexto"/>
            <p:cNvSpPr txBox="1"/>
            <p:nvPr/>
          </p:nvSpPr>
          <p:spPr>
            <a:xfrm>
              <a:off x="299301" y="219997"/>
              <a:ext cx="3191964" cy="830997"/>
            </a:xfrm>
            <a:prstGeom prst="rect">
              <a:avLst/>
            </a:prstGeom>
            <a:noFill/>
          </p:spPr>
          <p:txBody>
            <a:bodyPr wrap="none" rtlCol="0">
              <a:spAutoFit/>
            </a:bodyPr>
            <a:lstStyle/>
            <a:p>
              <a:pPr algn="ctr"/>
              <a:r>
                <a:rPr lang="es-MX" sz="2400" dirty="0" smtClean="0"/>
                <a:t>Cuando haya un evento </a:t>
              </a:r>
            </a:p>
            <a:p>
              <a:pPr algn="ctr"/>
              <a:r>
                <a:rPr lang="es-MX" sz="2400" dirty="0" smtClean="0"/>
                <a:t>El Niño</a:t>
              </a:r>
              <a:endParaRPr lang="es-PE" sz="2400"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1130877"/>
              <a:ext cx="3063999"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16811" y="222163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980" y="18012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73741" y="198759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500808" y="224185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651628" y="25264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06398" y="26788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77818" y="29073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58008" y="30597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110408" y="32121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62808" y="336451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417578" y="3621983"/>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567608" y="383320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21588" y="402364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988" y="425213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8019" y="247034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9629" y="2812039"/>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0449" y="317396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6038" y="365719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981985" y="4230775"/>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29269" y="2051297"/>
              <a:ext cx="611179" cy="22848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 name="2048 Grupo"/>
          <p:cNvGrpSpPr/>
          <p:nvPr/>
        </p:nvGrpSpPr>
        <p:grpSpPr>
          <a:xfrm>
            <a:off x="4427984" y="796060"/>
            <a:ext cx="4176464" cy="4721172"/>
            <a:chOff x="3851920" y="219996"/>
            <a:chExt cx="4176464" cy="4721172"/>
          </a:xfrm>
        </p:grpSpPr>
        <p:sp>
          <p:nvSpPr>
            <p:cNvPr id="61" name="60 Rectángulo"/>
            <p:cNvSpPr/>
            <p:nvPr/>
          </p:nvSpPr>
          <p:spPr>
            <a:xfrm>
              <a:off x="3851920" y="219996"/>
              <a:ext cx="4176464" cy="4721172"/>
            </a:xfrm>
            <a:prstGeom prst="rect">
              <a:avLst/>
            </a:prstGeom>
            <a:solidFill>
              <a:schemeClr val="bg1"/>
            </a:solid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dirty="0"/>
            </a:p>
          </p:txBody>
        </p:sp>
        <p:sp>
          <p:nvSpPr>
            <p:cNvPr id="38" name="37 CuadroTexto"/>
            <p:cNvSpPr txBox="1"/>
            <p:nvPr/>
          </p:nvSpPr>
          <p:spPr>
            <a:xfrm>
              <a:off x="4680900" y="219996"/>
              <a:ext cx="3191964" cy="830997"/>
            </a:xfrm>
            <a:prstGeom prst="rect">
              <a:avLst/>
            </a:prstGeom>
            <a:noFill/>
          </p:spPr>
          <p:txBody>
            <a:bodyPr wrap="none" rtlCol="0">
              <a:spAutoFit/>
            </a:bodyPr>
            <a:lstStyle/>
            <a:p>
              <a:pPr algn="ctr"/>
              <a:r>
                <a:rPr lang="es-MX" sz="2400" dirty="0" smtClean="0"/>
                <a:t>Cuando haya un evento </a:t>
              </a:r>
            </a:p>
            <a:p>
              <a:pPr algn="ctr"/>
              <a:r>
                <a:rPr lang="es-MX" sz="2400" dirty="0" smtClean="0"/>
                <a:t>La Niña</a:t>
              </a:r>
              <a:endParaRPr lang="es-PE" sz="2400" dirty="0"/>
            </a:p>
          </p:txBody>
        </p:sp>
        <p:pic>
          <p:nvPicPr>
            <p:cNvPr id="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913491" y="1074787"/>
              <a:ext cx="3063999" cy="336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464877" y="1500702"/>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067944" y="1785877"/>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680900" y="20131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25144" y="227978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114724" y="24703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30734" y="26227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28972" y="28512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982344" y="30036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73504" y="31560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4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87144" y="3308428"/>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0"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41914" y="3565893"/>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1"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3777119"/>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2"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45924" y="3967554"/>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3"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98324" y="4196041"/>
              <a:ext cx="611180" cy="228487"/>
            </a:xfrm>
            <a:prstGeom prst="rect">
              <a:avLst/>
            </a:prstGeom>
            <a:noFill/>
            <a:extLst>
              <a:ext uri="{909E8E84-426E-40DD-AFC4-6F175D3DCCD1}">
                <a14:hiddenFill xmlns:a14="http://schemas.microsoft.com/office/drawing/2010/main">
                  <a:solidFill>
                    <a:srgbClr val="FFFFFF"/>
                  </a:solidFill>
                </a14:hiddenFill>
              </a:ext>
            </a:extLst>
          </p:spPr>
        </p:pic>
        <p:pic>
          <p:nvPicPr>
            <p:cNvPr id="54"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2" y="2624449"/>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5"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868144" y="2996952"/>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6"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12160" y="3416537"/>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7"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588224" y="3992601"/>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8"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860032" y="1613480"/>
              <a:ext cx="611179" cy="228487"/>
            </a:xfrm>
            <a:prstGeom prst="rect">
              <a:avLst/>
            </a:prstGeom>
            <a:noFill/>
            <a:extLst>
              <a:ext uri="{909E8E84-426E-40DD-AFC4-6F175D3DCCD1}">
                <a14:hiddenFill xmlns:a14="http://schemas.microsoft.com/office/drawing/2010/main">
                  <a:solidFill>
                    <a:srgbClr val="FFFFFF"/>
                  </a:solidFill>
                </a14:hiddenFill>
              </a:ext>
            </a:extLst>
          </p:spPr>
        </p:pic>
        <p:pic>
          <p:nvPicPr>
            <p:cNvPr id="59" name="Picture 5" descr="http://3.bp.blogspot.com/_ZR8wkI-mqjk/SffO8PPR25I/AAAAAAAAADQ/_IY7W44CaGk/s320/f4.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220072" y="2192401"/>
              <a:ext cx="611179" cy="228487"/>
            </a:xfrm>
            <a:prstGeom prst="rect">
              <a:avLst/>
            </a:prstGeom>
            <a:noFill/>
            <a:extLst>
              <a:ext uri="{909E8E84-426E-40DD-AFC4-6F175D3DCCD1}">
                <a14:hiddenFill xmlns:a14="http://schemas.microsoft.com/office/drawing/2010/main">
                  <a:solidFill>
                    <a:srgbClr val="FFFFFF"/>
                  </a:solidFill>
                </a14:hiddenFill>
              </a:ext>
            </a:extLst>
          </p:spPr>
        </p:pic>
      </p:grpSp>
      <p:sp>
        <p:nvSpPr>
          <p:cNvPr id="2051" name="2050 CuadroTexto"/>
          <p:cNvSpPr txBox="1"/>
          <p:nvPr/>
        </p:nvSpPr>
        <p:spPr>
          <a:xfrm>
            <a:off x="4719708" y="5546713"/>
            <a:ext cx="3426002" cy="923330"/>
          </a:xfrm>
          <a:prstGeom prst="rect">
            <a:avLst/>
          </a:prstGeom>
          <a:noFill/>
        </p:spPr>
        <p:txBody>
          <a:bodyPr wrap="none" rtlCol="0">
            <a:spAutoFit/>
          </a:bodyPr>
          <a:lstStyle/>
          <a:p>
            <a:r>
              <a:rPr lang="es-MX" dirty="0" smtClean="0"/>
              <a:t>¿Qué ocurrirá con los artesanales</a:t>
            </a:r>
          </a:p>
          <a:p>
            <a:r>
              <a:rPr lang="es-MX" dirty="0"/>
              <a:t>q</a:t>
            </a:r>
            <a:r>
              <a:rPr lang="es-MX" dirty="0" smtClean="0"/>
              <a:t>ue no podrán salir de las 5 millas,</a:t>
            </a:r>
          </a:p>
          <a:p>
            <a:r>
              <a:rPr lang="es-MX" dirty="0"/>
              <a:t>s</a:t>
            </a:r>
            <a:r>
              <a:rPr lang="es-MX" dirty="0" smtClean="0"/>
              <a:t>egún el DS05?</a:t>
            </a:r>
            <a:endParaRPr lang="es-PE" dirty="0"/>
          </a:p>
        </p:txBody>
      </p:sp>
      <p:sp>
        <p:nvSpPr>
          <p:cNvPr id="2052" name="2051 CuadroTexto"/>
          <p:cNvSpPr txBox="1"/>
          <p:nvPr/>
        </p:nvSpPr>
        <p:spPr>
          <a:xfrm>
            <a:off x="940606" y="5639046"/>
            <a:ext cx="2480551" cy="369332"/>
          </a:xfrm>
          <a:prstGeom prst="rect">
            <a:avLst/>
          </a:prstGeom>
          <a:noFill/>
        </p:spPr>
        <p:txBody>
          <a:bodyPr wrap="none" rtlCol="0">
            <a:spAutoFit/>
          </a:bodyPr>
          <a:lstStyle/>
          <a:p>
            <a:r>
              <a:rPr lang="es-MX" dirty="0" smtClean="0"/>
              <a:t>¿Habrá pesca industrial?</a:t>
            </a:r>
            <a:endParaRPr lang="es-PE" dirty="0"/>
          </a:p>
        </p:txBody>
      </p:sp>
    </p:spTree>
    <p:extLst>
      <p:ext uri="{BB962C8B-B14F-4D97-AF65-F5344CB8AC3E}">
        <p14:creationId xmlns:p14="http://schemas.microsoft.com/office/powerpoint/2010/main" val="41515042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539552" y="404664"/>
            <a:ext cx="7763290" cy="5170646"/>
          </a:xfrm>
          <a:prstGeom prst="rect">
            <a:avLst/>
          </a:prstGeom>
          <a:noFill/>
        </p:spPr>
        <p:txBody>
          <a:bodyPr wrap="square" rtlCol="0">
            <a:spAutoFit/>
          </a:bodyPr>
          <a:lstStyle/>
          <a:p>
            <a:r>
              <a:rPr lang="es-MX" dirty="0" smtClean="0">
                <a:latin typeface="Arial" pitchFamily="34" charset="0"/>
                <a:cs typeface="Arial" pitchFamily="34" charset="0"/>
              </a:rPr>
              <a:t>Se afirma que este DS protege a la anchoveta, porque el 66% del desove</a:t>
            </a:r>
          </a:p>
          <a:p>
            <a:r>
              <a:rPr lang="es-MX" dirty="0" smtClean="0">
                <a:latin typeface="Arial" pitchFamily="34" charset="0"/>
                <a:cs typeface="Arial" pitchFamily="34" charset="0"/>
              </a:rPr>
              <a:t>se produce dentro de las 10 millas.</a:t>
            </a:r>
          </a:p>
          <a:p>
            <a:endParaRPr lang="es-MX" dirty="0" smtClean="0">
              <a:latin typeface="Arial" pitchFamily="34" charset="0"/>
              <a:cs typeface="Arial" pitchFamily="34" charset="0"/>
            </a:endParaRPr>
          </a:p>
          <a:p>
            <a:r>
              <a:rPr lang="es-MX" dirty="0" smtClean="0">
                <a:solidFill>
                  <a:srgbClr val="FF0000"/>
                </a:solidFill>
                <a:latin typeface="Arial" pitchFamily="34" charset="0"/>
                <a:cs typeface="Arial" pitchFamily="34" charset="0"/>
              </a:rPr>
              <a:t>¡Falso! Eso solo podría ocurrir durante proceso de calentamiento del mar. </a:t>
            </a:r>
          </a:p>
          <a:p>
            <a:r>
              <a:rPr lang="es-MX" dirty="0">
                <a:solidFill>
                  <a:srgbClr val="FF0000"/>
                </a:solidFill>
                <a:latin typeface="Arial" pitchFamily="34" charset="0"/>
                <a:cs typeface="Arial" pitchFamily="34" charset="0"/>
              </a:rPr>
              <a:t>e</a:t>
            </a:r>
            <a:r>
              <a:rPr lang="es-MX" dirty="0" smtClean="0">
                <a:solidFill>
                  <a:srgbClr val="FF0000"/>
                </a:solidFill>
                <a:latin typeface="Arial" pitchFamily="34" charset="0"/>
                <a:cs typeface="Arial" pitchFamily="34" charset="0"/>
              </a:rPr>
              <a:t>n los años fríos,  la anchoveta puede desovar hasta las 100 millas, según las </a:t>
            </a:r>
          </a:p>
          <a:p>
            <a:r>
              <a:rPr lang="es-MX" dirty="0">
                <a:solidFill>
                  <a:srgbClr val="FF0000"/>
                </a:solidFill>
                <a:latin typeface="Arial" pitchFamily="34" charset="0"/>
                <a:cs typeface="Arial" pitchFamily="34" charset="0"/>
              </a:rPr>
              <a:t>p</a:t>
            </a:r>
            <a:r>
              <a:rPr lang="es-MX" dirty="0" smtClean="0">
                <a:solidFill>
                  <a:srgbClr val="FF0000"/>
                </a:solidFill>
                <a:latin typeface="Arial" pitchFamily="34" charset="0"/>
                <a:cs typeface="Arial" pitchFamily="34" charset="0"/>
              </a:rPr>
              <a:t>ublicaciones del IMARPE.</a:t>
            </a:r>
          </a:p>
          <a:p>
            <a:endParaRPr lang="es-MX" dirty="0">
              <a:solidFill>
                <a:srgbClr val="FF0000"/>
              </a:solidFill>
              <a:latin typeface="Arial" pitchFamily="34" charset="0"/>
              <a:cs typeface="Arial" pitchFamily="34" charset="0"/>
            </a:endParaRPr>
          </a:p>
          <a:p>
            <a:r>
              <a:rPr lang="es-MX" dirty="0" smtClean="0">
                <a:latin typeface="Arial" pitchFamily="34" charset="0"/>
                <a:cs typeface="Arial" pitchFamily="34" charset="0"/>
              </a:rPr>
              <a:t>Se afirma que las especies costeras destinadas para el consumo humano directo,</a:t>
            </a:r>
          </a:p>
          <a:p>
            <a:r>
              <a:rPr lang="es-MX" dirty="0" smtClean="0">
                <a:latin typeface="Arial" pitchFamily="34" charset="0"/>
                <a:cs typeface="Arial" pitchFamily="34" charset="0"/>
              </a:rPr>
              <a:t>Desovan dentro de las 5 millas.</a:t>
            </a:r>
          </a:p>
          <a:p>
            <a:endParaRPr lang="es-MX" dirty="0">
              <a:latin typeface="Arial" pitchFamily="34" charset="0"/>
              <a:cs typeface="Arial" pitchFamily="34" charset="0"/>
            </a:endParaRPr>
          </a:p>
          <a:p>
            <a:r>
              <a:rPr lang="es-MX" dirty="0" smtClean="0">
                <a:solidFill>
                  <a:srgbClr val="FF0000"/>
                </a:solidFill>
                <a:latin typeface="Arial" pitchFamily="34" charset="0"/>
                <a:cs typeface="Arial" pitchFamily="34" charset="0"/>
              </a:rPr>
              <a:t>¡Falso! No todas. Muchas especies desovan  más allá de las 10 millas, y donde las condiciones del mar les sean favorables.</a:t>
            </a:r>
          </a:p>
          <a:p>
            <a:endParaRPr lang="es-MX" dirty="0">
              <a:solidFill>
                <a:srgbClr val="FF0000"/>
              </a:solidFill>
              <a:latin typeface="Arial" pitchFamily="34" charset="0"/>
              <a:cs typeface="Arial" pitchFamily="34" charset="0"/>
            </a:endParaRPr>
          </a:p>
          <a:p>
            <a:r>
              <a:rPr lang="es-MX" sz="2000" b="1" i="1" dirty="0" smtClean="0">
                <a:latin typeface="Arial" pitchFamily="34" charset="0"/>
                <a:cs typeface="Arial" pitchFamily="34" charset="0"/>
              </a:rPr>
              <a:t>¡Los argumentos  biológicos que sustentan el DS 05, no son correctos!</a:t>
            </a:r>
          </a:p>
          <a:p>
            <a:endParaRPr lang="es-MX" sz="2000" b="1" i="1" dirty="0"/>
          </a:p>
        </p:txBody>
      </p:sp>
    </p:spTree>
    <p:extLst>
      <p:ext uri="{BB962C8B-B14F-4D97-AF65-F5344CB8AC3E}">
        <p14:creationId xmlns:p14="http://schemas.microsoft.com/office/powerpoint/2010/main" val="28415211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latin typeface="Arial" pitchFamily="34" charset="0"/>
                <a:cs typeface="Arial" pitchFamily="34" charset="0"/>
              </a:rPr>
              <a:t>PROCEDIMIENTO</a:t>
            </a:r>
            <a:endParaRPr lang="es-ES" dirty="0">
              <a:latin typeface="Arial" pitchFamily="34" charset="0"/>
              <a:cs typeface="Arial" pitchFamily="34" charset="0"/>
            </a:endParaRPr>
          </a:p>
        </p:txBody>
      </p:sp>
      <p:sp>
        <p:nvSpPr>
          <p:cNvPr id="3" name="2 Marcador de contenido"/>
          <p:cNvSpPr>
            <a:spLocks noGrp="1"/>
          </p:cNvSpPr>
          <p:nvPr>
            <p:ph idx="1"/>
          </p:nvPr>
        </p:nvSpPr>
        <p:spPr>
          <a:xfrm>
            <a:off x="457200" y="1935480"/>
            <a:ext cx="8219256" cy="4301832"/>
          </a:xfrm>
        </p:spPr>
        <p:txBody>
          <a:bodyPr/>
          <a:lstStyle/>
          <a:p>
            <a:r>
              <a:rPr lang="es-ES" dirty="0" smtClean="0">
                <a:latin typeface="Arial" pitchFamily="34" charset="0"/>
                <a:cs typeface="Arial" pitchFamily="34" charset="0"/>
              </a:rPr>
              <a:t>Las leyes referentes a la pesca deben de ser Consensuadas y alineadas a la realidad de cada lugar o Zona (Región).</a:t>
            </a:r>
          </a:p>
          <a:p>
            <a:r>
              <a:rPr lang="es-ES" dirty="0" smtClean="0">
                <a:latin typeface="Arial" pitchFamily="34" charset="0"/>
                <a:cs typeface="Arial" pitchFamily="34" charset="0"/>
              </a:rPr>
              <a:t>El D.S 005-2012 no fue consensuado , de allí los grandes reclamos y conflictos que ha generado.</a:t>
            </a:r>
          </a:p>
          <a:p>
            <a:r>
              <a:rPr lang="es-ES" dirty="0" smtClean="0">
                <a:latin typeface="Arial" pitchFamily="34" charset="0"/>
                <a:cs typeface="Arial" pitchFamily="34" charset="0"/>
              </a:rPr>
              <a:t>La R.M 433-2012  Reglamento del D.S , nace , sin que los actores hubieren consensuado , a pesar de haberse formado las mesas de dialogo.</a:t>
            </a:r>
          </a:p>
          <a:p>
            <a:endParaRPr lang="es-ES" dirty="0" smtClean="0"/>
          </a:p>
          <a:p>
            <a:endParaRPr lang="es-E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28596" y="357166"/>
            <a:ext cx="8229600" cy="1724780"/>
          </a:xfrm>
        </p:spPr>
        <p:txBody>
          <a:bodyPr>
            <a:normAutofit/>
          </a:bodyPr>
          <a:lstStyle/>
          <a:p>
            <a:pPr algn="ctr"/>
            <a:r>
              <a:rPr lang="es-PE" dirty="0" smtClean="0"/>
              <a:t>MUCHAS GRACIAS </a:t>
            </a:r>
            <a:br>
              <a:rPr lang="es-PE" dirty="0" smtClean="0"/>
            </a:br>
            <a:r>
              <a:rPr lang="es-PE" dirty="0" smtClean="0"/>
              <a:t>POR SU ATENCION </a:t>
            </a:r>
            <a:endParaRPr lang="es-ES" dirty="0"/>
          </a:p>
        </p:txBody>
      </p:sp>
      <p:pic>
        <p:nvPicPr>
          <p:cNvPr id="31746" name="Picture 2" descr="http://3.bp.blogspot.com/_Tai5Js68N64/TDzSXI5AmPI/AAAAAAAAAAM/0tAiKMEELxw/s1600/Dibujo.bmp"/>
          <p:cNvPicPr>
            <a:picLocks noChangeAspect="1" noChangeArrowheads="1"/>
          </p:cNvPicPr>
          <p:nvPr/>
        </p:nvPicPr>
        <p:blipFill>
          <a:blip r:embed="rId2"/>
          <a:srcRect/>
          <a:stretch>
            <a:fillRect/>
          </a:stretch>
        </p:blipFill>
        <p:spPr bwMode="auto">
          <a:xfrm>
            <a:off x="500034" y="2428868"/>
            <a:ext cx="8001056" cy="4143404"/>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85794"/>
            <a:ext cx="5686436" cy="5538806"/>
          </a:xfrm>
        </p:spPr>
        <p:txBody>
          <a:bodyPr>
            <a:normAutofit fontScale="77500" lnSpcReduction="20000"/>
          </a:bodyPr>
          <a:lstStyle/>
          <a:p>
            <a:pPr algn="just"/>
            <a:r>
              <a:rPr lang="es-ES" dirty="0" smtClean="0"/>
              <a:t>1.    </a:t>
            </a:r>
            <a:r>
              <a:rPr lang="es-ES" dirty="0" smtClean="0">
                <a:latin typeface="Arial" pitchFamily="34" charset="0"/>
                <a:cs typeface="Arial" pitchFamily="34" charset="0"/>
              </a:rPr>
              <a:t>Debe tomarse en consideración que el aprovechamiento de los recursos naturales se encuentra regulado de manera general a través de la Ley N° 26821 - Ley Orgánica Para el Aprovechamiento Sostenible de los Recursos Naturales (de ahora en adelante LOAS). De igual modo en dicho instrumento legal se encuentra la Tercera Disposición Final donde se reconoce que "Mantienen su plena vigencia, entre otras, las siguientes leyes sobre recursos naturales promulgadas con anterioridad a la presente, incluyendo sus modificatorias o complementarias: (.) Decreto Ley N° 25977, Ley General de Pesca". Esto implica que tanto la Ley General de Pesca, y consecuentemente su Reglamento (aprobado mediante el Decreto Supremo N° 012-2001-PE), regulan el aprovechamiento de los recursos hidrobiológicos.</a:t>
            </a:r>
            <a:endParaRPr lang="es-ES" dirty="0">
              <a:latin typeface="Arial" pitchFamily="34" charset="0"/>
              <a:cs typeface="Arial" pitchFamily="34" charset="0"/>
            </a:endParaRPr>
          </a:p>
        </p:txBody>
      </p:sp>
      <p:sp>
        <p:nvSpPr>
          <p:cNvPr id="1026" name="AutoShape 2" descr="data:image/jpeg;base64,/9j/4AAQSkZJRgABAQAAAQABAAD/2wBDAAkGBwgHBgkIBwgKCgkLDRYPDQwMDRsUFRAWIB0iIiAdHx8kKDQsJCYxJx8fLT0tMTU3Ojo6Iys/RD84QzQ5Ojf/2wBDAQoKCg0MDRoPDxo3JR8lNzc3Nzc3Nzc3Nzc3Nzc3Nzc3Nzc3Nzc3Nzc3Nzc3Nzc3Nzc3Nzc3Nzc3Nzc3Nzc3Nzf/wAARCACLALoDASIAAhEBAxEB/8QAHAAAAQUBAQEAAAAAAAAAAAAAAwECBAUGBwAI/8QAPRAAAQMCBAMGAwYEBwADAAAAAQIDEQAEBRIhMRNBUQYiYXGBkTKhwRRCUrHR8CNTYuEHFTNygpLxJDSy/8QAGAEAAwEBAAAAAAAAAAAAAAAAAAECAwT/xAAgEQACAgMBAQEBAQEAAAAAAAAAAQIRAxIhMUEiYTJR/9oADAMBAAIRAxEAPwC3aXJIQiFD+U1t/wAlH8hXlKczfxCx5KUXD+nyqUHGztmV0KhlHsBNLxiJSlRTPJtIT8zrWQA2k3KhPEfCOhAZRHsJozTNuO8pxCj/AENqcPvSIaUpWYWiVH8bpk+6jRwlwkJK2ieiSVfSKaAQpZB1456SUp+QE04JT91ED1P50RKFJHeUlJ8YH6n5U4EERmCz/Tt9KYCITI0Qv0FPASNCDPnXk5eaQo/7opIXJhITPWkMIMvRVKQfuAjzMzXhBAzLnypZTMAKJpgPQlUapjyAp5cKE6oVH4ioD8h9aFJP3D/yNOCgNktJPkDRYBOOSB/DJ81k09t7oG0ep/WmAqPwlHolP6U4hw6Ej3AosKCl/TRQP/b9aGpxR+JZKehJj2pClQEECOpImvFuRqUg/wC6iwoRKv4ghSEwPuyPpSOKddJB4ZM76E0nCEaKR/3p2R4CBB8liPzoARLa2tQoxz+KPlSBJc17o6EH9TTSF6g+ug/OmKJI1CCfA07EGUlyIUgqT1KZ/KmFaQnUx4AqEe4NC1gECD5fWKGXCCfDqSaLAc4kKMpTPiFZvoKHw1/ylfOmOEnVUx4AU2WvxK96QyOgNbEoUeiTp70DFMTssJtFXNypCEJ2ShvvKPQVNS46TAzf9FVyn/ErEH3seNmtwlq2QmEaiFkSSQecEUCLR7/EV1T/APBw9nIT3UrUSSPTT5Vr+z+PWeOWuZocN5P+pblSUZfKNSPSuHkrQYUCkxsRBir/ALF2t3fY9aot+KkIcC3HEaBKU6mfyjnVUhnaAhKdkpSekE/n+lOCVEd5SvLKPrp8q8hJHwmPBKgPy/WipaUdcqJ9/wA5qQGI17qVAnwV+gp5QEfEqPSKIoLjvqMdAaAUJUdE+1SA+UfiVXs6DoElXrNIlocyB6U8I6Knz0FFgeAH4cvmJogUI0g/8aRKQPiieVO3ECB60rA8lak7aeVE4738xXvQtjqRTsx6iixjw4s7uuDyJP1ogWqP/sOeoOvzoBVOijttTipWWDEeVOwHKU4NQsHr3aYo5vE/7YNIkCYAjxJpVg9D/wATTsBmVZ+6fehXN3b2af8A5dyzbzsHSEzUPHsSThWE3N5EqbT3UnYq5A+E1xZ/Erp66Vc3D6nHFd4qJ1VTXQo7shSLhoO2zzbqVCQpDkgjw60mUtk5pBJ0ER/auI4N2qvMGvi80Q4ys/xrc/C4PofGuvWeLYdiKYs71twgSUtuAx5jeh8ES3sokEgeMA/MVH0/mj2/tRFORoh70J+lAJdnZHsKACo4jpGTvKOw0P5CueduMMQ5jZvikggBKv6iOZrp+EukXBK1g5UmRsBUXG8KtsUcU24kKlMhW1YZZtPheNpO2ceaw9q/vWQG1OLUcoSnWSevWum9l8LGGYdwnrYB9SipwpiPDw2qX2f7MWeDhxaEk3KvhcJJIHQCppcdSrLw8sfiVNXB2VklfwIAREICfLWlKgN1KPr+lBhxW+bX2pyWhsR6VoZDs5+6PWK9rGoM+JpyWwkQTlFOhA8T4mpAalQjX8qdA8a8I+7lHpS5RzXrSASNede360sI/FSgpnTWgYkeNOApcx5flSoKZlSQfOgB3DyiV509IRvSZdTlJPma9PJKVDwr2v8ALM9TTAQpP4fnXgkBJOYBXn+lAvbpFpbOPvBYQ2mTsZqlY7T295dJt2wWnCDKHG4UT03+ntStIcYuXhc4jZJxG0XbXCUutPJKVagwDXEu0GGv2eJPWLhQHLfQkDQjcH2rt2cLAVCpIkakVz//ABUfYZtbS3bZQLt93MVrQM2UCPiieY9qaV+DUq4zD29ra8EC8WnJIUvKIMzyPlWnVZ2F4r7RhSV2T6RLbrSikT4jz6ViAJUOMqU7xNXWFYt9kUlGaW556xXTggk/2Rknf+Tddm+0xxIKssRypxBo5SCAOIBzHj4Vfdz8KfeuQ4+8U4gze2yilTqAsFJ2UCRP5Gt7Y9qrB2yt3H1w6ppKljMNFEa/OsckdZcEnaNNd3Ity2UCOWaZo9viSjAJTJ5AVCxFovWig1q4iSnxPT1rO4fiPFeKVlSSNCkHWfH+1cubjNIm2cxRhDqUOFLfKeVFuVh0hxowfvp2g1lcRZcW01cMj7QnMM6FHkfKfD50Wwu7hDg+15k5zlTnBSE9ImsoZHFmjjaL/bc69KcFHrVG52jtkYkMNt7a7uL1QksstTAjeTGlSsMxi0xFS2mV5Lhv/VYWIWg7EEHxrtTTMaos9zXpVvApgUBE86UKmmA6Z3p0xTCSOVekc9TSYBQRvFLOnh0oINKVaSRIqQCZhShSfvGKESQNgK8HVADKsa6QBNABVFEaBXuajX95aW0MG4T9ocB4YUqElXSo17eFAhChmiFLVACfLqaxPaC9DzqrfD0/xykhT/4EgmTrz/OKicJyrV0NNfTLdp8XcvsUuXi+6twL4aBJyoSk7iPGfKajWWJvJfRdSpRaInKIGm0/vnUzstYfanVOqSVpz5dQYjn58veru+7LOoWt3Al5FLHetnEko9CQY/e1bSSY066jUjF3UYSm6YZbfSU5ld4ykc9BuK5t2hxN3EMUXeXglQRkaQNAhImNPGSfWrNk4ph2GP2t+0tkIEJVOnkCOdZG8dK1kjXxPOlj47Y8rTSoC44SZJ1pWld4UCSaeElOpBrazImXbpXbMoI+AqIPgY/Sgh1QAAMAUQStCgkSQkn21qOGydcxpT6xH0AnUbaR71m8ew/7Nef5gwcucfxABpmGx9a0RXoQOdRsQZ+0WLyCN0ySR0rHJHaJcXTIeGYmwtgW1yppTDoKRChKSeXiD8jUJhTbCXGwQVpVlOu46j2qhwe5ascQCVpHDO3QCrTtD9mtCL1dwUNuiBlQVEq5DT/yuNwvw6kvzsR73tW72dxy3et1dxxnLcIKZzpB0npEmKr09pL5XaB3GUMtNNOgtr4vwwIGpG6pjbesvjl2i9uVOtpUEJAQMxk+JPvy6VaWCG7rC1IcKlLzBSCrcSNdeWtdWPDGP6fpzSk/EdOwztPaXFgrjMlS1HMhxA70c9tKls4rYuOZBctoXHwuHIr2Ncmsb+5wh4hPftyr+I0uYHiOnmK2eH31pibOVCkuwBnbcHfQY6c+W1LHDS03YSextM6VJCgpJBHIzRGW1PEhtClkawkSazDWGNqKSxmQsjTIsiT71Z4M5dsXgFitbi3ExlK8w9J+dXPkbiJFkoFBIUCFA6g7ilmEg5FHSYiod1hmJvOKBeQlwqJMqB5gn66US/wltptpVniTjiiiFQoAA/vrTSsKYcBsLRxl5UrmDE7VU4pfFl8MM5oWJ4iEScvURUTE0KaCjZuvXygO+Vd1KdY3Ov73oF92nQzgQw3B2Um4uEwrMkEokwSToOWkVCUt/eFVwqcZxdxtSLK1SOMoa59IHjr71U3+aysXj31OkE8Qncxz67xHKpjWFKt0cS6Upb7kqWvNJJ86arCVvL4bj6+FmEpcSSqN40rQkl9m8OFjh7OaOK5CyQNp2mr1HMCIJkQoxr69ZoSWwt4HNBygSRAyieXLejmCstqgOGY6ePtSqxsp8eyptnuNCmgnUBU68x51kuzuFHFGMeKUpLptSGUjksnMAPVIq37UvrWzmHFG+UlJAX4+O9S+wiPsWD3Ny6Up4rxVnP4UgD881NcJZy4ggkEEEbg7inTqkRrR7tw3V2/cLMFxZX5yZpACjQxCutaqLYhzQJIIXkInXrpt61ZowF0oSeKgabHlVe0g8F0ckpnTlrUsY7i7YyIuG8qdBLQOlRl3T4ONfTtCHQAc4AMyAJJjxqk7ZY6rC8LXwsqHnhlSDuBzNWd5dNYfaKddXrySN1muUdosQcxjEoOsnQA6Dy/fWihFYi7u23ULUtah8QSpUhQ2rcWDzWL4O5aHUOJ7n9B5R61hLlopuVtJUFFCQDrtpt6VO7OYiqyvUDN3VESk7VnOH1fDfDkp6vxjXmQlS2SmD8JB5GrnAkoNs40oJChAJnXQH+9H7Q4cVrOItpyId0UmPhXH1qDh6i28tSQcqhqSNjpFWpbKzKUdJUSLpPfDyiCSMio1BigtsuNuB9pxSFdEnLy02o7uciARlmYy1o+xuHYTer4mIOuy2VBaEghIB03jpNRJpOwimy57A4s9iGIJtMUt1OIDYUlSlQE9CRpMyfKt5d4Uhi7bvGHG2GEIy8JlISNd4/qNZ+9uMJtmLdrDGsyEplDzjhGo0ifKrSzvA7h9qpCGuOwMnEKu8B113Bo3HqWDS0tPBwhxxvZIXBKFa7wPCo91bW92+sPhTYUIzFGUL8BrNEvr9l22+ztupLykkcJKdVeR2qmsMaxV3Na4lZJbQkwBnklHLnzG1TfCkivu8JfU7cu4c/BIUVOOCZkawJ8Tv4VSu4NbsraNoVB1sFKpGYg8557fM1rEYxc3Fkk3LNtatOL4QOaVEzppvUsYYUpW4lDDeYyChYMCIMH9aq19E/DGWllcLbfWp1JaEqQ1BUT1jpUh+xuFMLNulPEyADjCINXGIresLR9sW7cuQA8hf3dM08hz86qr15Tl2GLq1LLSwQjM5Di4357bDXrTVti4ijt7QNXLqnblLryTDqBqkc/TfSpzWJh26bQ2wpaGfuqE50+XSjotG0KUp4r4B1SkE5U+ZjU8qgXanG8Rbt026g242lRK0kZgT48tKHfgXbsr+3l+q6s2EcNDSAohKEjVIH/505D9KdbvC0wRpltJngkSOSiJJ9zUXtYr7Re2yEI7yQSsBOxJA+lSLl9JUVCHHQYI5HX5U4ql0Umm+HObplTFypLm46U7MCwtEb7VZY1bOqdS6howSqUgfCJ3P751XqaWcvdJOwgV0Y3ZDGMuAsOg75CB7ilRc3CUJCVkACAIqWxhyi3qDPlRPsCx0rKc1YGj7XYq+CpIcRKwAQnZGswPrWVsW3VhToVk11cI6024dXdOlMlcnSrfC7TQJcKgE/CkDnUuogulV9nIfcATmST3VkH60JVuWnQtA+8NOutbBdgXGAsNyAYkjlUF7DQeWnlUOZaRqMJfsbzCV2y1tkuogIKpJP8A7FZbDsq8wU2UONrU26DyUK9bWrzKoaUY5EVPQy8886+6RxFnMopIMmIkzz031qYmuSakhENBUKmUn4j4Vc9nm0hclGYE94AjMNAASOmusVVMFLb7bb6sqSoDMQQNa3Tb2EWNlbIbbcSoEqcUtv4weQPzq3HhkmF/zJ24t8lu0g27BGY5QCoD4vITVhbIN+hhlNqbJl1OfiPEyfQHx51RtXloCWUuFCDmMuCSNec86tF46yblttVyh5YTlIQe8P6svrUKMv8Ahe0X6WeI4Rd2zSMieO0kASgbeJEz6iTRLTBsRcskG6LFs6gaqbkkjxnbxiqmxxUYjcOWbL71y2wjNOchecapCtdNqBddpn795WGt8ZKS7w3CXOEQByJgkbR9apr+CTLwpw8qzXBJWmCkq22mQOlQr7F0oZWzboXK9Ao8x9OelRMXLjTKEBTVvlKTNu4BkHMga8udJct2iMITcMXqQ42c4U4ZXJOsxuf7+quvUOr8ZAdYxoWazbt8NlU5nbkoGblAE6eRH51Hw7ELdDLH24B0uqKXXssKkak66eMeW9WGLYlh16yC0i54pAmfhnrG29U+IXj91bs2xt20NMQGkhIOUAQNesU3PvPCapf0s1cb7Qly14Qt0EZUhycwiRB96qcRxRi4v3EIalSNAoK3I5eck+1Qha3CmkoRcOslGgLSogeB3pMOw52zQ4FPF0OTnUVSVaz+/Oo+2x3wq03D6Lx57hIhwAHMgkx0E+POpTbbedSz3UcgSf3zqxcZSVAlIygRETPhQlMAKmAkHqNaW1k0VbylIuM7RJJEdNKR3+KmICEn4spmasXGgCIGvIxUYsyozJ8qlyaKoh/ZMqIRr6UH7KeqvarplAIPETCQNOc0QWySJjfxosTRTYd2cU01xFIJjeUyaurLCwknJlChrKm9fQVfBrhxDhB6DX/yjBMgZspUDM1vqSVptrhasnHjkZQB7VUXlqpC9VzJmSN60Fy1qkgkeR3qBfB0RKUxEgRImomgKZXCSsjMAOU6UVtk5iE6BWu1K3ZqU7xXFSDMBQ39d6nISUJykwJ1I3iskUivXhqnkKDx7p2FTrVF60y00zdrQlpOVI0031mN6lIIKw2Fd7QGRqakBsA6D2rRMLIaE4iH2nBchQyhLyVayANCPH6U8MFTq1LAhU93KCDPMzz/AL1O4etPSlM7VVtiDYZfP4daqYtG2UFSiS4E66/+RUEWwStavxklYneTNShodqdzkiirHZH4CJGYJkTBJHd8KU26ImBJ3j960YqBUZHMc6QamlqIBk0jSY6UhQNedSVpJGwoMHvQNRRQAsndnkOVDKUkATqKkRMxQgkSYEdKVAAUmJIE0zLIIiT40daRBkpimLBQNBmEaa0mBFW1mUJOg6VHdhBEJ3POpTqiIlQyncZtRQCC6ohRAOgJNQyrH2TedZUSANyKKVanX5UyUNpytx770k9QfeqS4Js0MQAOZoREEnqN6fzNeXua6CCK4spWkZTB5iol4tJTlMaVLuNSgcpqLfJSFuQPuA/Os5+DRESJ0VzG8be1S7doNt8NCVLUsyoT++lRWd/+VWVt/rq8j+VZxKY5plSQVLAK8oB0p0Ejf3pxAzJpy961okRAJOpBp2xpBtSpp0A4aCTypgWVTpp1pCTNKNxQM9ptzpwEJ8aadzRWxKm/MUUIGoiZVv1ocqBmARRLj41jooilV/qelFAAIletMCSJgxB86MUgnUUFPxGpYDMnLRQO4pi0JCSUKlKTKpHw8tfenq026U6yQlWLIkTLRJHU0qGQCttJATlWCdUoAJTQ3XHVHvwkJ0EoifWh3LiiSZjvHYRQmicpVJnzrNvoEnMhiOHJdUOZmvcJw6mZPjTMN76ipWpnepxSmdqpRsD/2Q=="/>
          <p:cNvSpPr>
            <a:spLocks noChangeAspect="1" noChangeArrowheads="1"/>
          </p:cNvSpPr>
          <p:nvPr/>
        </p:nvSpPr>
        <p:spPr bwMode="auto">
          <a:xfrm>
            <a:off x="0" y="-836613"/>
            <a:ext cx="2286000" cy="1714501"/>
          </a:xfrm>
          <a:prstGeom prst="rect">
            <a:avLst/>
          </a:prstGeom>
          <a:noFill/>
        </p:spPr>
        <p:txBody>
          <a:bodyPr vert="horz" wrap="square" lIns="91440" tIns="45720" rIns="91440" bIns="45720" numCol="1" anchor="t" anchorCtr="0" compatLnSpc="1">
            <a:prstTxWarp prst="textNoShape">
              <a:avLst/>
            </a:prstTxWarp>
          </a:bodyPr>
          <a:lstStyle/>
          <a:p>
            <a:endParaRPr lang="es-ES" dirty="0"/>
          </a:p>
        </p:txBody>
      </p:sp>
      <p:pic>
        <p:nvPicPr>
          <p:cNvPr id="1028" name="Picture 4" descr="http://agrega.educa.madrid.org/repositorio/08112010/9b/es-ma_2010110811_9163515/8.05%20terminada/oa8.5/img/image021.jpg"/>
          <p:cNvPicPr>
            <a:picLocks noChangeAspect="1" noChangeArrowheads="1"/>
          </p:cNvPicPr>
          <p:nvPr/>
        </p:nvPicPr>
        <p:blipFill>
          <a:blip r:embed="rId2"/>
          <a:srcRect/>
          <a:stretch>
            <a:fillRect/>
          </a:stretch>
        </p:blipFill>
        <p:spPr bwMode="auto">
          <a:xfrm>
            <a:off x="6357950" y="857232"/>
            <a:ext cx="2571768" cy="5500726"/>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285720" y="285728"/>
            <a:ext cx="8643998" cy="4071966"/>
          </a:xfrm>
        </p:spPr>
        <p:txBody>
          <a:bodyPr>
            <a:normAutofit fontScale="70000" lnSpcReduction="20000"/>
          </a:bodyPr>
          <a:lstStyle/>
          <a:p>
            <a:pPr algn="just"/>
            <a:r>
              <a:rPr lang="es-ES" dirty="0" smtClean="0"/>
              <a:t> </a:t>
            </a:r>
            <a:r>
              <a:rPr lang="es-ES" dirty="0" smtClean="0">
                <a:latin typeface="Arial" pitchFamily="34" charset="0"/>
                <a:cs typeface="Arial" pitchFamily="34" charset="0"/>
              </a:rPr>
              <a:t>El Decreto Supremo N° </a:t>
            </a:r>
            <a:r>
              <a:rPr lang="es-ES" b="1" dirty="0" smtClean="0">
                <a:latin typeface="Arial" pitchFamily="34" charset="0"/>
                <a:cs typeface="Arial" pitchFamily="34" charset="0"/>
              </a:rPr>
              <a:t>005-2012-PRODUCE</a:t>
            </a:r>
            <a:r>
              <a:rPr lang="es-ES" dirty="0" smtClean="0">
                <a:latin typeface="Arial" pitchFamily="34" charset="0"/>
                <a:cs typeface="Arial" pitchFamily="34" charset="0"/>
              </a:rPr>
              <a:t> en su artículo 1°, donde se establecen las definiciones referidas a los tipos de embarcaciones, trasgrede lo establecido por la </a:t>
            </a:r>
            <a:r>
              <a:rPr lang="es-ES" b="1" dirty="0" smtClean="0">
                <a:latin typeface="Arial" pitchFamily="34" charset="0"/>
                <a:cs typeface="Arial" pitchFamily="34" charset="0"/>
              </a:rPr>
              <a:t>Ley General de Pesca</a:t>
            </a:r>
            <a:r>
              <a:rPr lang="es-ES" dirty="0" smtClean="0">
                <a:latin typeface="Arial" pitchFamily="34" charset="0"/>
                <a:cs typeface="Arial" pitchFamily="34" charset="0"/>
              </a:rPr>
              <a:t> (aprobado mediante el Decreto Ley N° 25977) y específicamente el Reglamento de la Ley General de Pesca (aprobado mediante el </a:t>
            </a:r>
            <a:r>
              <a:rPr lang="es-ES" b="1" dirty="0" smtClean="0">
                <a:latin typeface="Arial" pitchFamily="34" charset="0"/>
                <a:cs typeface="Arial" pitchFamily="34" charset="0"/>
              </a:rPr>
              <a:t>Decreto Supremo N° 012-2001-PE)</a:t>
            </a:r>
            <a:r>
              <a:rPr lang="es-ES" dirty="0" smtClean="0">
                <a:latin typeface="Arial" pitchFamily="34" charset="0"/>
                <a:cs typeface="Arial" pitchFamily="34" charset="0"/>
              </a:rPr>
              <a:t>, ya que modifica dos tipos de embarcaciones pesqueras destinadas a la pesca comercial (las embarcaciones artesanales y las de menor escala), en el sentido que las dimensiones físicas que constituyen estos tipos de embarcaciones difieren de las establecidas en el artículo 30° del Decreto Supremo N° 012-2001-PE. Del mismo modo el artículo 2° de la norma que nos encontramos analizando, ha configurado dos zonas de reserva para la extracción del Consumo Humano Directo del recurso hidrobiológico anchoveta; al respecto cabe precisar que esta disposición contraviene lo establecido en numeral 63.1 del artículo 63° del Reglamento de la Ley General de Pesca (en tanto dicho numeral establece que ". la zona adyacente a la costa comprendida entre las cero y cinco millas marinas está reservada para el desarrollo de la actividad pesquera artesanal y de menor escala."). </a:t>
            </a:r>
            <a:endParaRPr lang="es-ES" dirty="0">
              <a:latin typeface="Arial" pitchFamily="34" charset="0"/>
              <a:cs typeface="Arial" pitchFamily="34" charset="0"/>
            </a:endParaRPr>
          </a:p>
        </p:txBody>
      </p:sp>
      <p:pic>
        <p:nvPicPr>
          <p:cNvPr id="27650" name="Picture 2" descr="http://elcomercio.e3.pe/66/ima/0/0/5/0/6/506303.jpg"/>
          <p:cNvPicPr>
            <a:picLocks noChangeAspect="1" noChangeArrowheads="1"/>
          </p:cNvPicPr>
          <p:nvPr/>
        </p:nvPicPr>
        <p:blipFill>
          <a:blip r:embed="rId2"/>
          <a:srcRect/>
          <a:stretch>
            <a:fillRect/>
          </a:stretch>
        </p:blipFill>
        <p:spPr bwMode="auto">
          <a:xfrm>
            <a:off x="285720" y="4572008"/>
            <a:ext cx="8643998" cy="1928826"/>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8186766" cy="3286148"/>
          </a:xfrm>
        </p:spPr>
        <p:txBody>
          <a:bodyPr>
            <a:normAutofit fontScale="85000" lnSpcReduction="10000"/>
          </a:bodyPr>
          <a:lstStyle/>
          <a:p>
            <a:pPr algn="just"/>
            <a:r>
              <a:rPr lang="es-ES" dirty="0" smtClean="0">
                <a:latin typeface="Arial" pitchFamily="34" charset="0"/>
                <a:cs typeface="Arial" pitchFamily="34" charset="0"/>
              </a:rPr>
              <a:t>Del análisis integral de los numerales 2) y 3), se discierne que las disposiciones establecidas en el artículo 1° y 2° del Decreto Supremo N° 005-2012-PRODUCE contravienen las normas que regulan la administración de los recursos hidrobiológicos y consecuentemente son inconstitucionales. De igual modo consideramos que en el presunto caso que el Ministerio de la Producción considere seguir con dicho cambio, deberá emitir un Decreto Supremo que modifique expresamente los artículos 30° y 63.1° del Reglamento de la Ley General de Pesca. </a:t>
            </a:r>
            <a:endParaRPr lang="es-ES" dirty="0">
              <a:latin typeface="Arial" pitchFamily="34" charset="0"/>
              <a:cs typeface="Arial" pitchFamily="34" charset="0"/>
            </a:endParaRPr>
          </a:p>
        </p:txBody>
      </p:sp>
      <p:pic>
        <p:nvPicPr>
          <p:cNvPr id="28674" name="Picture 2" descr="http://adachdra.org/images/portada/imgportada.jpg"/>
          <p:cNvPicPr>
            <a:picLocks noChangeAspect="1" noChangeArrowheads="1"/>
          </p:cNvPicPr>
          <p:nvPr/>
        </p:nvPicPr>
        <p:blipFill>
          <a:blip r:embed="rId2"/>
          <a:srcRect/>
          <a:stretch>
            <a:fillRect/>
          </a:stretch>
        </p:blipFill>
        <p:spPr bwMode="auto">
          <a:xfrm>
            <a:off x="785786" y="3786190"/>
            <a:ext cx="8143932" cy="2714644"/>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357166"/>
            <a:ext cx="5614998" cy="6143668"/>
          </a:xfrm>
        </p:spPr>
        <p:txBody>
          <a:bodyPr>
            <a:noAutofit/>
          </a:bodyPr>
          <a:lstStyle/>
          <a:p>
            <a:pPr algn="just"/>
            <a:r>
              <a:rPr lang="es-ES" sz="2000" dirty="0" smtClean="0">
                <a:latin typeface="Arial" pitchFamily="34" charset="0"/>
                <a:cs typeface="Arial" pitchFamily="34" charset="0"/>
              </a:rPr>
              <a:t>Por otro lado, existen algunas competencias que deben ser compartidas entre el Ejecutivo y los Gobiernos Regionales, entre ellas encontramos la reconocida por el artículo 36° de la Ley de Bases de la Descentralización (Ley N° 27783) que hace mención a la promoción, gestión y regulación de actividades económicas y productivas vinculadas al sector pesquería. De igual modo encontramos el numeral 2), literal c) del artículo 10° de la Ley Orgánica de Gobiernos Regionales, donde se establece que la promoción, gestión y regulación de actividades económicas y productivas en su ámbito y nivel, correspondientes al sector pesquería, forma parte de las competencias compartidas. Esto implica que las normas relacionadas a esta temática deberán ser formuladas con el consenso del Ejecutivo y los Gobiernos Regionales</a:t>
            </a:r>
            <a:endParaRPr lang="es-ES" sz="2000" dirty="0">
              <a:latin typeface="Arial" pitchFamily="34" charset="0"/>
              <a:cs typeface="Arial" pitchFamily="34" charset="0"/>
            </a:endParaRPr>
          </a:p>
        </p:txBody>
      </p:sp>
      <p:pic>
        <p:nvPicPr>
          <p:cNvPr id="29698" name="Picture 2" descr="http://portal.andina.com.pe/EDPFotografia/Thumbnail/2008%5C04%5C17%5C000059563T.jpg"/>
          <p:cNvPicPr>
            <a:picLocks noChangeAspect="1" noChangeArrowheads="1"/>
          </p:cNvPicPr>
          <p:nvPr/>
        </p:nvPicPr>
        <p:blipFill>
          <a:blip r:embed="rId2"/>
          <a:srcRect/>
          <a:stretch>
            <a:fillRect/>
          </a:stretch>
        </p:blipFill>
        <p:spPr bwMode="auto">
          <a:xfrm>
            <a:off x="6215074" y="500042"/>
            <a:ext cx="2714612" cy="5214974"/>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714356"/>
            <a:ext cx="5329246" cy="5857916"/>
          </a:xfrm>
        </p:spPr>
        <p:txBody>
          <a:bodyPr>
            <a:normAutofit fontScale="85000" lnSpcReduction="20000"/>
          </a:bodyPr>
          <a:lstStyle/>
          <a:p>
            <a:pPr algn="just"/>
            <a:r>
              <a:rPr lang="es-ES" dirty="0" smtClean="0">
                <a:latin typeface="Arial" pitchFamily="34" charset="0"/>
                <a:cs typeface="Arial" pitchFamily="34" charset="0"/>
              </a:rPr>
              <a:t>Al respecto encontramos que tanto el Decreto Supremo N° 005-2012-PRODUCE así como la Resolución Ministerial N° 433-2012-PRODUCE (específicamente los artículo 4° y 15°) han desestimado las competencias compartidas, decimos esto ya que los mencionados instrumentos legales han puesto a los Gobiernos Regionales como meras instituciones que se encargarán de fiscalizar el cumplimiento de las disposiciones dictadas por el Ejecutivo. Por lo tanto el Decreto Supremo N° 005-2012-PRODUCE así como la Resolución Ministerial N° 433-2012-PRODUCE son inconstitucionales en tanto que contravienen la Ley de Bases de la Descentralización y la Ley Orgánica de Gobiernos Regionales.</a:t>
            </a:r>
            <a:endParaRPr lang="es-ES" dirty="0">
              <a:latin typeface="Arial" pitchFamily="34" charset="0"/>
              <a:cs typeface="Arial" pitchFamily="34" charset="0"/>
            </a:endParaRPr>
          </a:p>
        </p:txBody>
      </p:sp>
      <p:pic>
        <p:nvPicPr>
          <p:cNvPr id="30722" name="Picture 2" descr="http://farm1.static.flickr.com/132/377579429_2668dfca2b.jpg"/>
          <p:cNvPicPr>
            <a:picLocks noChangeAspect="1" noChangeArrowheads="1"/>
          </p:cNvPicPr>
          <p:nvPr/>
        </p:nvPicPr>
        <p:blipFill>
          <a:blip r:embed="rId2"/>
          <a:srcRect/>
          <a:stretch>
            <a:fillRect/>
          </a:stretch>
        </p:blipFill>
        <p:spPr bwMode="auto">
          <a:xfrm>
            <a:off x="5857884" y="785794"/>
            <a:ext cx="3071834" cy="5572164"/>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36 CuadroTexto"/>
          <p:cNvSpPr txBox="1"/>
          <p:nvPr/>
        </p:nvSpPr>
        <p:spPr>
          <a:xfrm>
            <a:off x="1043608" y="980728"/>
            <a:ext cx="7218258" cy="646331"/>
          </a:xfrm>
          <a:prstGeom prst="rect">
            <a:avLst/>
          </a:prstGeom>
          <a:noFill/>
        </p:spPr>
        <p:txBody>
          <a:bodyPr wrap="none" rtlCol="0">
            <a:spAutoFit/>
          </a:bodyPr>
          <a:lstStyle/>
          <a:p>
            <a:r>
              <a:rPr lang="es-MX" dirty="0" smtClean="0"/>
              <a:t>La VARIACIÓN del clima en el Perú es muy grande. Los fenómenos El Niño y</a:t>
            </a:r>
          </a:p>
          <a:p>
            <a:r>
              <a:rPr lang="es-MX" dirty="0" smtClean="0"/>
              <a:t>La Niña son recurrentes, cada 3 a 7 años.</a:t>
            </a:r>
          </a:p>
        </p:txBody>
      </p:sp>
      <p:grpSp>
        <p:nvGrpSpPr>
          <p:cNvPr id="2" name="39 Grupo"/>
          <p:cNvGrpSpPr/>
          <p:nvPr/>
        </p:nvGrpSpPr>
        <p:grpSpPr>
          <a:xfrm>
            <a:off x="827584" y="2132856"/>
            <a:ext cx="7387501" cy="2520280"/>
            <a:chOff x="827584" y="3068960"/>
            <a:chExt cx="7387501" cy="2493858"/>
          </a:xfrm>
        </p:grpSpPr>
        <p:grpSp>
          <p:nvGrpSpPr>
            <p:cNvPr id="3" name="37 Grupo"/>
            <p:cNvGrpSpPr/>
            <p:nvPr/>
          </p:nvGrpSpPr>
          <p:grpSpPr>
            <a:xfrm>
              <a:off x="880041" y="3068960"/>
              <a:ext cx="7335044" cy="2448272"/>
              <a:chOff x="101600" y="2680618"/>
              <a:chExt cx="8810625" cy="3268662"/>
            </a:xfrm>
          </p:grpSpPr>
          <p:pic>
            <p:nvPicPr>
              <p:cNvPr id="32"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01600" y="2694905"/>
                <a:ext cx="2927350" cy="3254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 name="Picture 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961063" y="2725068"/>
                <a:ext cx="2951162" cy="3209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4" name="Group 27"/>
              <p:cNvGrpSpPr>
                <a:grpSpLocks/>
              </p:cNvGrpSpPr>
              <p:nvPr/>
            </p:nvGrpSpPr>
            <p:grpSpPr bwMode="auto">
              <a:xfrm>
                <a:off x="2998788" y="2680618"/>
                <a:ext cx="2936875" cy="3254375"/>
                <a:chOff x="1900" y="2201"/>
                <a:chExt cx="1850" cy="2050"/>
              </a:xfrm>
            </p:grpSpPr>
            <p:pic>
              <p:nvPicPr>
                <p:cNvPr id="35" name="Picture 5"/>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900" y="2201"/>
                  <a:ext cx="1850" cy="2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6" name="Picture 26"/>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2667" y="2669"/>
                  <a:ext cx="772" cy="2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39" name="38 CuadroTexto"/>
            <p:cNvSpPr txBox="1"/>
            <p:nvPr/>
          </p:nvSpPr>
          <p:spPr>
            <a:xfrm>
              <a:off x="827584" y="5301208"/>
              <a:ext cx="1130438" cy="261610"/>
            </a:xfrm>
            <a:prstGeom prst="rect">
              <a:avLst/>
            </a:prstGeom>
            <a:noFill/>
          </p:spPr>
          <p:txBody>
            <a:bodyPr wrap="none" rtlCol="0">
              <a:spAutoFit/>
            </a:bodyPr>
            <a:lstStyle/>
            <a:p>
              <a:r>
                <a:rPr lang="es-MX" sz="1100" b="1" dirty="0" smtClean="0"/>
                <a:t>Fuente: IMARPE</a:t>
              </a:r>
              <a:endParaRPr lang="es-PE" sz="1100" b="1" dirty="0"/>
            </a:p>
          </p:txBody>
        </p:sp>
      </p:grpSp>
      <p:sp>
        <p:nvSpPr>
          <p:cNvPr id="41" name="40 CuadroTexto"/>
          <p:cNvSpPr txBox="1"/>
          <p:nvPr/>
        </p:nvSpPr>
        <p:spPr>
          <a:xfrm>
            <a:off x="755576" y="4881934"/>
            <a:ext cx="7522572" cy="923330"/>
          </a:xfrm>
          <a:prstGeom prst="rect">
            <a:avLst/>
          </a:prstGeom>
          <a:noFill/>
        </p:spPr>
        <p:txBody>
          <a:bodyPr wrap="none" rtlCol="0">
            <a:spAutoFit/>
          </a:bodyPr>
          <a:lstStyle/>
          <a:p>
            <a:r>
              <a:rPr lang="es-MX" dirty="0" smtClean="0"/>
              <a:t>Los recursos hidrobiológicos que viven en la costa peruana (</a:t>
            </a:r>
            <a:r>
              <a:rPr lang="es-MX" dirty="0" err="1" smtClean="0"/>
              <a:t>p.e</a:t>
            </a:r>
            <a:r>
              <a:rPr lang="es-MX" dirty="0" smtClean="0"/>
              <a:t>. la anchoveta):</a:t>
            </a:r>
          </a:p>
          <a:p>
            <a:r>
              <a:rPr lang="es-MX" dirty="0" smtClean="0"/>
              <a:t>a) se acercan  a la costa bajo condiciones de El Niño (Calentamiento)</a:t>
            </a:r>
          </a:p>
          <a:p>
            <a:r>
              <a:rPr lang="es-MX" dirty="0" smtClean="0"/>
              <a:t>b) Se alejan de la costa bajo condiciones La Niña (enfriamiento)</a:t>
            </a:r>
          </a:p>
        </p:txBody>
      </p:sp>
    </p:spTree>
    <p:extLst>
      <p:ext uri="{BB962C8B-B14F-4D97-AF65-F5344CB8AC3E}">
        <p14:creationId xmlns:p14="http://schemas.microsoft.com/office/powerpoint/2010/main" val="26857861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E"/>
          </a:p>
        </p:txBody>
      </p:sp>
      <p:sp>
        <p:nvSpPr>
          <p:cNvPr id="3" name="2 Marcador de contenido"/>
          <p:cNvSpPr>
            <a:spLocks noGrp="1"/>
          </p:cNvSpPr>
          <p:nvPr>
            <p:ph idx="1"/>
          </p:nvPr>
        </p:nvSpPr>
        <p:spPr/>
        <p:txBody>
          <a:bodyPr/>
          <a:lstStyle/>
          <a:p>
            <a:endParaRPr lang="es-PE"/>
          </a:p>
        </p:txBody>
      </p:sp>
    </p:spTree>
    <p:extLst>
      <p:ext uri="{BB962C8B-B14F-4D97-AF65-F5344CB8AC3E}">
        <p14:creationId xmlns:p14="http://schemas.microsoft.com/office/powerpoint/2010/main" val="24740355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CuadroTexto"/>
          <p:cNvSpPr txBox="1"/>
          <p:nvPr/>
        </p:nvSpPr>
        <p:spPr>
          <a:xfrm>
            <a:off x="107504" y="5459159"/>
            <a:ext cx="8811412" cy="1354217"/>
          </a:xfrm>
          <a:prstGeom prst="rect">
            <a:avLst/>
          </a:prstGeom>
          <a:noFill/>
        </p:spPr>
        <p:txBody>
          <a:bodyPr wrap="square" rtlCol="0">
            <a:spAutoFit/>
          </a:bodyPr>
          <a:lstStyle/>
          <a:p>
            <a:r>
              <a:rPr lang="es-MX" sz="1600" b="1" i="1" dirty="0" smtClean="0">
                <a:latin typeface="Arial" pitchFamily="34" charset="0"/>
                <a:cs typeface="Arial" pitchFamily="34" charset="0"/>
              </a:rPr>
              <a:t>Cuando se entiende esta variabilidad del mar, uno espera que las  regulaciones pesquera (normatividad) reflejen  esta variabilidad del mar, y se adecúe a ella.</a:t>
            </a:r>
          </a:p>
          <a:p>
            <a:endParaRPr lang="es-MX" sz="1600" b="1" i="1" dirty="0" smtClean="0">
              <a:latin typeface="Arial" pitchFamily="34" charset="0"/>
              <a:cs typeface="Arial" pitchFamily="34" charset="0"/>
            </a:endParaRPr>
          </a:p>
          <a:p>
            <a:r>
              <a:rPr lang="es-MX" sz="1600" b="1" i="1" dirty="0" smtClean="0">
                <a:latin typeface="Arial" pitchFamily="34" charset="0"/>
                <a:cs typeface="Arial" pitchFamily="34" charset="0"/>
              </a:rPr>
              <a:t>Lamentablemente el DS 005 no refleja la dinámica del mar.  Mas bien le pretende poner una camisa de fuerza</a:t>
            </a:r>
            <a:endParaRPr lang="es-PE" sz="1600" b="1" i="1" dirty="0">
              <a:latin typeface="Arial" pitchFamily="34" charset="0"/>
              <a:cs typeface="Arial" pitchFamily="34" charset="0"/>
            </a:endParaRPr>
          </a:p>
        </p:txBody>
      </p:sp>
      <p:sp>
        <p:nvSpPr>
          <p:cNvPr id="27" name="26 CuadroTexto"/>
          <p:cNvSpPr txBox="1"/>
          <p:nvPr/>
        </p:nvSpPr>
        <p:spPr>
          <a:xfrm>
            <a:off x="6680867" y="1392507"/>
            <a:ext cx="2238049" cy="1446550"/>
          </a:xfrm>
          <a:prstGeom prst="rect">
            <a:avLst/>
          </a:prstGeom>
          <a:noFill/>
        </p:spPr>
        <p:txBody>
          <a:bodyPr wrap="none" rtlCol="0">
            <a:spAutoFit/>
          </a:bodyPr>
          <a:lstStyle/>
          <a:p>
            <a:r>
              <a:rPr lang="es-MX" sz="1600" dirty="0" smtClean="0"/>
              <a:t>Distribución</a:t>
            </a:r>
          </a:p>
          <a:p>
            <a:r>
              <a:rPr lang="es-MX" sz="1600" dirty="0"/>
              <a:t>d</a:t>
            </a:r>
            <a:r>
              <a:rPr lang="es-MX" sz="1600" dirty="0" smtClean="0"/>
              <a:t>e la anchoveta</a:t>
            </a:r>
            <a:r>
              <a:rPr lang="es-MX" sz="1400" dirty="0" smtClean="0"/>
              <a:t>.</a:t>
            </a:r>
          </a:p>
          <a:p>
            <a:endParaRPr lang="es-MX" sz="1400" dirty="0"/>
          </a:p>
          <a:p>
            <a:r>
              <a:rPr lang="es-MX" sz="1400" dirty="0" smtClean="0"/>
              <a:t>Algo similar ocurre</a:t>
            </a:r>
          </a:p>
          <a:p>
            <a:r>
              <a:rPr lang="es-MX" sz="1400" dirty="0"/>
              <a:t>c</a:t>
            </a:r>
            <a:r>
              <a:rPr lang="es-MX" sz="1400" dirty="0" smtClean="0"/>
              <a:t>on especies como pejerrey,</a:t>
            </a:r>
          </a:p>
          <a:p>
            <a:r>
              <a:rPr lang="es-MX" sz="1400" dirty="0"/>
              <a:t>c</a:t>
            </a:r>
            <a:r>
              <a:rPr lang="es-MX" sz="1400" dirty="0" smtClean="0"/>
              <a:t>abinza, </a:t>
            </a:r>
            <a:r>
              <a:rPr lang="es-MX" sz="1400" dirty="0" err="1" smtClean="0"/>
              <a:t>lorna</a:t>
            </a:r>
            <a:r>
              <a:rPr lang="es-MX" sz="1400" dirty="0" smtClean="0"/>
              <a:t>, etc..</a:t>
            </a:r>
            <a:endParaRPr lang="es-PE" sz="1400" dirty="0"/>
          </a:p>
        </p:txBody>
      </p:sp>
      <p:sp>
        <p:nvSpPr>
          <p:cNvPr id="29" name="28 CuadroTexto"/>
          <p:cNvSpPr txBox="1"/>
          <p:nvPr/>
        </p:nvSpPr>
        <p:spPr>
          <a:xfrm>
            <a:off x="107504" y="4438853"/>
            <a:ext cx="8811412" cy="830997"/>
          </a:xfrm>
          <a:prstGeom prst="rect">
            <a:avLst/>
          </a:prstGeom>
          <a:noFill/>
        </p:spPr>
        <p:txBody>
          <a:bodyPr wrap="square" rtlCol="0">
            <a:spAutoFit/>
          </a:bodyPr>
          <a:lstStyle/>
          <a:p>
            <a:r>
              <a:rPr lang="es-MX" sz="1600" b="1" i="1" dirty="0" smtClean="0">
                <a:latin typeface="Arial" pitchFamily="34" charset="0"/>
                <a:cs typeface="Arial" pitchFamily="34" charset="0"/>
              </a:rPr>
              <a:t>Los pescadores conocen esta dinámica y adaptan sus artes de pesca y sus embarcaciones para capturar estos recursos, o los recursos que se presenten. Se desplazan a lugares de pesca más alejados de la costa, etc..</a:t>
            </a:r>
            <a:endParaRPr lang="es-PE" sz="1600" b="1" i="1" dirty="0">
              <a:latin typeface="Arial" pitchFamily="34" charset="0"/>
              <a:cs typeface="Arial" pitchFamily="34" charset="0"/>
            </a:endParaRPr>
          </a:p>
        </p:txBody>
      </p:sp>
      <p:grpSp>
        <p:nvGrpSpPr>
          <p:cNvPr id="2" name="30 Grupo"/>
          <p:cNvGrpSpPr/>
          <p:nvPr/>
        </p:nvGrpSpPr>
        <p:grpSpPr>
          <a:xfrm>
            <a:off x="2735" y="83064"/>
            <a:ext cx="6657497" cy="4373212"/>
            <a:chOff x="2735" y="83064"/>
            <a:chExt cx="6657497" cy="4373212"/>
          </a:xfrm>
        </p:grpSpPr>
        <p:grpSp>
          <p:nvGrpSpPr>
            <p:cNvPr id="3" name="25 Grupo"/>
            <p:cNvGrpSpPr/>
            <p:nvPr/>
          </p:nvGrpSpPr>
          <p:grpSpPr>
            <a:xfrm>
              <a:off x="2735" y="83064"/>
              <a:ext cx="6657497" cy="4373212"/>
              <a:chOff x="755575" y="2447022"/>
              <a:chExt cx="5924997" cy="4373212"/>
            </a:xfrm>
          </p:grpSpPr>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5" y="2447022"/>
                <a:ext cx="5924997" cy="4373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4" name="23 CuadroTexto"/>
              <p:cNvSpPr txBox="1"/>
              <p:nvPr/>
            </p:nvSpPr>
            <p:spPr>
              <a:xfrm>
                <a:off x="1855912" y="3933056"/>
                <a:ext cx="1540418" cy="646331"/>
              </a:xfrm>
              <a:prstGeom prst="rect">
                <a:avLst/>
              </a:prstGeom>
              <a:noFill/>
            </p:spPr>
            <p:txBody>
              <a:bodyPr wrap="none" rtlCol="0">
                <a:spAutoFit/>
              </a:bodyPr>
              <a:lstStyle/>
              <a:p>
                <a:r>
                  <a:rPr lang="es-MX" b="1" dirty="0" smtClean="0">
                    <a:solidFill>
                      <a:srgbClr val="FF0000"/>
                    </a:solidFill>
                  </a:rPr>
                  <a:t>Verano 2008</a:t>
                </a:r>
              </a:p>
              <a:p>
                <a:r>
                  <a:rPr lang="es-MX" b="1" dirty="0" smtClean="0">
                    <a:solidFill>
                      <a:srgbClr val="FF0000"/>
                    </a:solidFill>
                  </a:rPr>
                  <a:t>(Calentamiento)</a:t>
                </a:r>
                <a:endParaRPr lang="es-PE" b="1" dirty="0">
                  <a:solidFill>
                    <a:srgbClr val="FF0000"/>
                  </a:solidFill>
                </a:endParaRPr>
              </a:p>
            </p:txBody>
          </p:sp>
          <p:sp>
            <p:nvSpPr>
              <p:cNvPr id="28" name="27 CuadroTexto"/>
              <p:cNvSpPr txBox="1"/>
              <p:nvPr/>
            </p:nvSpPr>
            <p:spPr>
              <a:xfrm>
                <a:off x="4213263" y="3933056"/>
                <a:ext cx="1452595" cy="646331"/>
              </a:xfrm>
              <a:prstGeom prst="rect">
                <a:avLst/>
              </a:prstGeom>
              <a:noFill/>
            </p:spPr>
            <p:txBody>
              <a:bodyPr wrap="none" rtlCol="0">
                <a:spAutoFit/>
              </a:bodyPr>
              <a:lstStyle/>
              <a:p>
                <a:r>
                  <a:rPr lang="es-MX" b="1" dirty="0" smtClean="0">
                    <a:solidFill>
                      <a:srgbClr val="FF0000"/>
                    </a:solidFill>
                  </a:rPr>
                  <a:t>Verano 2011</a:t>
                </a:r>
              </a:p>
              <a:p>
                <a:r>
                  <a:rPr lang="es-MX" b="1" dirty="0" smtClean="0">
                    <a:solidFill>
                      <a:srgbClr val="FF0000"/>
                    </a:solidFill>
                  </a:rPr>
                  <a:t>(Normal – Frío)</a:t>
                </a:r>
                <a:endParaRPr lang="es-PE" b="1" dirty="0">
                  <a:solidFill>
                    <a:srgbClr val="FF0000"/>
                  </a:solidFill>
                </a:endParaRPr>
              </a:p>
            </p:txBody>
          </p:sp>
        </p:grpSp>
        <p:sp>
          <p:nvSpPr>
            <p:cNvPr id="30" name="29 CuadroTexto"/>
            <p:cNvSpPr txBox="1"/>
            <p:nvPr/>
          </p:nvSpPr>
          <p:spPr>
            <a:xfrm>
              <a:off x="1043608" y="3980455"/>
              <a:ext cx="4464496" cy="307777"/>
            </a:xfrm>
            <a:prstGeom prst="rect">
              <a:avLst/>
            </a:prstGeom>
            <a:solidFill>
              <a:schemeClr val="bg1"/>
            </a:solidFill>
          </p:spPr>
          <p:txBody>
            <a:bodyPr wrap="square" rtlCol="0">
              <a:spAutoFit/>
            </a:bodyPr>
            <a:lstStyle/>
            <a:p>
              <a:pPr algn="ctr"/>
              <a:r>
                <a:rPr lang="es-MX" sz="1400" b="1" dirty="0" smtClean="0"/>
                <a:t>Fuente: Exposiciones  públicas del IMARPE</a:t>
              </a:r>
              <a:endParaRPr lang="es-PE" sz="1400" b="1" dirty="0"/>
            </a:p>
          </p:txBody>
        </p:sp>
      </p:grpSp>
      <p:sp>
        <p:nvSpPr>
          <p:cNvPr id="1024" name="1023 Forma libre"/>
          <p:cNvSpPr/>
          <p:nvPr/>
        </p:nvSpPr>
        <p:spPr>
          <a:xfrm>
            <a:off x="632477" y="983673"/>
            <a:ext cx="2249268" cy="3075709"/>
          </a:xfrm>
          <a:custGeom>
            <a:avLst/>
            <a:gdLst>
              <a:gd name="connsiteX0" fmla="*/ 295778 w 2249268"/>
              <a:gd name="connsiteY0" fmla="*/ 0 h 3075709"/>
              <a:gd name="connsiteX1" fmla="*/ 240359 w 2249268"/>
              <a:gd name="connsiteY1" fmla="*/ 110836 h 3075709"/>
              <a:gd name="connsiteX2" fmla="*/ 198796 w 2249268"/>
              <a:gd name="connsiteY2" fmla="*/ 138545 h 3075709"/>
              <a:gd name="connsiteX3" fmla="*/ 157232 w 2249268"/>
              <a:gd name="connsiteY3" fmla="*/ 180109 h 3075709"/>
              <a:gd name="connsiteX4" fmla="*/ 74105 w 2249268"/>
              <a:gd name="connsiteY4" fmla="*/ 221672 h 3075709"/>
              <a:gd name="connsiteX5" fmla="*/ 46396 w 2249268"/>
              <a:gd name="connsiteY5" fmla="*/ 249382 h 3075709"/>
              <a:gd name="connsiteX6" fmla="*/ 4832 w 2249268"/>
              <a:gd name="connsiteY6" fmla="*/ 277091 h 3075709"/>
              <a:gd name="connsiteX7" fmla="*/ 60250 w 2249268"/>
              <a:gd name="connsiteY7" fmla="*/ 387927 h 3075709"/>
              <a:gd name="connsiteX8" fmla="*/ 101814 w 2249268"/>
              <a:gd name="connsiteY8" fmla="*/ 401782 h 3075709"/>
              <a:gd name="connsiteX9" fmla="*/ 87959 w 2249268"/>
              <a:gd name="connsiteY9" fmla="*/ 457200 h 3075709"/>
              <a:gd name="connsiteX10" fmla="*/ 60250 w 2249268"/>
              <a:gd name="connsiteY10" fmla="*/ 540327 h 3075709"/>
              <a:gd name="connsiteX11" fmla="*/ 129523 w 2249268"/>
              <a:gd name="connsiteY11" fmla="*/ 595745 h 3075709"/>
              <a:gd name="connsiteX12" fmla="*/ 254214 w 2249268"/>
              <a:gd name="connsiteY12" fmla="*/ 665018 h 3075709"/>
              <a:gd name="connsiteX13" fmla="*/ 281923 w 2249268"/>
              <a:gd name="connsiteY13" fmla="*/ 706582 h 3075709"/>
              <a:gd name="connsiteX14" fmla="*/ 295778 w 2249268"/>
              <a:gd name="connsiteY14" fmla="*/ 748145 h 3075709"/>
              <a:gd name="connsiteX15" fmla="*/ 337341 w 2249268"/>
              <a:gd name="connsiteY15" fmla="*/ 775854 h 3075709"/>
              <a:gd name="connsiteX16" fmla="*/ 392759 w 2249268"/>
              <a:gd name="connsiteY16" fmla="*/ 900545 h 3075709"/>
              <a:gd name="connsiteX17" fmla="*/ 434323 w 2249268"/>
              <a:gd name="connsiteY17" fmla="*/ 942109 h 3075709"/>
              <a:gd name="connsiteX18" fmla="*/ 475887 w 2249268"/>
              <a:gd name="connsiteY18" fmla="*/ 1039091 h 3075709"/>
              <a:gd name="connsiteX19" fmla="*/ 503596 w 2249268"/>
              <a:gd name="connsiteY19" fmla="*/ 1122218 h 3075709"/>
              <a:gd name="connsiteX20" fmla="*/ 517450 w 2249268"/>
              <a:gd name="connsiteY20" fmla="*/ 1163782 h 3075709"/>
              <a:gd name="connsiteX21" fmla="*/ 559014 w 2249268"/>
              <a:gd name="connsiteY21" fmla="*/ 1191491 h 3075709"/>
              <a:gd name="connsiteX22" fmla="*/ 669850 w 2249268"/>
              <a:gd name="connsiteY22" fmla="*/ 1357745 h 3075709"/>
              <a:gd name="connsiteX23" fmla="*/ 711414 w 2249268"/>
              <a:gd name="connsiteY23" fmla="*/ 1399309 h 3075709"/>
              <a:gd name="connsiteX24" fmla="*/ 752978 w 2249268"/>
              <a:gd name="connsiteY24" fmla="*/ 1468582 h 3075709"/>
              <a:gd name="connsiteX25" fmla="*/ 766832 w 2249268"/>
              <a:gd name="connsiteY25" fmla="*/ 1510145 h 3075709"/>
              <a:gd name="connsiteX26" fmla="*/ 822250 w 2249268"/>
              <a:gd name="connsiteY26" fmla="*/ 1593272 h 3075709"/>
              <a:gd name="connsiteX27" fmla="*/ 836105 w 2249268"/>
              <a:gd name="connsiteY27" fmla="*/ 1634836 h 3075709"/>
              <a:gd name="connsiteX28" fmla="*/ 877668 w 2249268"/>
              <a:gd name="connsiteY28" fmla="*/ 1648691 h 3075709"/>
              <a:gd name="connsiteX29" fmla="*/ 919232 w 2249268"/>
              <a:gd name="connsiteY29" fmla="*/ 1731818 h 3075709"/>
              <a:gd name="connsiteX30" fmla="*/ 960796 w 2249268"/>
              <a:gd name="connsiteY30" fmla="*/ 1759527 h 3075709"/>
              <a:gd name="connsiteX31" fmla="*/ 974650 w 2249268"/>
              <a:gd name="connsiteY31" fmla="*/ 1801091 h 3075709"/>
              <a:gd name="connsiteX32" fmla="*/ 1016214 w 2249268"/>
              <a:gd name="connsiteY32" fmla="*/ 1828800 h 3075709"/>
              <a:gd name="connsiteX33" fmla="*/ 1043923 w 2249268"/>
              <a:gd name="connsiteY33" fmla="*/ 1911927 h 3075709"/>
              <a:gd name="connsiteX34" fmla="*/ 1043923 w 2249268"/>
              <a:gd name="connsiteY34" fmla="*/ 2092036 h 3075709"/>
              <a:gd name="connsiteX35" fmla="*/ 1085487 w 2249268"/>
              <a:gd name="connsiteY35" fmla="*/ 2119745 h 3075709"/>
              <a:gd name="connsiteX36" fmla="*/ 1113196 w 2249268"/>
              <a:gd name="connsiteY36" fmla="*/ 2161309 h 3075709"/>
              <a:gd name="connsiteX37" fmla="*/ 1154759 w 2249268"/>
              <a:gd name="connsiteY37" fmla="*/ 2175163 h 3075709"/>
              <a:gd name="connsiteX38" fmla="*/ 1196323 w 2249268"/>
              <a:gd name="connsiteY38" fmla="*/ 2202872 h 3075709"/>
              <a:gd name="connsiteX39" fmla="*/ 1321014 w 2249268"/>
              <a:gd name="connsiteY39" fmla="*/ 2230582 h 3075709"/>
              <a:gd name="connsiteX40" fmla="*/ 1376432 w 2249268"/>
              <a:gd name="connsiteY40" fmla="*/ 2244436 h 3075709"/>
              <a:gd name="connsiteX41" fmla="*/ 1417996 w 2249268"/>
              <a:gd name="connsiteY41" fmla="*/ 2258291 h 3075709"/>
              <a:gd name="connsiteX42" fmla="*/ 1556541 w 2249268"/>
              <a:gd name="connsiteY42" fmla="*/ 2272145 h 3075709"/>
              <a:gd name="connsiteX43" fmla="*/ 1639668 w 2249268"/>
              <a:gd name="connsiteY43" fmla="*/ 2313709 h 3075709"/>
              <a:gd name="connsiteX44" fmla="*/ 1681232 w 2249268"/>
              <a:gd name="connsiteY44" fmla="*/ 2327563 h 3075709"/>
              <a:gd name="connsiteX45" fmla="*/ 1764359 w 2249268"/>
              <a:gd name="connsiteY45" fmla="*/ 2369127 h 3075709"/>
              <a:gd name="connsiteX46" fmla="*/ 1805923 w 2249268"/>
              <a:gd name="connsiteY46" fmla="*/ 2396836 h 3075709"/>
              <a:gd name="connsiteX47" fmla="*/ 1875196 w 2249268"/>
              <a:gd name="connsiteY47" fmla="*/ 2466109 h 3075709"/>
              <a:gd name="connsiteX48" fmla="*/ 1930614 w 2249268"/>
              <a:gd name="connsiteY48" fmla="*/ 2535382 h 3075709"/>
              <a:gd name="connsiteX49" fmla="*/ 2055305 w 2249268"/>
              <a:gd name="connsiteY49" fmla="*/ 2632363 h 3075709"/>
              <a:gd name="connsiteX50" fmla="*/ 2110723 w 2249268"/>
              <a:gd name="connsiteY50" fmla="*/ 2701636 h 3075709"/>
              <a:gd name="connsiteX51" fmla="*/ 2138432 w 2249268"/>
              <a:gd name="connsiteY51" fmla="*/ 2784763 h 3075709"/>
              <a:gd name="connsiteX52" fmla="*/ 2179996 w 2249268"/>
              <a:gd name="connsiteY52" fmla="*/ 2909454 h 3075709"/>
              <a:gd name="connsiteX53" fmla="*/ 2193850 w 2249268"/>
              <a:gd name="connsiteY53" fmla="*/ 2951018 h 3075709"/>
              <a:gd name="connsiteX54" fmla="*/ 2207705 w 2249268"/>
              <a:gd name="connsiteY54" fmla="*/ 3020291 h 3075709"/>
              <a:gd name="connsiteX55" fmla="*/ 2249268 w 2249268"/>
              <a:gd name="connsiteY55" fmla="*/ 3075709 h 307570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2249268" h="3075709">
                <a:moveTo>
                  <a:pt x="295778" y="0"/>
                </a:moveTo>
                <a:cubicBezTo>
                  <a:pt x="282548" y="33072"/>
                  <a:pt x="268027" y="83167"/>
                  <a:pt x="240359" y="110836"/>
                </a:cubicBezTo>
                <a:cubicBezTo>
                  <a:pt x="228585" y="122610"/>
                  <a:pt x="211588" y="127885"/>
                  <a:pt x="198796" y="138545"/>
                </a:cubicBezTo>
                <a:cubicBezTo>
                  <a:pt x="183744" y="151088"/>
                  <a:pt x="172284" y="167566"/>
                  <a:pt x="157232" y="180109"/>
                </a:cubicBezTo>
                <a:cubicBezTo>
                  <a:pt x="121422" y="209950"/>
                  <a:pt x="115761" y="207787"/>
                  <a:pt x="74105" y="221672"/>
                </a:cubicBezTo>
                <a:cubicBezTo>
                  <a:pt x="64869" y="230909"/>
                  <a:pt x="56596" y="241222"/>
                  <a:pt x="46396" y="249382"/>
                </a:cubicBezTo>
                <a:cubicBezTo>
                  <a:pt x="33394" y="259784"/>
                  <a:pt x="8871" y="260937"/>
                  <a:pt x="4832" y="277091"/>
                </a:cubicBezTo>
                <a:cubicBezTo>
                  <a:pt x="-11389" y="341976"/>
                  <a:pt x="14764" y="365184"/>
                  <a:pt x="60250" y="387927"/>
                </a:cubicBezTo>
                <a:cubicBezTo>
                  <a:pt x="73312" y="394458"/>
                  <a:pt x="87959" y="397164"/>
                  <a:pt x="101814" y="401782"/>
                </a:cubicBezTo>
                <a:cubicBezTo>
                  <a:pt x="97196" y="420255"/>
                  <a:pt x="93431" y="438962"/>
                  <a:pt x="87959" y="457200"/>
                </a:cubicBezTo>
                <a:cubicBezTo>
                  <a:pt x="79566" y="485176"/>
                  <a:pt x="60250" y="540327"/>
                  <a:pt x="60250" y="540327"/>
                </a:cubicBezTo>
                <a:cubicBezTo>
                  <a:pt x="85464" y="615967"/>
                  <a:pt x="52978" y="557473"/>
                  <a:pt x="129523" y="595745"/>
                </a:cubicBezTo>
                <a:cubicBezTo>
                  <a:pt x="320088" y="691027"/>
                  <a:pt x="139270" y="626702"/>
                  <a:pt x="254214" y="665018"/>
                </a:cubicBezTo>
                <a:cubicBezTo>
                  <a:pt x="263450" y="678873"/>
                  <a:pt x="274476" y="691689"/>
                  <a:pt x="281923" y="706582"/>
                </a:cubicBezTo>
                <a:cubicBezTo>
                  <a:pt x="288454" y="719644"/>
                  <a:pt x="286655" y="736741"/>
                  <a:pt x="295778" y="748145"/>
                </a:cubicBezTo>
                <a:cubicBezTo>
                  <a:pt x="306180" y="761147"/>
                  <a:pt x="323487" y="766618"/>
                  <a:pt x="337341" y="775854"/>
                </a:cubicBezTo>
                <a:cubicBezTo>
                  <a:pt x="357478" y="836267"/>
                  <a:pt x="356166" y="856634"/>
                  <a:pt x="392759" y="900545"/>
                </a:cubicBezTo>
                <a:cubicBezTo>
                  <a:pt x="405302" y="915597"/>
                  <a:pt x="420468" y="928254"/>
                  <a:pt x="434323" y="942109"/>
                </a:cubicBezTo>
                <a:cubicBezTo>
                  <a:pt x="470974" y="1088709"/>
                  <a:pt x="421213" y="916074"/>
                  <a:pt x="475887" y="1039091"/>
                </a:cubicBezTo>
                <a:cubicBezTo>
                  <a:pt x="487749" y="1065781"/>
                  <a:pt x="494360" y="1094509"/>
                  <a:pt x="503596" y="1122218"/>
                </a:cubicBezTo>
                <a:cubicBezTo>
                  <a:pt x="508214" y="1136073"/>
                  <a:pt x="505299" y="1155681"/>
                  <a:pt x="517450" y="1163782"/>
                </a:cubicBezTo>
                <a:lnTo>
                  <a:pt x="559014" y="1191491"/>
                </a:lnTo>
                <a:lnTo>
                  <a:pt x="669850" y="1357745"/>
                </a:lnTo>
                <a:cubicBezTo>
                  <a:pt x="680719" y="1374048"/>
                  <a:pt x="697559" y="1385454"/>
                  <a:pt x="711414" y="1399309"/>
                </a:cubicBezTo>
                <a:cubicBezTo>
                  <a:pt x="750659" y="1517047"/>
                  <a:pt x="695925" y="1373494"/>
                  <a:pt x="752978" y="1468582"/>
                </a:cubicBezTo>
                <a:cubicBezTo>
                  <a:pt x="760492" y="1481105"/>
                  <a:pt x="759740" y="1497379"/>
                  <a:pt x="766832" y="1510145"/>
                </a:cubicBezTo>
                <a:cubicBezTo>
                  <a:pt x="783005" y="1539256"/>
                  <a:pt x="803777" y="1565563"/>
                  <a:pt x="822250" y="1593272"/>
                </a:cubicBezTo>
                <a:cubicBezTo>
                  <a:pt x="830351" y="1605423"/>
                  <a:pt x="825778" y="1624509"/>
                  <a:pt x="836105" y="1634836"/>
                </a:cubicBezTo>
                <a:cubicBezTo>
                  <a:pt x="846431" y="1645163"/>
                  <a:pt x="863814" y="1644073"/>
                  <a:pt x="877668" y="1648691"/>
                </a:cubicBezTo>
                <a:cubicBezTo>
                  <a:pt x="888936" y="1682494"/>
                  <a:pt x="892376" y="1704962"/>
                  <a:pt x="919232" y="1731818"/>
                </a:cubicBezTo>
                <a:cubicBezTo>
                  <a:pt x="931006" y="1743592"/>
                  <a:pt x="946941" y="1750291"/>
                  <a:pt x="960796" y="1759527"/>
                </a:cubicBezTo>
                <a:cubicBezTo>
                  <a:pt x="965414" y="1773382"/>
                  <a:pt x="965527" y="1789687"/>
                  <a:pt x="974650" y="1801091"/>
                </a:cubicBezTo>
                <a:cubicBezTo>
                  <a:pt x="985052" y="1814093"/>
                  <a:pt x="1007389" y="1814680"/>
                  <a:pt x="1016214" y="1828800"/>
                </a:cubicBezTo>
                <a:cubicBezTo>
                  <a:pt x="1031694" y="1853568"/>
                  <a:pt x="1043923" y="1911927"/>
                  <a:pt x="1043923" y="1911927"/>
                </a:cubicBezTo>
                <a:cubicBezTo>
                  <a:pt x="1040514" y="1942607"/>
                  <a:pt x="1014211" y="2047469"/>
                  <a:pt x="1043923" y="2092036"/>
                </a:cubicBezTo>
                <a:cubicBezTo>
                  <a:pt x="1053160" y="2105891"/>
                  <a:pt x="1071632" y="2110509"/>
                  <a:pt x="1085487" y="2119745"/>
                </a:cubicBezTo>
                <a:cubicBezTo>
                  <a:pt x="1094723" y="2133600"/>
                  <a:pt x="1100194" y="2150907"/>
                  <a:pt x="1113196" y="2161309"/>
                </a:cubicBezTo>
                <a:cubicBezTo>
                  <a:pt x="1124600" y="2170432"/>
                  <a:pt x="1141697" y="2168632"/>
                  <a:pt x="1154759" y="2175163"/>
                </a:cubicBezTo>
                <a:cubicBezTo>
                  <a:pt x="1169652" y="2182610"/>
                  <a:pt x="1181430" y="2195425"/>
                  <a:pt x="1196323" y="2202872"/>
                </a:cubicBezTo>
                <a:cubicBezTo>
                  <a:pt x="1232275" y="2220848"/>
                  <a:pt x="1285537" y="2223487"/>
                  <a:pt x="1321014" y="2230582"/>
                </a:cubicBezTo>
                <a:cubicBezTo>
                  <a:pt x="1339685" y="2234316"/>
                  <a:pt x="1358123" y="2239205"/>
                  <a:pt x="1376432" y="2244436"/>
                </a:cubicBezTo>
                <a:cubicBezTo>
                  <a:pt x="1390474" y="2248448"/>
                  <a:pt x="1403562" y="2256070"/>
                  <a:pt x="1417996" y="2258291"/>
                </a:cubicBezTo>
                <a:cubicBezTo>
                  <a:pt x="1463868" y="2265348"/>
                  <a:pt x="1510359" y="2267527"/>
                  <a:pt x="1556541" y="2272145"/>
                </a:cubicBezTo>
                <a:cubicBezTo>
                  <a:pt x="1661021" y="2306972"/>
                  <a:pt x="1532230" y="2259991"/>
                  <a:pt x="1639668" y="2313709"/>
                </a:cubicBezTo>
                <a:cubicBezTo>
                  <a:pt x="1652730" y="2320240"/>
                  <a:pt x="1667377" y="2322945"/>
                  <a:pt x="1681232" y="2327563"/>
                </a:cubicBezTo>
                <a:cubicBezTo>
                  <a:pt x="1800350" y="2406974"/>
                  <a:pt x="1649638" y="2311766"/>
                  <a:pt x="1764359" y="2369127"/>
                </a:cubicBezTo>
                <a:cubicBezTo>
                  <a:pt x="1779252" y="2376574"/>
                  <a:pt x="1792068" y="2387600"/>
                  <a:pt x="1805923" y="2396836"/>
                </a:cubicBezTo>
                <a:cubicBezTo>
                  <a:pt x="1879811" y="2507669"/>
                  <a:pt x="1782835" y="2373749"/>
                  <a:pt x="1875196" y="2466109"/>
                </a:cubicBezTo>
                <a:cubicBezTo>
                  <a:pt x="1929727" y="2520639"/>
                  <a:pt x="1875774" y="2494252"/>
                  <a:pt x="1930614" y="2535382"/>
                </a:cubicBezTo>
                <a:cubicBezTo>
                  <a:pt x="2063195" y="2634819"/>
                  <a:pt x="1970688" y="2547748"/>
                  <a:pt x="2055305" y="2632363"/>
                </a:cubicBezTo>
                <a:cubicBezTo>
                  <a:pt x="2105828" y="2783940"/>
                  <a:pt x="2021202" y="2558403"/>
                  <a:pt x="2110723" y="2701636"/>
                </a:cubicBezTo>
                <a:cubicBezTo>
                  <a:pt x="2126203" y="2726404"/>
                  <a:pt x="2129196" y="2757054"/>
                  <a:pt x="2138432" y="2784763"/>
                </a:cubicBezTo>
                <a:lnTo>
                  <a:pt x="2179996" y="2909454"/>
                </a:lnTo>
                <a:cubicBezTo>
                  <a:pt x="2184614" y="2923309"/>
                  <a:pt x="2190986" y="2936698"/>
                  <a:pt x="2193850" y="2951018"/>
                </a:cubicBezTo>
                <a:cubicBezTo>
                  <a:pt x="2198468" y="2974109"/>
                  <a:pt x="2199437" y="2998242"/>
                  <a:pt x="2207705" y="3020291"/>
                </a:cubicBezTo>
                <a:cubicBezTo>
                  <a:pt x="2217103" y="3045353"/>
                  <a:pt x="2232244" y="3058683"/>
                  <a:pt x="2249268" y="3075709"/>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PE"/>
          </a:p>
        </p:txBody>
      </p:sp>
    </p:spTree>
    <p:extLst>
      <p:ext uri="{BB962C8B-B14F-4D97-AF65-F5344CB8AC3E}">
        <p14:creationId xmlns:p14="http://schemas.microsoft.com/office/powerpoint/2010/main" val="27155630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68</TotalTime>
  <Words>1118</Words>
  <Application>Microsoft Office PowerPoint</Application>
  <PresentationFormat>Presentación en pantalla (4:3)</PresentationFormat>
  <Paragraphs>55</Paragraphs>
  <Slides>13</Slides>
  <Notes>0</Notes>
  <HiddenSlides>0</HiddenSlides>
  <MMClips>0</MMClips>
  <ScaleCrop>false</ScaleCrop>
  <HeadingPairs>
    <vt:vector size="4" baseType="variant">
      <vt:variant>
        <vt:lpstr>Tema</vt:lpstr>
      </vt:variant>
      <vt:variant>
        <vt:i4>1</vt:i4>
      </vt:variant>
      <vt:variant>
        <vt:lpstr>Títulos de diapositiva</vt:lpstr>
      </vt:variant>
      <vt:variant>
        <vt:i4>13</vt:i4>
      </vt:variant>
    </vt:vector>
  </HeadingPairs>
  <TitlesOfParts>
    <vt:vector size="14" baseType="lpstr">
      <vt:lpstr>Flujo</vt:lpstr>
      <vt:lpstr>ILEGALIDAD DEL D.S. 005-2012-PRODUCE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PROCEDIMIENTO</vt:lpstr>
      <vt:lpstr>MUCHAS GRACIAS  POR SU ATENCION </vt:lpstr>
    </vt:vector>
  </TitlesOfParts>
  <Company>Municipalidad de Sullana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ILEGALIDAD DEL D.S. 005-2012-PRODUCE</dc:title>
  <dc:creator>Rosio Olivares Galecio</dc:creator>
  <cp:lastModifiedBy>Lizardo</cp:lastModifiedBy>
  <cp:revision>10</cp:revision>
  <dcterms:created xsi:type="dcterms:W3CDTF">2012-10-30T18:55:00Z</dcterms:created>
  <dcterms:modified xsi:type="dcterms:W3CDTF">2013-01-27T03:24:28Z</dcterms:modified>
</cp:coreProperties>
</file>