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56" r:id="rId5"/>
    <p:sldId id="260" r:id="rId6"/>
  </p:sldIdLst>
  <p:sldSz cx="9144000" cy="6858000" type="screen4x3"/>
  <p:notesSz cx="6858000" cy="9144000"/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112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01B21-9B06-4036-8612-1A99FD8D1FBF}" type="datetimeFigureOut">
              <a:rPr lang="es-PE" smtClean="0"/>
              <a:t>26/01/2013</a:t>
            </a:fld>
            <a:endParaRPr lang="es-PE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05F50-5E2D-4018-A910-D5A02828F6F3}" type="slidenum">
              <a:rPr lang="es-PE" smtClean="0"/>
              <a:t>‹Nº›</a:t>
            </a:fld>
            <a:endParaRPr lang="es-P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01B21-9B06-4036-8612-1A99FD8D1FBF}" type="datetimeFigureOut">
              <a:rPr lang="es-PE" smtClean="0"/>
              <a:t>26/01/2013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05F50-5E2D-4018-A910-D5A02828F6F3}" type="slidenum">
              <a:rPr lang="es-PE" smtClean="0"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01B21-9B06-4036-8612-1A99FD8D1FBF}" type="datetimeFigureOut">
              <a:rPr lang="es-PE" smtClean="0"/>
              <a:t>26/01/2013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05F50-5E2D-4018-A910-D5A02828F6F3}" type="slidenum">
              <a:rPr lang="es-PE" smtClean="0"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01B21-9B06-4036-8612-1A99FD8D1FBF}" type="datetimeFigureOut">
              <a:rPr lang="es-PE" smtClean="0"/>
              <a:t>26/01/2013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05F50-5E2D-4018-A910-D5A02828F6F3}" type="slidenum">
              <a:rPr lang="es-PE" smtClean="0"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01B21-9B06-4036-8612-1A99FD8D1FBF}" type="datetimeFigureOut">
              <a:rPr lang="es-PE" smtClean="0"/>
              <a:t>26/01/2013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05F50-5E2D-4018-A910-D5A02828F6F3}" type="slidenum">
              <a:rPr lang="es-PE" smtClean="0"/>
              <a:t>‹Nº›</a:t>
            </a:fld>
            <a:endParaRPr lang="es-P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01B21-9B06-4036-8612-1A99FD8D1FBF}" type="datetimeFigureOut">
              <a:rPr lang="es-PE" smtClean="0"/>
              <a:t>26/01/2013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05F50-5E2D-4018-A910-D5A02828F6F3}" type="slidenum">
              <a:rPr lang="es-PE" smtClean="0"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01B21-9B06-4036-8612-1A99FD8D1FBF}" type="datetimeFigureOut">
              <a:rPr lang="es-PE" smtClean="0"/>
              <a:t>26/01/2013</a:t>
            </a:fld>
            <a:endParaRPr lang="es-P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05F50-5E2D-4018-A910-D5A02828F6F3}" type="slidenum">
              <a:rPr lang="es-PE" smtClean="0"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01B21-9B06-4036-8612-1A99FD8D1FBF}" type="datetimeFigureOut">
              <a:rPr lang="es-PE" smtClean="0"/>
              <a:t>26/01/2013</a:t>
            </a:fld>
            <a:endParaRPr lang="es-P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05F50-5E2D-4018-A910-D5A02828F6F3}" type="slidenum">
              <a:rPr lang="es-PE" smtClean="0"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01B21-9B06-4036-8612-1A99FD8D1FBF}" type="datetimeFigureOut">
              <a:rPr lang="es-PE" smtClean="0"/>
              <a:t>26/01/2013</a:t>
            </a:fld>
            <a:endParaRPr lang="es-P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05F50-5E2D-4018-A910-D5A02828F6F3}" type="slidenum">
              <a:rPr lang="es-PE" smtClean="0"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01B21-9B06-4036-8612-1A99FD8D1FBF}" type="datetimeFigureOut">
              <a:rPr lang="es-PE" smtClean="0"/>
              <a:t>26/01/2013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05F50-5E2D-4018-A910-D5A02828F6F3}" type="slidenum">
              <a:rPr lang="es-PE" smtClean="0"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01B21-9B06-4036-8612-1A99FD8D1FBF}" type="datetimeFigureOut">
              <a:rPr lang="es-PE" smtClean="0"/>
              <a:t>26/01/2013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F205F50-5E2D-4018-A910-D5A02828F6F3}" type="slidenum">
              <a:rPr lang="es-PE" smtClean="0"/>
              <a:t>‹Nº›</a:t>
            </a:fld>
            <a:endParaRPr lang="es-P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1F01B21-9B06-4036-8612-1A99FD8D1FBF}" type="datetimeFigureOut">
              <a:rPr lang="es-PE" smtClean="0"/>
              <a:t>26/01/2013</a:t>
            </a:fld>
            <a:endParaRPr lang="es-PE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PE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F205F50-5E2D-4018-A910-D5A02828F6F3}" type="slidenum">
              <a:rPr lang="es-PE" smtClean="0"/>
              <a:t>‹Nº›</a:t>
            </a:fld>
            <a:endParaRPr lang="es-PE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36 CuadroTexto"/>
          <p:cNvSpPr txBox="1"/>
          <p:nvPr/>
        </p:nvSpPr>
        <p:spPr>
          <a:xfrm>
            <a:off x="1043608" y="980728"/>
            <a:ext cx="721825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/>
              <a:t>La VARIACIÓN del clima en el Perú es muy grande. Los fenómenos El Niño y</a:t>
            </a:r>
          </a:p>
          <a:p>
            <a:r>
              <a:rPr lang="es-MX" dirty="0" smtClean="0"/>
              <a:t>La Niña son recurrentes, cada 3 a 7 años.</a:t>
            </a:r>
          </a:p>
        </p:txBody>
      </p:sp>
      <p:grpSp>
        <p:nvGrpSpPr>
          <p:cNvPr id="2" name="39 Grupo"/>
          <p:cNvGrpSpPr/>
          <p:nvPr/>
        </p:nvGrpSpPr>
        <p:grpSpPr>
          <a:xfrm>
            <a:off x="827584" y="2132856"/>
            <a:ext cx="7387501" cy="2520280"/>
            <a:chOff x="827584" y="3068960"/>
            <a:chExt cx="7387501" cy="2493858"/>
          </a:xfrm>
        </p:grpSpPr>
        <p:grpSp>
          <p:nvGrpSpPr>
            <p:cNvPr id="3" name="37 Grupo"/>
            <p:cNvGrpSpPr/>
            <p:nvPr/>
          </p:nvGrpSpPr>
          <p:grpSpPr>
            <a:xfrm>
              <a:off x="880041" y="3068960"/>
              <a:ext cx="7335044" cy="2448272"/>
              <a:chOff x="101600" y="2680618"/>
              <a:chExt cx="8810625" cy="3268662"/>
            </a:xfrm>
          </p:grpSpPr>
          <p:pic>
            <p:nvPicPr>
              <p:cNvPr id="32" name="Picture 3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01600" y="2694905"/>
                <a:ext cx="2927350" cy="32543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3" name="Picture 4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961063" y="2725068"/>
                <a:ext cx="2951162" cy="32099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grpSp>
            <p:nvGrpSpPr>
              <p:cNvPr id="4" name="Group 27"/>
              <p:cNvGrpSpPr>
                <a:grpSpLocks/>
              </p:cNvGrpSpPr>
              <p:nvPr/>
            </p:nvGrpSpPr>
            <p:grpSpPr bwMode="auto">
              <a:xfrm>
                <a:off x="2998788" y="2680618"/>
                <a:ext cx="2936875" cy="3254375"/>
                <a:chOff x="1900" y="2201"/>
                <a:chExt cx="1850" cy="2050"/>
              </a:xfrm>
            </p:grpSpPr>
            <p:pic>
              <p:nvPicPr>
                <p:cNvPr id="35" name="Picture 5"/>
                <p:cNvPicPr>
                  <a:picLocks noChangeAspect="1" noChangeArrowheads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900" y="2201"/>
                  <a:ext cx="1850" cy="20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36" name="Picture 26"/>
                <p:cNvPicPr>
                  <a:picLocks noChangeAspect="1" noChangeArrowheads="1"/>
                </p:cNvPicPr>
                <p:nvPr/>
              </p:nvPicPr>
              <p:blipFill>
                <a:blip r:embed="rId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667" y="2669"/>
                  <a:ext cx="772" cy="20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</p:grpSp>
        </p:grpSp>
        <p:sp>
          <p:nvSpPr>
            <p:cNvPr id="39" name="38 CuadroTexto"/>
            <p:cNvSpPr txBox="1"/>
            <p:nvPr/>
          </p:nvSpPr>
          <p:spPr>
            <a:xfrm>
              <a:off x="827584" y="5301208"/>
              <a:ext cx="1130438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1100" b="1" dirty="0" smtClean="0"/>
                <a:t>Fuente: IMARPE</a:t>
              </a:r>
              <a:endParaRPr lang="es-PE" sz="1100" b="1" dirty="0"/>
            </a:p>
          </p:txBody>
        </p:sp>
      </p:grpSp>
      <p:sp>
        <p:nvSpPr>
          <p:cNvPr id="41" name="40 CuadroTexto"/>
          <p:cNvSpPr txBox="1"/>
          <p:nvPr/>
        </p:nvSpPr>
        <p:spPr>
          <a:xfrm>
            <a:off x="755576" y="4881934"/>
            <a:ext cx="752257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/>
              <a:t>Los recursos hidrobiológicos que viven en la costa peruana (</a:t>
            </a:r>
            <a:r>
              <a:rPr lang="es-MX" dirty="0" err="1" smtClean="0"/>
              <a:t>p.e</a:t>
            </a:r>
            <a:r>
              <a:rPr lang="es-MX" dirty="0" smtClean="0"/>
              <a:t>. la anchoveta):</a:t>
            </a:r>
          </a:p>
          <a:p>
            <a:r>
              <a:rPr lang="es-MX" dirty="0" smtClean="0"/>
              <a:t>a) se acercan  a la costa bajo condiciones de El Niño (Calentamiento)</a:t>
            </a:r>
          </a:p>
          <a:p>
            <a:r>
              <a:rPr lang="es-MX" dirty="0" smtClean="0"/>
              <a:t>b) Se alejan de la costa bajo condiciones La Niña (enfriamiento)</a:t>
            </a:r>
          </a:p>
        </p:txBody>
      </p:sp>
    </p:spTree>
    <p:extLst>
      <p:ext uri="{BB962C8B-B14F-4D97-AF65-F5344CB8AC3E}">
        <p14:creationId xmlns:p14="http://schemas.microsoft.com/office/powerpoint/2010/main" val="3068996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07504" y="5459159"/>
            <a:ext cx="8811412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b="1" i="1" dirty="0" smtClean="0">
                <a:latin typeface="Arial" pitchFamily="34" charset="0"/>
                <a:cs typeface="Arial" pitchFamily="34" charset="0"/>
              </a:rPr>
              <a:t>Cuando se entiende esta variabilidad del mar, uno espera que las  regulaciones pesquera (normatividad) reflejen  esta variabilidad del mar, y se adecúe a ella.</a:t>
            </a:r>
          </a:p>
          <a:p>
            <a:endParaRPr lang="es-MX" sz="1600" b="1" i="1" dirty="0" smtClean="0">
              <a:latin typeface="Arial" pitchFamily="34" charset="0"/>
              <a:cs typeface="Arial" pitchFamily="34" charset="0"/>
            </a:endParaRPr>
          </a:p>
          <a:p>
            <a:r>
              <a:rPr lang="es-MX" sz="1600" b="1" i="1" dirty="0" smtClean="0">
                <a:latin typeface="Arial" pitchFamily="34" charset="0"/>
                <a:cs typeface="Arial" pitchFamily="34" charset="0"/>
              </a:rPr>
              <a:t>Lamentablemente el DS 005 no refleja la dinámica del mar.  Mas bien le pretende poner una camisa de fuerza</a:t>
            </a:r>
            <a:endParaRPr lang="es-PE" sz="1600" b="1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26 CuadroTexto"/>
          <p:cNvSpPr txBox="1"/>
          <p:nvPr/>
        </p:nvSpPr>
        <p:spPr>
          <a:xfrm>
            <a:off x="6680867" y="1392507"/>
            <a:ext cx="2238049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600" dirty="0" smtClean="0"/>
              <a:t>Distribución</a:t>
            </a:r>
          </a:p>
          <a:p>
            <a:r>
              <a:rPr lang="es-MX" sz="1600" dirty="0"/>
              <a:t>d</a:t>
            </a:r>
            <a:r>
              <a:rPr lang="es-MX" sz="1600" dirty="0" smtClean="0"/>
              <a:t>e la anchoveta</a:t>
            </a:r>
            <a:r>
              <a:rPr lang="es-MX" sz="1400" dirty="0" smtClean="0"/>
              <a:t>.</a:t>
            </a:r>
          </a:p>
          <a:p>
            <a:endParaRPr lang="es-MX" sz="1400" dirty="0"/>
          </a:p>
          <a:p>
            <a:r>
              <a:rPr lang="es-MX" sz="1400" dirty="0" smtClean="0"/>
              <a:t>Algo similar ocurre</a:t>
            </a:r>
          </a:p>
          <a:p>
            <a:r>
              <a:rPr lang="es-MX" sz="1400" dirty="0"/>
              <a:t>c</a:t>
            </a:r>
            <a:r>
              <a:rPr lang="es-MX" sz="1400" dirty="0" smtClean="0"/>
              <a:t>on especies como pejerrey,</a:t>
            </a:r>
          </a:p>
          <a:p>
            <a:r>
              <a:rPr lang="es-MX" sz="1400" dirty="0"/>
              <a:t>c</a:t>
            </a:r>
            <a:r>
              <a:rPr lang="es-MX" sz="1400" dirty="0" smtClean="0"/>
              <a:t>abinza, </a:t>
            </a:r>
            <a:r>
              <a:rPr lang="es-MX" sz="1400" dirty="0" err="1" smtClean="0"/>
              <a:t>lorna</a:t>
            </a:r>
            <a:r>
              <a:rPr lang="es-MX" sz="1400" dirty="0" smtClean="0"/>
              <a:t>, etc..</a:t>
            </a:r>
            <a:endParaRPr lang="es-PE" sz="1400" dirty="0"/>
          </a:p>
        </p:txBody>
      </p:sp>
      <p:sp>
        <p:nvSpPr>
          <p:cNvPr id="29" name="28 CuadroTexto"/>
          <p:cNvSpPr txBox="1"/>
          <p:nvPr/>
        </p:nvSpPr>
        <p:spPr>
          <a:xfrm>
            <a:off x="107504" y="4438853"/>
            <a:ext cx="88114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b="1" i="1" dirty="0" smtClean="0">
                <a:latin typeface="Arial" pitchFamily="34" charset="0"/>
                <a:cs typeface="Arial" pitchFamily="34" charset="0"/>
              </a:rPr>
              <a:t>Los pescadores conocen esta dinámica y adaptan sus artes de pesca y sus embarcaciones para capturar estos recursos, o los recursos que se presenten. Se desplazan a lugares de pesca más alejados de la costa, etc..</a:t>
            </a:r>
            <a:endParaRPr lang="es-PE" sz="1600" b="1" i="1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" name="30 Grupo"/>
          <p:cNvGrpSpPr/>
          <p:nvPr/>
        </p:nvGrpSpPr>
        <p:grpSpPr>
          <a:xfrm>
            <a:off x="2735" y="83064"/>
            <a:ext cx="6657497" cy="4373212"/>
            <a:chOff x="2735" y="83064"/>
            <a:chExt cx="6657497" cy="4373212"/>
          </a:xfrm>
        </p:grpSpPr>
        <p:grpSp>
          <p:nvGrpSpPr>
            <p:cNvPr id="3" name="25 Grupo"/>
            <p:cNvGrpSpPr/>
            <p:nvPr/>
          </p:nvGrpSpPr>
          <p:grpSpPr>
            <a:xfrm>
              <a:off x="2735" y="83064"/>
              <a:ext cx="6657497" cy="4373212"/>
              <a:chOff x="755575" y="2447022"/>
              <a:chExt cx="5924997" cy="4373212"/>
            </a:xfrm>
          </p:grpSpPr>
          <p:pic>
            <p:nvPicPr>
              <p:cNvPr id="1027" name="Picture 3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55575" y="2447022"/>
                <a:ext cx="5924997" cy="4373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24" name="23 CuadroTexto"/>
              <p:cNvSpPr txBox="1"/>
              <p:nvPr/>
            </p:nvSpPr>
            <p:spPr>
              <a:xfrm>
                <a:off x="1855912" y="3933056"/>
                <a:ext cx="1540418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MX" b="1" dirty="0" smtClean="0">
                    <a:solidFill>
                      <a:srgbClr val="FF0000"/>
                    </a:solidFill>
                  </a:rPr>
                  <a:t>Verano 2008</a:t>
                </a:r>
              </a:p>
              <a:p>
                <a:r>
                  <a:rPr lang="es-MX" b="1" dirty="0" smtClean="0">
                    <a:solidFill>
                      <a:srgbClr val="FF0000"/>
                    </a:solidFill>
                  </a:rPr>
                  <a:t>(Calentamiento)</a:t>
                </a:r>
                <a:endParaRPr lang="es-PE" b="1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28" name="27 CuadroTexto"/>
              <p:cNvSpPr txBox="1"/>
              <p:nvPr/>
            </p:nvSpPr>
            <p:spPr>
              <a:xfrm>
                <a:off x="4213263" y="3933056"/>
                <a:ext cx="1452595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MX" b="1" dirty="0" smtClean="0">
                    <a:solidFill>
                      <a:srgbClr val="FF0000"/>
                    </a:solidFill>
                  </a:rPr>
                  <a:t>Verano 2011</a:t>
                </a:r>
              </a:p>
              <a:p>
                <a:r>
                  <a:rPr lang="es-MX" b="1" dirty="0" smtClean="0">
                    <a:solidFill>
                      <a:srgbClr val="FF0000"/>
                    </a:solidFill>
                  </a:rPr>
                  <a:t>(Normal – Frío)</a:t>
                </a:r>
                <a:endParaRPr lang="es-PE" b="1" dirty="0">
                  <a:solidFill>
                    <a:srgbClr val="FF0000"/>
                  </a:solidFill>
                </a:endParaRPr>
              </a:p>
            </p:txBody>
          </p:sp>
        </p:grpSp>
        <p:sp>
          <p:nvSpPr>
            <p:cNvPr id="30" name="29 CuadroTexto"/>
            <p:cNvSpPr txBox="1"/>
            <p:nvPr/>
          </p:nvSpPr>
          <p:spPr>
            <a:xfrm>
              <a:off x="1043608" y="3980455"/>
              <a:ext cx="4464496" cy="307777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400" b="1" dirty="0" smtClean="0"/>
                <a:t>Fuente: Exposiciones  públicas del IMARPE</a:t>
              </a:r>
              <a:endParaRPr lang="es-PE" sz="1400" b="1" dirty="0"/>
            </a:p>
          </p:txBody>
        </p:sp>
      </p:grpSp>
      <p:sp>
        <p:nvSpPr>
          <p:cNvPr id="1024" name="1023 Forma libre"/>
          <p:cNvSpPr/>
          <p:nvPr/>
        </p:nvSpPr>
        <p:spPr>
          <a:xfrm>
            <a:off x="632477" y="983673"/>
            <a:ext cx="2249268" cy="3075709"/>
          </a:xfrm>
          <a:custGeom>
            <a:avLst/>
            <a:gdLst>
              <a:gd name="connsiteX0" fmla="*/ 295778 w 2249268"/>
              <a:gd name="connsiteY0" fmla="*/ 0 h 3075709"/>
              <a:gd name="connsiteX1" fmla="*/ 240359 w 2249268"/>
              <a:gd name="connsiteY1" fmla="*/ 110836 h 3075709"/>
              <a:gd name="connsiteX2" fmla="*/ 198796 w 2249268"/>
              <a:gd name="connsiteY2" fmla="*/ 138545 h 3075709"/>
              <a:gd name="connsiteX3" fmla="*/ 157232 w 2249268"/>
              <a:gd name="connsiteY3" fmla="*/ 180109 h 3075709"/>
              <a:gd name="connsiteX4" fmla="*/ 74105 w 2249268"/>
              <a:gd name="connsiteY4" fmla="*/ 221672 h 3075709"/>
              <a:gd name="connsiteX5" fmla="*/ 46396 w 2249268"/>
              <a:gd name="connsiteY5" fmla="*/ 249382 h 3075709"/>
              <a:gd name="connsiteX6" fmla="*/ 4832 w 2249268"/>
              <a:gd name="connsiteY6" fmla="*/ 277091 h 3075709"/>
              <a:gd name="connsiteX7" fmla="*/ 60250 w 2249268"/>
              <a:gd name="connsiteY7" fmla="*/ 387927 h 3075709"/>
              <a:gd name="connsiteX8" fmla="*/ 101814 w 2249268"/>
              <a:gd name="connsiteY8" fmla="*/ 401782 h 3075709"/>
              <a:gd name="connsiteX9" fmla="*/ 87959 w 2249268"/>
              <a:gd name="connsiteY9" fmla="*/ 457200 h 3075709"/>
              <a:gd name="connsiteX10" fmla="*/ 60250 w 2249268"/>
              <a:gd name="connsiteY10" fmla="*/ 540327 h 3075709"/>
              <a:gd name="connsiteX11" fmla="*/ 129523 w 2249268"/>
              <a:gd name="connsiteY11" fmla="*/ 595745 h 3075709"/>
              <a:gd name="connsiteX12" fmla="*/ 254214 w 2249268"/>
              <a:gd name="connsiteY12" fmla="*/ 665018 h 3075709"/>
              <a:gd name="connsiteX13" fmla="*/ 281923 w 2249268"/>
              <a:gd name="connsiteY13" fmla="*/ 706582 h 3075709"/>
              <a:gd name="connsiteX14" fmla="*/ 295778 w 2249268"/>
              <a:gd name="connsiteY14" fmla="*/ 748145 h 3075709"/>
              <a:gd name="connsiteX15" fmla="*/ 337341 w 2249268"/>
              <a:gd name="connsiteY15" fmla="*/ 775854 h 3075709"/>
              <a:gd name="connsiteX16" fmla="*/ 392759 w 2249268"/>
              <a:gd name="connsiteY16" fmla="*/ 900545 h 3075709"/>
              <a:gd name="connsiteX17" fmla="*/ 434323 w 2249268"/>
              <a:gd name="connsiteY17" fmla="*/ 942109 h 3075709"/>
              <a:gd name="connsiteX18" fmla="*/ 475887 w 2249268"/>
              <a:gd name="connsiteY18" fmla="*/ 1039091 h 3075709"/>
              <a:gd name="connsiteX19" fmla="*/ 503596 w 2249268"/>
              <a:gd name="connsiteY19" fmla="*/ 1122218 h 3075709"/>
              <a:gd name="connsiteX20" fmla="*/ 517450 w 2249268"/>
              <a:gd name="connsiteY20" fmla="*/ 1163782 h 3075709"/>
              <a:gd name="connsiteX21" fmla="*/ 559014 w 2249268"/>
              <a:gd name="connsiteY21" fmla="*/ 1191491 h 3075709"/>
              <a:gd name="connsiteX22" fmla="*/ 669850 w 2249268"/>
              <a:gd name="connsiteY22" fmla="*/ 1357745 h 3075709"/>
              <a:gd name="connsiteX23" fmla="*/ 711414 w 2249268"/>
              <a:gd name="connsiteY23" fmla="*/ 1399309 h 3075709"/>
              <a:gd name="connsiteX24" fmla="*/ 752978 w 2249268"/>
              <a:gd name="connsiteY24" fmla="*/ 1468582 h 3075709"/>
              <a:gd name="connsiteX25" fmla="*/ 766832 w 2249268"/>
              <a:gd name="connsiteY25" fmla="*/ 1510145 h 3075709"/>
              <a:gd name="connsiteX26" fmla="*/ 822250 w 2249268"/>
              <a:gd name="connsiteY26" fmla="*/ 1593272 h 3075709"/>
              <a:gd name="connsiteX27" fmla="*/ 836105 w 2249268"/>
              <a:gd name="connsiteY27" fmla="*/ 1634836 h 3075709"/>
              <a:gd name="connsiteX28" fmla="*/ 877668 w 2249268"/>
              <a:gd name="connsiteY28" fmla="*/ 1648691 h 3075709"/>
              <a:gd name="connsiteX29" fmla="*/ 919232 w 2249268"/>
              <a:gd name="connsiteY29" fmla="*/ 1731818 h 3075709"/>
              <a:gd name="connsiteX30" fmla="*/ 960796 w 2249268"/>
              <a:gd name="connsiteY30" fmla="*/ 1759527 h 3075709"/>
              <a:gd name="connsiteX31" fmla="*/ 974650 w 2249268"/>
              <a:gd name="connsiteY31" fmla="*/ 1801091 h 3075709"/>
              <a:gd name="connsiteX32" fmla="*/ 1016214 w 2249268"/>
              <a:gd name="connsiteY32" fmla="*/ 1828800 h 3075709"/>
              <a:gd name="connsiteX33" fmla="*/ 1043923 w 2249268"/>
              <a:gd name="connsiteY33" fmla="*/ 1911927 h 3075709"/>
              <a:gd name="connsiteX34" fmla="*/ 1043923 w 2249268"/>
              <a:gd name="connsiteY34" fmla="*/ 2092036 h 3075709"/>
              <a:gd name="connsiteX35" fmla="*/ 1085487 w 2249268"/>
              <a:gd name="connsiteY35" fmla="*/ 2119745 h 3075709"/>
              <a:gd name="connsiteX36" fmla="*/ 1113196 w 2249268"/>
              <a:gd name="connsiteY36" fmla="*/ 2161309 h 3075709"/>
              <a:gd name="connsiteX37" fmla="*/ 1154759 w 2249268"/>
              <a:gd name="connsiteY37" fmla="*/ 2175163 h 3075709"/>
              <a:gd name="connsiteX38" fmla="*/ 1196323 w 2249268"/>
              <a:gd name="connsiteY38" fmla="*/ 2202872 h 3075709"/>
              <a:gd name="connsiteX39" fmla="*/ 1321014 w 2249268"/>
              <a:gd name="connsiteY39" fmla="*/ 2230582 h 3075709"/>
              <a:gd name="connsiteX40" fmla="*/ 1376432 w 2249268"/>
              <a:gd name="connsiteY40" fmla="*/ 2244436 h 3075709"/>
              <a:gd name="connsiteX41" fmla="*/ 1417996 w 2249268"/>
              <a:gd name="connsiteY41" fmla="*/ 2258291 h 3075709"/>
              <a:gd name="connsiteX42" fmla="*/ 1556541 w 2249268"/>
              <a:gd name="connsiteY42" fmla="*/ 2272145 h 3075709"/>
              <a:gd name="connsiteX43" fmla="*/ 1639668 w 2249268"/>
              <a:gd name="connsiteY43" fmla="*/ 2313709 h 3075709"/>
              <a:gd name="connsiteX44" fmla="*/ 1681232 w 2249268"/>
              <a:gd name="connsiteY44" fmla="*/ 2327563 h 3075709"/>
              <a:gd name="connsiteX45" fmla="*/ 1764359 w 2249268"/>
              <a:gd name="connsiteY45" fmla="*/ 2369127 h 3075709"/>
              <a:gd name="connsiteX46" fmla="*/ 1805923 w 2249268"/>
              <a:gd name="connsiteY46" fmla="*/ 2396836 h 3075709"/>
              <a:gd name="connsiteX47" fmla="*/ 1875196 w 2249268"/>
              <a:gd name="connsiteY47" fmla="*/ 2466109 h 3075709"/>
              <a:gd name="connsiteX48" fmla="*/ 1930614 w 2249268"/>
              <a:gd name="connsiteY48" fmla="*/ 2535382 h 3075709"/>
              <a:gd name="connsiteX49" fmla="*/ 2055305 w 2249268"/>
              <a:gd name="connsiteY49" fmla="*/ 2632363 h 3075709"/>
              <a:gd name="connsiteX50" fmla="*/ 2110723 w 2249268"/>
              <a:gd name="connsiteY50" fmla="*/ 2701636 h 3075709"/>
              <a:gd name="connsiteX51" fmla="*/ 2138432 w 2249268"/>
              <a:gd name="connsiteY51" fmla="*/ 2784763 h 3075709"/>
              <a:gd name="connsiteX52" fmla="*/ 2179996 w 2249268"/>
              <a:gd name="connsiteY52" fmla="*/ 2909454 h 3075709"/>
              <a:gd name="connsiteX53" fmla="*/ 2193850 w 2249268"/>
              <a:gd name="connsiteY53" fmla="*/ 2951018 h 3075709"/>
              <a:gd name="connsiteX54" fmla="*/ 2207705 w 2249268"/>
              <a:gd name="connsiteY54" fmla="*/ 3020291 h 3075709"/>
              <a:gd name="connsiteX55" fmla="*/ 2249268 w 2249268"/>
              <a:gd name="connsiteY55" fmla="*/ 3075709 h 30757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</a:cxnLst>
            <a:rect l="l" t="t" r="r" b="b"/>
            <a:pathLst>
              <a:path w="2249268" h="3075709">
                <a:moveTo>
                  <a:pt x="295778" y="0"/>
                </a:moveTo>
                <a:cubicBezTo>
                  <a:pt x="282548" y="33072"/>
                  <a:pt x="268027" y="83167"/>
                  <a:pt x="240359" y="110836"/>
                </a:cubicBezTo>
                <a:cubicBezTo>
                  <a:pt x="228585" y="122610"/>
                  <a:pt x="211588" y="127885"/>
                  <a:pt x="198796" y="138545"/>
                </a:cubicBezTo>
                <a:cubicBezTo>
                  <a:pt x="183744" y="151088"/>
                  <a:pt x="172284" y="167566"/>
                  <a:pt x="157232" y="180109"/>
                </a:cubicBezTo>
                <a:cubicBezTo>
                  <a:pt x="121422" y="209950"/>
                  <a:pt x="115761" y="207787"/>
                  <a:pt x="74105" y="221672"/>
                </a:cubicBezTo>
                <a:cubicBezTo>
                  <a:pt x="64869" y="230909"/>
                  <a:pt x="56596" y="241222"/>
                  <a:pt x="46396" y="249382"/>
                </a:cubicBezTo>
                <a:cubicBezTo>
                  <a:pt x="33394" y="259784"/>
                  <a:pt x="8871" y="260937"/>
                  <a:pt x="4832" y="277091"/>
                </a:cubicBezTo>
                <a:cubicBezTo>
                  <a:pt x="-11389" y="341976"/>
                  <a:pt x="14764" y="365184"/>
                  <a:pt x="60250" y="387927"/>
                </a:cubicBezTo>
                <a:cubicBezTo>
                  <a:pt x="73312" y="394458"/>
                  <a:pt x="87959" y="397164"/>
                  <a:pt x="101814" y="401782"/>
                </a:cubicBezTo>
                <a:cubicBezTo>
                  <a:pt x="97196" y="420255"/>
                  <a:pt x="93431" y="438962"/>
                  <a:pt x="87959" y="457200"/>
                </a:cubicBezTo>
                <a:cubicBezTo>
                  <a:pt x="79566" y="485176"/>
                  <a:pt x="60250" y="540327"/>
                  <a:pt x="60250" y="540327"/>
                </a:cubicBezTo>
                <a:cubicBezTo>
                  <a:pt x="85464" y="615967"/>
                  <a:pt x="52978" y="557473"/>
                  <a:pt x="129523" y="595745"/>
                </a:cubicBezTo>
                <a:cubicBezTo>
                  <a:pt x="320088" y="691027"/>
                  <a:pt x="139270" y="626702"/>
                  <a:pt x="254214" y="665018"/>
                </a:cubicBezTo>
                <a:cubicBezTo>
                  <a:pt x="263450" y="678873"/>
                  <a:pt x="274476" y="691689"/>
                  <a:pt x="281923" y="706582"/>
                </a:cubicBezTo>
                <a:cubicBezTo>
                  <a:pt x="288454" y="719644"/>
                  <a:pt x="286655" y="736741"/>
                  <a:pt x="295778" y="748145"/>
                </a:cubicBezTo>
                <a:cubicBezTo>
                  <a:pt x="306180" y="761147"/>
                  <a:pt x="323487" y="766618"/>
                  <a:pt x="337341" y="775854"/>
                </a:cubicBezTo>
                <a:cubicBezTo>
                  <a:pt x="357478" y="836267"/>
                  <a:pt x="356166" y="856634"/>
                  <a:pt x="392759" y="900545"/>
                </a:cubicBezTo>
                <a:cubicBezTo>
                  <a:pt x="405302" y="915597"/>
                  <a:pt x="420468" y="928254"/>
                  <a:pt x="434323" y="942109"/>
                </a:cubicBezTo>
                <a:cubicBezTo>
                  <a:pt x="470974" y="1088709"/>
                  <a:pt x="421213" y="916074"/>
                  <a:pt x="475887" y="1039091"/>
                </a:cubicBezTo>
                <a:cubicBezTo>
                  <a:pt x="487749" y="1065781"/>
                  <a:pt x="494360" y="1094509"/>
                  <a:pt x="503596" y="1122218"/>
                </a:cubicBezTo>
                <a:cubicBezTo>
                  <a:pt x="508214" y="1136073"/>
                  <a:pt x="505299" y="1155681"/>
                  <a:pt x="517450" y="1163782"/>
                </a:cubicBezTo>
                <a:lnTo>
                  <a:pt x="559014" y="1191491"/>
                </a:lnTo>
                <a:lnTo>
                  <a:pt x="669850" y="1357745"/>
                </a:lnTo>
                <a:cubicBezTo>
                  <a:pt x="680719" y="1374048"/>
                  <a:pt x="697559" y="1385454"/>
                  <a:pt x="711414" y="1399309"/>
                </a:cubicBezTo>
                <a:cubicBezTo>
                  <a:pt x="750659" y="1517047"/>
                  <a:pt x="695925" y="1373494"/>
                  <a:pt x="752978" y="1468582"/>
                </a:cubicBezTo>
                <a:cubicBezTo>
                  <a:pt x="760492" y="1481105"/>
                  <a:pt x="759740" y="1497379"/>
                  <a:pt x="766832" y="1510145"/>
                </a:cubicBezTo>
                <a:cubicBezTo>
                  <a:pt x="783005" y="1539256"/>
                  <a:pt x="803777" y="1565563"/>
                  <a:pt x="822250" y="1593272"/>
                </a:cubicBezTo>
                <a:cubicBezTo>
                  <a:pt x="830351" y="1605423"/>
                  <a:pt x="825778" y="1624509"/>
                  <a:pt x="836105" y="1634836"/>
                </a:cubicBezTo>
                <a:cubicBezTo>
                  <a:pt x="846431" y="1645163"/>
                  <a:pt x="863814" y="1644073"/>
                  <a:pt x="877668" y="1648691"/>
                </a:cubicBezTo>
                <a:cubicBezTo>
                  <a:pt x="888936" y="1682494"/>
                  <a:pt x="892376" y="1704962"/>
                  <a:pt x="919232" y="1731818"/>
                </a:cubicBezTo>
                <a:cubicBezTo>
                  <a:pt x="931006" y="1743592"/>
                  <a:pt x="946941" y="1750291"/>
                  <a:pt x="960796" y="1759527"/>
                </a:cubicBezTo>
                <a:cubicBezTo>
                  <a:pt x="965414" y="1773382"/>
                  <a:pt x="965527" y="1789687"/>
                  <a:pt x="974650" y="1801091"/>
                </a:cubicBezTo>
                <a:cubicBezTo>
                  <a:pt x="985052" y="1814093"/>
                  <a:pt x="1007389" y="1814680"/>
                  <a:pt x="1016214" y="1828800"/>
                </a:cubicBezTo>
                <a:cubicBezTo>
                  <a:pt x="1031694" y="1853568"/>
                  <a:pt x="1043923" y="1911927"/>
                  <a:pt x="1043923" y="1911927"/>
                </a:cubicBezTo>
                <a:cubicBezTo>
                  <a:pt x="1040514" y="1942607"/>
                  <a:pt x="1014211" y="2047469"/>
                  <a:pt x="1043923" y="2092036"/>
                </a:cubicBezTo>
                <a:cubicBezTo>
                  <a:pt x="1053160" y="2105891"/>
                  <a:pt x="1071632" y="2110509"/>
                  <a:pt x="1085487" y="2119745"/>
                </a:cubicBezTo>
                <a:cubicBezTo>
                  <a:pt x="1094723" y="2133600"/>
                  <a:pt x="1100194" y="2150907"/>
                  <a:pt x="1113196" y="2161309"/>
                </a:cubicBezTo>
                <a:cubicBezTo>
                  <a:pt x="1124600" y="2170432"/>
                  <a:pt x="1141697" y="2168632"/>
                  <a:pt x="1154759" y="2175163"/>
                </a:cubicBezTo>
                <a:cubicBezTo>
                  <a:pt x="1169652" y="2182610"/>
                  <a:pt x="1181430" y="2195425"/>
                  <a:pt x="1196323" y="2202872"/>
                </a:cubicBezTo>
                <a:cubicBezTo>
                  <a:pt x="1232275" y="2220848"/>
                  <a:pt x="1285537" y="2223487"/>
                  <a:pt x="1321014" y="2230582"/>
                </a:cubicBezTo>
                <a:cubicBezTo>
                  <a:pt x="1339685" y="2234316"/>
                  <a:pt x="1358123" y="2239205"/>
                  <a:pt x="1376432" y="2244436"/>
                </a:cubicBezTo>
                <a:cubicBezTo>
                  <a:pt x="1390474" y="2248448"/>
                  <a:pt x="1403562" y="2256070"/>
                  <a:pt x="1417996" y="2258291"/>
                </a:cubicBezTo>
                <a:cubicBezTo>
                  <a:pt x="1463868" y="2265348"/>
                  <a:pt x="1510359" y="2267527"/>
                  <a:pt x="1556541" y="2272145"/>
                </a:cubicBezTo>
                <a:cubicBezTo>
                  <a:pt x="1661021" y="2306972"/>
                  <a:pt x="1532230" y="2259991"/>
                  <a:pt x="1639668" y="2313709"/>
                </a:cubicBezTo>
                <a:cubicBezTo>
                  <a:pt x="1652730" y="2320240"/>
                  <a:pt x="1667377" y="2322945"/>
                  <a:pt x="1681232" y="2327563"/>
                </a:cubicBezTo>
                <a:cubicBezTo>
                  <a:pt x="1800350" y="2406974"/>
                  <a:pt x="1649638" y="2311766"/>
                  <a:pt x="1764359" y="2369127"/>
                </a:cubicBezTo>
                <a:cubicBezTo>
                  <a:pt x="1779252" y="2376574"/>
                  <a:pt x="1792068" y="2387600"/>
                  <a:pt x="1805923" y="2396836"/>
                </a:cubicBezTo>
                <a:cubicBezTo>
                  <a:pt x="1879811" y="2507669"/>
                  <a:pt x="1782835" y="2373749"/>
                  <a:pt x="1875196" y="2466109"/>
                </a:cubicBezTo>
                <a:cubicBezTo>
                  <a:pt x="1929727" y="2520639"/>
                  <a:pt x="1875774" y="2494252"/>
                  <a:pt x="1930614" y="2535382"/>
                </a:cubicBezTo>
                <a:cubicBezTo>
                  <a:pt x="2063195" y="2634819"/>
                  <a:pt x="1970688" y="2547748"/>
                  <a:pt x="2055305" y="2632363"/>
                </a:cubicBezTo>
                <a:cubicBezTo>
                  <a:pt x="2105828" y="2783940"/>
                  <a:pt x="2021202" y="2558403"/>
                  <a:pt x="2110723" y="2701636"/>
                </a:cubicBezTo>
                <a:cubicBezTo>
                  <a:pt x="2126203" y="2726404"/>
                  <a:pt x="2129196" y="2757054"/>
                  <a:pt x="2138432" y="2784763"/>
                </a:cubicBezTo>
                <a:lnTo>
                  <a:pt x="2179996" y="2909454"/>
                </a:lnTo>
                <a:cubicBezTo>
                  <a:pt x="2184614" y="2923309"/>
                  <a:pt x="2190986" y="2936698"/>
                  <a:pt x="2193850" y="2951018"/>
                </a:cubicBezTo>
                <a:cubicBezTo>
                  <a:pt x="2198468" y="2974109"/>
                  <a:pt x="2199437" y="2998242"/>
                  <a:pt x="2207705" y="3020291"/>
                </a:cubicBezTo>
                <a:cubicBezTo>
                  <a:pt x="2217103" y="3045353"/>
                  <a:pt x="2232244" y="3058683"/>
                  <a:pt x="2249268" y="3075709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977780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2047 Grupo"/>
          <p:cNvGrpSpPr/>
          <p:nvPr/>
        </p:nvGrpSpPr>
        <p:grpSpPr>
          <a:xfrm>
            <a:off x="395536" y="764704"/>
            <a:ext cx="3888432" cy="4721172"/>
            <a:chOff x="179512" y="219996"/>
            <a:chExt cx="3888432" cy="4721172"/>
          </a:xfrm>
        </p:grpSpPr>
        <p:sp>
          <p:nvSpPr>
            <p:cNvPr id="17" name="16 Rectángulo"/>
            <p:cNvSpPr/>
            <p:nvPr/>
          </p:nvSpPr>
          <p:spPr>
            <a:xfrm>
              <a:off x="179512" y="219996"/>
              <a:ext cx="3888432" cy="4721172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/>
            </a:p>
          </p:txBody>
        </p:sp>
        <p:sp>
          <p:nvSpPr>
            <p:cNvPr id="4" name="3 CuadroTexto"/>
            <p:cNvSpPr txBox="1"/>
            <p:nvPr/>
          </p:nvSpPr>
          <p:spPr>
            <a:xfrm>
              <a:off x="299301" y="219997"/>
              <a:ext cx="3191964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s-MX" sz="2400" dirty="0" smtClean="0"/>
                <a:t>Cuando haya un evento </a:t>
              </a:r>
            </a:p>
            <a:p>
              <a:pPr algn="ctr"/>
              <a:r>
                <a:rPr lang="es-MX" sz="2400" dirty="0" smtClean="0"/>
                <a:t>El Niño</a:t>
              </a:r>
              <a:endParaRPr lang="es-PE" sz="2400" dirty="0"/>
            </a:p>
          </p:txBody>
        </p:sp>
        <p:pic>
          <p:nvPicPr>
            <p:cNvPr id="2050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5576" y="1130877"/>
              <a:ext cx="3063999" cy="33623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8" name="Picture 5" descr="http://3.bp.blogspot.com/_ZR8wkI-mqjk/SffO8PPR25I/AAAAAAAAADQ/_IY7W44CaGk/s320/f4.jp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16811" y="2221630"/>
              <a:ext cx="611179" cy="22848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9" name="Picture 5" descr="http://3.bp.blogspot.com/_ZR8wkI-mqjk/SffO8PPR25I/AAAAAAAAADQ/_IY7W44CaGk/s320/f4.jp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61980" y="1801228"/>
              <a:ext cx="611180" cy="22848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" name="Picture 5" descr="http://3.bp.blogspot.com/_ZR8wkI-mqjk/SffO8PPR25I/AAAAAAAAADQ/_IY7W44CaGk/s320/f4.jp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73741" y="1987599"/>
              <a:ext cx="611180" cy="22848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1" name="Picture 5" descr="http://3.bp.blogspot.com/_ZR8wkI-mqjk/SffO8PPR25I/AAAAAAAAADQ/_IY7W44CaGk/s320/f4.jp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00808" y="2241854"/>
              <a:ext cx="611180" cy="22848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2" name="Picture 5" descr="http://3.bp.blogspot.com/_ZR8wkI-mqjk/SffO8PPR25I/AAAAAAAAADQ/_IY7W44CaGk/s320/f4.jp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51628" y="2526431"/>
              <a:ext cx="611180" cy="22848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3" name="Picture 5" descr="http://3.bp.blogspot.com/_ZR8wkI-mqjk/SffO8PPR25I/AAAAAAAAADQ/_IY7W44CaGk/s320/f4.jp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06398" y="2678831"/>
              <a:ext cx="611180" cy="22848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4" name="Picture 5" descr="http://3.bp.blogspot.com/_ZR8wkI-mqjk/SffO8PPR25I/AAAAAAAAADQ/_IY7W44CaGk/s320/f4.jp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77818" y="2907318"/>
              <a:ext cx="611180" cy="22848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5" name="Picture 5" descr="http://3.bp.blogspot.com/_ZR8wkI-mqjk/SffO8PPR25I/AAAAAAAAADQ/_IY7W44CaGk/s320/f4.jp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58008" y="3059718"/>
              <a:ext cx="611180" cy="22848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6" name="Picture 5" descr="http://3.bp.blogspot.com/_ZR8wkI-mqjk/SffO8PPR25I/AAAAAAAAADQ/_IY7W44CaGk/s320/f4.jp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10408" y="3212118"/>
              <a:ext cx="611180" cy="22848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7" name="Picture 5" descr="http://3.bp.blogspot.com/_ZR8wkI-mqjk/SffO8PPR25I/AAAAAAAAADQ/_IY7W44CaGk/s320/f4.jp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62808" y="3364518"/>
              <a:ext cx="611180" cy="22848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8" name="Picture 5" descr="http://3.bp.blogspot.com/_ZR8wkI-mqjk/SffO8PPR25I/AAAAAAAAADQ/_IY7W44CaGk/s320/f4.jp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17578" y="3621983"/>
              <a:ext cx="611180" cy="22848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9" name="Picture 5" descr="http://3.bp.blogspot.com/_ZR8wkI-mqjk/SffO8PPR25I/AAAAAAAAADQ/_IY7W44CaGk/s320/f4.jp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67608" y="3833209"/>
              <a:ext cx="611180" cy="22848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0" name="Picture 5" descr="http://3.bp.blogspot.com/_ZR8wkI-mqjk/SffO8PPR25I/AAAAAAAAADQ/_IY7W44CaGk/s320/f4.jp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21588" y="4023644"/>
              <a:ext cx="611180" cy="22848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1" name="Picture 5" descr="http://3.bp.blogspot.com/_ZR8wkI-mqjk/SffO8PPR25I/AAAAAAAAADQ/_IY7W44CaGk/s320/f4.jp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73988" y="4252131"/>
              <a:ext cx="611180" cy="22848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2" name="Picture 5" descr="http://3.bp.blogspot.com/_ZR8wkI-mqjk/SffO8PPR25I/AAAAAAAAADQ/_IY7W44CaGk/s320/f4.jp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8019" y="2470341"/>
              <a:ext cx="611179" cy="22848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3" name="Picture 5" descr="http://3.bp.blogspot.com/_ZR8wkI-mqjk/SffO8PPR25I/AAAAAAAAADQ/_IY7W44CaGk/s320/f4.jp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89629" y="2812039"/>
              <a:ext cx="611179" cy="22848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4" name="Picture 5" descr="http://3.bp.blogspot.com/_ZR8wkI-mqjk/SffO8PPR25I/AAAAAAAAADQ/_IY7W44CaGk/s320/f4.jp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40449" y="3173961"/>
              <a:ext cx="611179" cy="22848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5" name="Picture 5" descr="http://3.bp.blogspot.com/_ZR8wkI-mqjk/SffO8PPR25I/AAAAAAAAADQ/_IY7W44CaGk/s320/f4.jp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46038" y="3657190"/>
              <a:ext cx="611179" cy="22848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6" name="Picture 5" descr="http://3.bp.blogspot.com/_ZR8wkI-mqjk/SffO8PPR25I/AAAAAAAAADQ/_IY7W44CaGk/s320/f4.jp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81985" y="4230775"/>
              <a:ext cx="611179" cy="22848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7" name="Picture 5" descr="http://3.bp.blogspot.com/_ZR8wkI-mqjk/SffO8PPR25I/AAAAAAAAADQ/_IY7W44CaGk/s320/f4.jp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9269" y="2051297"/>
              <a:ext cx="611179" cy="22848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3" name="2048 Grupo"/>
          <p:cNvGrpSpPr/>
          <p:nvPr/>
        </p:nvGrpSpPr>
        <p:grpSpPr>
          <a:xfrm>
            <a:off x="4427984" y="796060"/>
            <a:ext cx="4176464" cy="4721172"/>
            <a:chOff x="3851920" y="219996"/>
            <a:chExt cx="4176464" cy="4721172"/>
          </a:xfrm>
        </p:grpSpPr>
        <p:sp>
          <p:nvSpPr>
            <p:cNvPr id="61" name="60 Rectángulo"/>
            <p:cNvSpPr/>
            <p:nvPr/>
          </p:nvSpPr>
          <p:spPr>
            <a:xfrm>
              <a:off x="3851920" y="219996"/>
              <a:ext cx="4176464" cy="4721172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 dirty="0"/>
            </a:p>
          </p:txBody>
        </p:sp>
        <p:sp>
          <p:nvSpPr>
            <p:cNvPr id="38" name="37 CuadroTexto"/>
            <p:cNvSpPr txBox="1"/>
            <p:nvPr/>
          </p:nvSpPr>
          <p:spPr>
            <a:xfrm>
              <a:off x="4680900" y="219996"/>
              <a:ext cx="3191964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s-MX" sz="2400" dirty="0" smtClean="0"/>
                <a:t>Cuando haya un evento </a:t>
              </a:r>
            </a:p>
            <a:p>
              <a:pPr algn="ctr"/>
              <a:r>
                <a:rPr lang="es-MX" sz="2400" dirty="0" smtClean="0"/>
                <a:t>La Niña</a:t>
              </a:r>
              <a:endParaRPr lang="es-PE" sz="2400" dirty="0"/>
            </a:p>
          </p:txBody>
        </p:sp>
        <p:pic>
          <p:nvPicPr>
            <p:cNvPr id="39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13491" y="1074787"/>
              <a:ext cx="3063999" cy="33623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40" name="Picture 5" descr="http://3.bp.blogspot.com/_ZR8wkI-mqjk/SffO8PPR25I/AAAAAAAAADQ/_IY7W44CaGk/s320/f4.jp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64877" y="1500702"/>
              <a:ext cx="611179" cy="22848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1" name="Picture 5" descr="http://3.bp.blogspot.com/_ZR8wkI-mqjk/SffO8PPR25I/AAAAAAAAADQ/_IY7W44CaGk/s320/f4.jp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67944" y="1785877"/>
              <a:ext cx="611180" cy="22848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2" name="Picture 5" descr="http://3.bp.blogspot.com/_ZR8wkI-mqjk/SffO8PPR25I/AAAAAAAAADQ/_IY7W44CaGk/s320/f4.jp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80900" y="2013141"/>
              <a:ext cx="611180" cy="22848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3" name="Picture 5" descr="http://3.bp.blogspot.com/_ZR8wkI-mqjk/SffO8PPR25I/AAAAAAAAADQ/_IY7W44CaGk/s320/f4.jp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25144" y="2279784"/>
              <a:ext cx="611180" cy="22848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4" name="Picture 5" descr="http://3.bp.blogspot.com/_ZR8wkI-mqjk/SffO8PPR25I/AAAAAAAAADQ/_IY7W44CaGk/s320/f4.jp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14724" y="2470341"/>
              <a:ext cx="611180" cy="22848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5" name="Picture 5" descr="http://3.bp.blogspot.com/_ZR8wkI-mqjk/SffO8PPR25I/AAAAAAAAADQ/_IY7W44CaGk/s320/f4.jp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30734" y="2622741"/>
              <a:ext cx="611180" cy="22848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6" name="Picture 5" descr="http://3.bp.blogspot.com/_ZR8wkI-mqjk/SffO8PPR25I/AAAAAAAAADQ/_IY7W44CaGk/s320/f4.jp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28972" y="2851228"/>
              <a:ext cx="611180" cy="22848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7" name="Picture 5" descr="http://3.bp.blogspot.com/_ZR8wkI-mqjk/SffO8PPR25I/AAAAAAAAADQ/_IY7W44CaGk/s320/f4.jp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82344" y="3003628"/>
              <a:ext cx="611180" cy="22848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8" name="Picture 5" descr="http://3.bp.blogspot.com/_ZR8wkI-mqjk/SffO8PPR25I/AAAAAAAAADQ/_IY7W44CaGk/s320/f4.jp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73504" y="3156028"/>
              <a:ext cx="611180" cy="22848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9" name="Picture 5" descr="http://3.bp.blogspot.com/_ZR8wkI-mqjk/SffO8PPR25I/AAAAAAAAADQ/_IY7W44CaGk/s320/f4.jp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87144" y="3308428"/>
              <a:ext cx="611180" cy="22848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0" name="Picture 5" descr="http://3.bp.blogspot.com/_ZR8wkI-mqjk/SffO8PPR25I/AAAAAAAAADQ/_IY7W44CaGk/s320/f4.jp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41914" y="3565893"/>
              <a:ext cx="611180" cy="22848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1" name="Picture 5" descr="http://3.bp.blogspot.com/_ZR8wkI-mqjk/SffO8PPR25I/AAAAAAAAADQ/_IY7W44CaGk/s320/f4.jp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68144" y="3777119"/>
              <a:ext cx="611180" cy="22848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2" name="Picture 5" descr="http://3.bp.blogspot.com/_ZR8wkI-mqjk/SffO8PPR25I/AAAAAAAAADQ/_IY7W44CaGk/s320/f4.jp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45924" y="3967554"/>
              <a:ext cx="611180" cy="22848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3" name="Picture 5" descr="http://3.bp.blogspot.com/_ZR8wkI-mqjk/SffO8PPR25I/AAAAAAAAADQ/_IY7W44CaGk/s320/f4.jp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98324" y="4196041"/>
              <a:ext cx="611180" cy="22848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4" name="Picture 5" descr="http://3.bp.blogspot.com/_ZR8wkI-mqjk/SffO8PPR25I/AAAAAAAAADQ/_IY7W44CaGk/s320/f4.jp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80112" y="2624449"/>
              <a:ext cx="611179" cy="22848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5" name="Picture 5" descr="http://3.bp.blogspot.com/_ZR8wkI-mqjk/SffO8PPR25I/AAAAAAAAADQ/_IY7W44CaGk/s320/f4.jp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68144" y="2996952"/>
              <a:ext cx="611179" cy="22848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6" name="Picture 5" descr="http://3.bp.blogspot.com/_ZR8wkI-mqjk/SffO8PPR25I/AAAAAAAAADQ/_IY7W44CaGk/s320/f4.jp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12160" y="3416537"/>
              <a:ext cx="611179" cy="22848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7" name="Picture 5" descr="http://3.bp.blogspot.com/_ZR8wkI-mqjk/SffO8PPR25I/AAAAAAAAADQ/_IY7W44CaGk/s320/f4.jp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88224" y="3992601"/>
              <a:ext cx="611179" cy="22848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8" name="Picture 5" descr="http://3.bp.blogspot.com/_ZR8wkI-mqjk/SffO8PPR25I/AAAAAAAAADQ/_IY7W44CaGk/s320/f4.jp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60032" y="1613480"/>
              <a:ext cx="611179" cy="22848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9" name="Picture 5" descr="http://3.bp.blogspot.com/_ZR8wkI-mqjk/SffO8PPR25I/AAAAAAAAADQ/_IY7W44CaGk/s320/f4.jp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20072" y="2192401"/>
              <a:ext cx="611179" cy="22848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051" name="2050 CuadroTexto"/>
          <p:cNvSpPr txBox="1"/>
          <p:nvPr/>
        </p:nvSpPr>
        <p:spPr>
          <a:xfrm>
            <a:off x="4719708" y="5546713"/>
            <a:ext cx="342600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/>
              <a:t>¿Qué ocurrirá con los artesanales</a:t>
            </a:r>
          </a:p>
          <a:p>
            <a:r>
              <a:rPr lang="es-MX" dirty="0"/>
              <a:t>q</a:t>
            </a:r>
            <a:r>
              <a:rPr lang="es-MX" dirty="0" smtClean="0"/>
              <a:t>ue no podrán salir de las 5 millas,</a:t>
            </a:r>
          </a:p>
          <a:p>
            <a:r>
              <a:rPr lang="es-MX" dirty="0"/>
              <a:t>s</a:t>
            </a:r>
            <a:r>
              <a:rPr lang="es-MX" dirty="0" smtClean="0"/>
              <a:t>egún el DS05?</a:t>
            </a:r>
            <a:endParaRPr lang="es-PE" dirty="0"/>
          </a:p>
        </p:txBody>
      </p:sp>
      <p:sp>
        <p:nvSpPr>
          <p:cNvPr id="2052" name="2051 CuadroTexto"/>
          <p:cNvSpPr txBox="1"/>
          <p:nvPr/>
        </p:nvSpPr>
        <p:spPr>
          <a:xfrm>
            <a:off x="940606" y="5639046"/>
            <a:ext cx="24805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/>
              <a:t>¿Habrá pesca industrial?</a:t>
            </a:r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1312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PE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42170133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539552" y="404664"/>
            <a:ext cx="7763290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>
                <a:latin typeface="Arial" pitchFamily="34" charset="0"/>
                <a:cs typeface="Arial" pitchFamily="34" charset="0"/>
              </a:rPr>
              <a:t>Se afirma que 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se quiere 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 proteger  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a la anchoveta, porque el 66% del 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desove se 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produce dentro de las 10 millas.</a:t>
            </a:r>
          </a:p>
          <a:p>
            <a:endParaRPr lang="es-MX" dirty="0" smtClean="0">
              <a:latin typeface="Arial" pitchFamily="34" charset="0"/>
              <a:cs typeface="Arial" pitchFamily="34" charset="0"/>
            </a:endParaRPr>
          </a:p>
          <a:p>
            <a:r>
              <a:rPr lang="es-MX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¡Falso! Eso solo podría ocurrir durante proceso de calentamiento del mar. </a:t>
            </a:r>
          </a:p>
          <a:p>
            <a:r>
              <a:rPr lang="es-MX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</a:t>
            </a:r>
            <a:r>
              <a:rPr lang="es-MX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 los años fríos,  la anchoveta puede desovar hasta las 100 millas, según las </a:t>
            </a:r>
          </a:p>
          <a:p>
            <a:r>
              <a:rPr lang="es-MX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</a:t>
            </a:r>
            <a:r>
              <a:rPr lang="es-MX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ublicaciones del IMARPE.</a:t>
            </a:r>
          </a:p>
          <a:p>
            <a:endParaRPr lang="es-MX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s-MX" dirty="0" smtClean="0">
                <a:latin typeface="Arial" pitchFamily="34" charset="0"/>
                <a:cs typeface="Arial" pitchFamily="34" charset="0"/>
              </a:rPr>
              <a:t>Se afirma que las especies costeras destinadas para el consumo humano directo,</a:t>
            </a:r>
          </a:p>
          <a:p>
            <a:r>
              <a:rPr lang="es-MX" dirty="0" smtClean="0">
                <a:latin typeface="Arial" pitchFamily="34" charset="0"/>
                <a:cs typeface="Arial" pitchFamily="34" charset="0"/>
              </a:rPr>
              <a:t>Desovan dentro de las 5 millas.</a:t>
            </a:r>
          </a:p>
          <a:p>
            <a:endParaRPr lang="es-MX" dirty="0">
              <a:latin typeface="Arial" pitchFamily="34" charset="0"/>
              <a:cs typeface="Arial" pitchFamily="34" charset="0"/>
            </a:endParaRPr>
          </a:p>
          <a:p>
            <a:r>
              <a:rPr lang="es-MX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¡Falso! No todas. Muchas especies desovan  más allá de las 10 millas, y donde las condiciones del mar les sean favorables.</a:t>
            </a:r>
          </a:p>
          <a:p>
            <a:endParaRPr lang="es-MX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s-MX" sz="2000" b="1" i="1" dirty="0" smtClean="0">
                <a:latin typeface="Arial" pitchFamily="34" charset="0"/>
                <a:cs typeface="Arial" pitchFamily="34" charset="0"/>
              </a:rPr>
              <a:t>¡Los argumentos  biológicos que </a:t>
            </a:r>
            <a:r>
              <a:rPr lang="es-MX" sz="2000" b="1" i="1" dirty="0" smtClean="0">
                <a:latin typeface="Arial" pitchFamily="34" charset="0"/>
                <a:cs typeface="Arial" pitchFamily="34" charset="0"/>
              </a:rPr>
              <a:t>sustentan tesis de esta gestión , </a:t>
            </a:r>
            <a:r>
              <a:rPr lang="es-MX" sz="2000" b="1" i="1" dirty="0" smtClean="0">
                <a:latin typeface="Arial" pitchFamily="34" charset="0"/>
                <a:cs typeface="Arial" pitchFamily="34" charset="0"/>
              </a:rPr>
              <a:t>no son correctos!</a:t>
            </a:r>
          </a:p>
          <a:p>
            <a:endParaRPr lang="es-MX" sz="2000" b="1" i="1" dirty="0"/>
          </a:p>
        </p:txBody>
      </p:sp>
    </p:spTree>
    <p:extLst>
      <p:ext uri="{BB962C8B-B14F-4D97-AF65-F5344CB8AC3E}">
        <p14:creationId xmlns:p14="http://schemas.microsoft.com/office/powerpoint/2010/main" val="335351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</TotalTime>
  <Words>355</Words>
  <Application>Microsoft Office PowerPoint</Application>
  <PresentationFormat>Presentación en pantalla (4:3)</PresentationFormat>
  <Paragraphs>41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Flujo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Lizardo</dc:creator>
  <cp:lastModifiedBy>Lizardo</cp:lastModifiedBy>
  <cp:revision>2</cp:revision>
  <dcterms:created xsi:type="dcterms:W3CDTF">2013-01-27T03:18:38Z</dcterms:created>
  <dcterms:modified xsi:type="dcterms:W3CDTF">2013-01-27T03:23:51Z</dcterms:modified>
</cp:coreProperties>
</file>