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54311-11F0-475C-9DAF-8D05F64DCB94}" type="datetimeFigureOut">
              <a:rPr lang="es-PE" smtClean="0"/>
              <a:pPr/>
              <a:t>02/05/2013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F141E-C8D9-436A-8F8D-091530829473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54311-11F0-475C-9DAF-8D05F64DCB94}" type="datetimeFigureOut">
              <a:rPr lang="es-PE" smtClean="0"/>
              <a:pPr/>
              <a:t>02/05/2013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F141E-C8D9-436A-8F8D-091530829473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54311-11F0-475C-9DAF-8D05F64DCB94}" type="datetimeFigureOut">
              <a:rPr lang="es-PE" smtClean="0"/>
              <a:pPr/>
              <a:t>02/05/2013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F141E-C8D9-436A-8F8D-091530829473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54311-11F0-475C-9DAF-8D05F64DCB94}" type="datetimeFigureOut">
              <a:rPr lang="es-PE" smtClean="0"/>
              <a:pPr/>
              <a:t>02/05/2013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F141E-C8D9-436A-8F8D-091530829473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54311-11F0-475C-9DAF-8D05F64DCB94}" type="datetimeFigureOut">
              <a:rPr lang="es-PE" smtClean="0"/>
              <a:pPr/>
              <a:t>02/05/2013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F141E-C8D9-436A-8F8D-091530829473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54311-11F0-475C-9DAF-8D05F64DCB94}" type="datetimeFigureOut">
              <a:rPr lang="es-PE" smtClean="0"/>
              <a:pPr/>
              <a:t>02/05/2013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F141E-C8D9-436A-8F8D-091530829473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54311-11F0-475C-9DAF-8D05F64DCB94}" type="datetimeFigureOut">
              <a:rPr lang="es-PE" smtClean="0"/>
              <a:pPr/>
              <a:t>02/05/2013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F141E-C8D9-436A-8F8D-091530829473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54311-11F0-475C-9DAF-8D05F64DCB94}" type="datetimeFigureOut">
              <a:rPr lang="es-PE" smtClean="0"/>
              <a:pPr/>
              <a:t>02/05/2013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F141E-C8D9-436A-8F8D-091530829473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54311-11F0-475C-9DAF-8D05F64DCB94}" type="datetimeFigureOut">
              <a:rPr lang="es-PE" smtClean="0"/>
              <a:pPr/>
              <a:t>02/05/2013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F141E-C8D9-436A-8F8D-091530829473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54311-11F0-475C-9DAF-8D05F64DCB94}" type="datetimeFigureOut">
              <a:rPr lang="es-PE" smtClean="0"/>
              <a:pPr/>
              <a:t>02/05/2013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F141E-C8D9-436A-8F8D-091530829473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54311-11F0-475C-9DAF-8D05F64DCB94}" type="datetimeFigureOut">
              <a:rPr lang="es-PE" smtClean="0"/>
              <a:pPr/>
              <a:t>02/05/2013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F141E-C8D9-436A-8F8D-091530829473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54311-11F0-475C-9DAF-8D05F64DCB94}" type="datetimeFigureOut">
              <a:rPr lang="es-PE" smtClean="0"/>
              <a:pPr/>
              <a:t>02/05/2013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F141E-C8D9-436A-8F8D-091530829473}" type="slidenum">
              <a:rPr lang="es-PE" smtClean="0"/>
              <a:pPr/>
              <a:t>‹Nº›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hyperlink" Target="https://mail.google.com/mail/u/0/?ui=2&amp;ik=0f30c17db7&amp;view=att&amp;th=13f1cf20261bbd8a&amp;attid=0.1&amp;disp=inline&amp;safe=1&amp;zw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00034" y="285729"/>
            <a:ext cx="7772400" cy="1071569"/>
          </a:xfrm>
        </p:spPr>
        <p:txBody>
          <a:bodyPr/>
          <a:lstStyle/>
          <a:p>
            <a:r>
              <a:rPr lang="es-PE" dirty="0" smtClean="0"/>
              <a:t>Bahía de </a:t>
            </a:r>
            <a:r>
              <a:rPr lang="es-PE" dirty="0"/>
              <a:t>S</a:t>
            </a:r>
            <a:r>
              <a:rPr lang="es-PE" dirty="0" smtClean="0"/>
              <a:t>echura</a:t>
            </a:r>
            <a:endParaRPr lang="es-PE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8596" y="1357298"/>
            <a:ext cx="8358246" cy="4929222"/>
          </a:xfrm>
        </p:spPr>
        <p:txBody>
          <a:bodyPr>
            <a:normAutofit lnSpcReduction="10000"/>
          </a:bodyPr>
          <a:lstStyle/>
          <a:p>
            <a:pPr algn="l"/>
            <a:r>
              <a:rPr lang="es-PE" sz="2000" dirty="0" smtClean="0">
                <a:solidFill>
                  <a:schemeClr val="tx1"/>
                </a:solidFill>
              </a:rPr>
              <a:t>Oficio # 114-2013—ITP/PCD del 15 de mayo del 2013</a:t>
            </a:r>
          </a:p>
          <a:p>
            <a:pPr algn="l"/>
            <a:r>
              <a:rPr lang="es-PE" sz="2000" dirty="0" smtClean="0">
                <a:solidFill>
                  <a:schemeClr val="tx1"/>
                </a:solidFill>
              </a:rPr>
              <a:t>Que la autoridad sanitaria paralizara la actividad ( control de la actividad ilegal) </a:t>
            </a:r>
          </a:p>
          <a:p>
            <a:pPr algn="l"/>
            <a:r>
              <a:rPr lang="es-PE" sz="2000" dirty="0" smtClean="0">
                <a:solidFill>
                  <a:schemeClr val="tx1"/>
                </a:solidFill>
              </a:rPr>
              <a:t>Comité de apoyo </a:t>
            </a:r>
          </a:p>
          <a:p>
            <a:pPr algn="l"/>
            <a:r>
              <a:rPr lang="es-PE" sz="2000" dirty="0" smtClean="0">
                <a:solidFill>
                  <a:schemeClr val="tx1"/>
                </a:solidFill>
              </a:rPr>
              <a:t>Conformado por los representantes de gremios de pescadores de cada </a:t>
            </a:r>
            <a:r>
              <a:rPr lang="es-PE" sz="2000" dirty="0" err="1" smtClean="0">
                <a:solidFill>
                  <a:schemeClr val="tx1"/>
                </a:solidFill>
              </a:rPr>
              <a:t>area</a:t>
            </a:r>
            <a:r>
              <a:rPr lang="es-PE" sz="2000" dirty="0" smtClean="0">
                <a:solidFill>
                  <a:schemeClr val="tx1"/>
                </a:solidFill>
              </a:rPr>
              <a:t> o zona de producción de bahía de sechura</a:t>
            </a:r>
            <a:endParaRPr lang="es-PE" sz="2000" dirty="0">
              <a:solidFill>
                <a:schemeClr val="tx1"/>
              </a:solidFill>
            </a:endParaRPr>
          </a:p>
          <a:p>
            <a:pPr algn="l"/>
            <a:endParaRPr lang="es-PE" sz="2000" dirty="0" smtClean="0">
              <a:solidFill>
                <a:schemeClr val="tx1"/>
              </a:solidFill>
            </a:endParaRPr>
          </a:p>
          <a:p>
            <a:pPr algn="l"/>
            <a:r>
              <a:rPr lang="es-PE" sz="2000" b="1" dirty="0" smtClean="0">
                <a:solidFill>
                  <a:schemeClr val="tx1"/>
                </a:solidFill>
              </a:rPr>
              <a:t>Acciones:</a:t>
            </a:r>
          </a:p>
          <a:p>
            <a:pPr algn="l"/>
            <a:r>
              <a:rPr lang="es-PE" sz="2000" dirty="0" smtClean="0">
                <a:solidFill>
                  <a:schemeClr val="tx1"/>
                </a:solidFill>
              </a:rPr>
              <a:t>.-Demarcación de la Zona de Amortiguamiento </a:t>
            </a:r>
          </a:p>
          <a:p>
            <a:pPr algn="l"/>
            <a:r>
              <a:rPr lang="es-PE" sz="2000" dirty="0" smtClean="0">
                <a:solidFill>
                  <a:schemeClr val="tx1"/>
                </a:solidFill>
              </a:rPr>
              <a:t>.-Patrullaje para la vigilancia y control dentro de la zona de amortiguamiento y dentro de las áreas autorizadas </a:t>
            </a:r>
          </a:p>
          <a:p>
            <a:pPr algn="l"/>
            <a:endParaRPr lang="es-PE" sz="2000" dirty="0">
              <a:solidFill>
                <a:schemeClr val="tx1"/>
              </a:solidFill>
            </a:endParaRPr>
          </a:p>
          <a:p>
            <a:pPr algn="l"/>
            <a:r>
              <a:rPr lang="es-PE" sz="2000" b="1" dirty="0" smtClean="0">
                <a:solidFill>
                  <a:schemeClr val="tx1"/>
                </a:solidFill>
              </a:rPr>
              <a:t>Zona de amortiguamiento </a:t>
            </a:r>
          </a:p>
          <a:p>
            <a:pPr algn="l"/>
            <a:r>
              <a:rPr lang="es-PE" sz="2000" dirty="0" smtClean="0">
                <a:solidFill>
                  <a:schemeClr val="tx1"/>
                </a:solidFill>
              </a:rPr>
              <a:t>Es una zona </a:t>
            </a:r>
            <a:r>
              <a:rPr lang="es-PE" sz="2000" dirty="0" smtClean="0">
                <a:solidFill>
                  <a:schemeClr val="tx1"/>
                </a:solidFill>
              </a:rPr>
              <a:t>marina, de transición,  </a:t>
            </a:r>
            <a:r>
              <a:rPr lang="es-PE" sz="2000" dirty="0" smtClean="0">
                <a:solidFill>
                  <a:schemeClr val="tx1"/>
                </a:solidFill>
              </a:rPr>
              <a:t>que sirve de protección </a:t>
            </a:r>
            <a:r>
              <a:rPr lang="es-PE" sz="2000" dirty="0" smtClean="0">
                <a:solidFill>
                  <a:schemeClr val="tx1"/>
                </a:solidFill>
              </a:rPr>
              <a:t>para evitar que</a:t>
            </a:r>
            <a:r>
              <a:rPr lang="es-PE" sz="2000" dirty="0" smtClean="0">
                <a:solidFill>
                  <a:schemeClr val="tx1"/>
                </a:solidFill>
              </a:rPr>
              <a:t> la</a:t>
            </a:r>
            <a:r>
              <a:rPr lang="es-PE" sz="2000" dirty="0" smtClean="0">
                <a:solidFill>
                  <a:schemeClr val="tx1"/>
                </a:solidFill>
              </a:rPr>
              <a:t>  </a:t>
            </a:r>
            <a:r>
              <a:rPr lang="es-PE" sz="2000" dirty="0" smtClean="0">
                <a:solidFill>
                  <a:schemeClr val="tx1"/>
                </a:solidFill>
              </a:rPr>
              <a:t>contaminación </a:t>
            </a:r>
            <a:r>
              <a:rPr lang="es-PE" sz="2000" dirty="0" smtClean="0">
                <a:solidFill>
                  <a:schemeClr val="tx1"/>
                </a:solidFill>
              </a:rPr>
              <a:t>de</a:t>
            </a:r>
            <a:r>
              <a:rPr lang="es-PE" sz="2000" dirty="0" smtClean="0">
                <a:solidFill>
                  <a:schemeClr val="tx1"/>
                </a:solidFill>
              </a:rPr>
              <a:t> </a:t>
            </a:r>
            <a:r>
              <a:rPr lang="es-PE" sz="2000" dirty="0" smtClean="0">
                <a:solidFill>
                  <a:schemeClr val="tx1"/>
                </a:solidFill>
              </a:rPr>
              <a:t>actividades industriales </a:t>
            </a:r>
            <a:r>
              <a:rPr lang="es-PE" sz="2000" dirty="0" smtClean="0">
                <a:solidFill>
                  <a:schemeClr val="tx1"/>
                </a:solidFill>
              </a:rPr>
              <a:t>humanas, </a:t>
            </a:r>
            <a:r>
              <a:rPr lang="es-PE" sz="2000" dirty="0" smtClean="0">
                <a:solidFill>
                  <a:schemeClr val="tx1"/>
                </a:solidFill>
              </a:rPr>
              <a:t>descarga de </a:t>
            </a:r>
            <a:r>
              <a:rPr lang="es-PE" sz="2000" dirty="0" err="1" smtClean="0">
                <a:solidFill>
                  <a:schemeClr val="tx1"/>
                </a:solidFill>
              </a:rPr>
              <a:t>rios</a:t>
            </a:r>
            <a:r>
              <a:rPr lang="es-PE" sz="2000" dirty="0" smtClean="0">
                <a:solidFill>
                  <a:schemeClr val="tx1"/>
                </a:solidFill>
              </a:rPr>
              <a:t> </a:t>
            </a:r>
            <a:r>
              <a:rPr lang="es-PE" sz="2000" dirty="0" smtClean="0">
                <a:solidFill>
                  <a:schemeClr val="tx1"/>
                </a:solidFill>
              </a:rPr>
              <a:t>u otros, lleguen a impactar a las zonas de cultivo.</a:t>
            </a:r>
            <a:endParaRPr lang="es-PE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00034" y="0"/>
            <a:ext cx="7772400" cy="1071569"/>
          </a:xfrm>
        </p:spPr>
        <p:txBody>
          <a:bodyPr/>
          <a:lstStyle/>
          <a:p>
            <a:r>
              <a:rPr lang="es-PE" dirty="0" smtClean="0"/>
              <a:t>Bahía de </a:t>
            </a:r>
            <a:r>
              <a:rPr lang="es-PE" dirty="0"/>
              <a:t>S</a:t>
            </a:r>
            <a:r>
              <a:rPr lang="es-PE" dirty="0" smtClean="0"/>
              <a:t>echura</a:t>
            </a:r>
            <a:endParaRPr lang="es-PE" dirty="0"/>
          </a:p>
        </p:txBody>
      </p:sp>
      <p:pic>
        <p:nvPicPr>
          <p:cNvPr id="4" name="3 Imagen" descr="bahia de sechu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1000107"/>
            <a:ext cx="6000792" cy="56790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Bahía de Sechura</a:t>
            </a:r>
            <a:endParaRPr lang="es-PE" dirty="0"/>
          </a:p>
        </p:txBody>
      </p:sp>
      <p:sp>
        <p:nvSpPr>
          <p:cNvPr id="3" name="2 Subtítulo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algn="l">
              <a:buNone/>
            </a:pPr>
            <a:r>
              <a:rPr lang="es-PE" sz="1800" b="1" dirty="0" smtClean="0">
                <a:solidFill>
                  <a:schemeClr val="tx1"/>
                </a:solidFill>
              </a:rPr>
              <a:t>|    Comité </a:t>
            </a:r>
            <a:r>
              <a:rPr lang="es-PE" sz="1800" b="1" dirty="0" smtClean="0">
                <a:solidFill>
                  <a:schemeClr val="tx1"/>
                </a:solidFill>
              </a:rPr>
              <a:t>de Autoridades</a:t>
            </a:r>
            <a:r>
              <a:rPr lang="es-PE" sz="1800" dirty="0" smtClean="0">
                <a:solidFill>
                  <a:schemeClr val="tx1"/>
                </a:solidFill>
              </a:rPr>
              <a:t>:</a:t>
            </a:r>
            <a:endParaRPr lang="es-PE" sz="1800" dirty="0" smtClean="0">
              <a:solidFill>
                <a:schemeClr val="tx1"/>
              </a:solidFill>
            </a:endParaRPr>
          </a:p>
          <a:p>
            <a:pPr algn="just"/>
            <a:r>
              <a:rPr lang="es-PE" sz="1600" dirty="0" smtClean="0">
                <a:solidFill>
                  <a:schemeClr val="tx1"/>
                </a:solidFill>
              </a:rPr>
              <a:t>Con el concurso de DICAPI, ITP (</a:t>
            </a:r>
            <a:r>
              <a:rPr lang="es-PE" sz="1600" dirty="0">
                <a:solidFill>
                  <a:schemeClr val="tx1"/>
                </a:solidFill>
              </a:rPr>
              <a:t>S</a:t>
            </a:r>
            <a:r>
              <a:rPr lang="es-PE" sz="1600" dirty="0" smtClean="0">
                <a:solidFill>
                  <a:schemeClr val="tx1"/>
                </a:solidFill>
              </a:rPr>
              <a:t>anipes) DIREPRO, Fiscalía, IMARPE se ha conformado un comité de autoridades que sesionan permanentemente y que a tomado como agenda principal: </a:t>
            </a:r>
          </a:p>
          <a:p>
            <a:pPr algn="just"/>
            <a:r>
              <a:rPr lang="es-PE" sz="1600" dirty="0" smtClean="0">
                <a:solidFill>
                  <a:schemeClr val="tx1"/>
                </a:solidFill>
              </a:rPr>
              <a:t>Apoyar la demarcación de la zona de amortiguamiento </a:t>
            </a:r>
          </a:p>
          <a:p>
            <a:pPr algn="just"/>
            <a:r>
              <a:rPr lang="es-PE" sz="1600" dirty="0" smtClean="0">
                <a:solidFill>
                  <a:schemeClr val="tx1"/>
                </a:solidFill>
              </a:rPr>
              <a:t>Realizar el patrullaje permanente de la zona de amortiguamiento y las </a:t>
            </a:r>
            <a:r>
              <a:rPr lang="es-PE" sz="1600" dirty="0" err="1" smtClean="0">
                <a:solidFill>
                  <a:schemeClr val="tx1"/>
                </a:solidFill>
              </a:rPr>
              <a:t>areas</a:t>
            </a:r>
            <a:r>
              <a:rPr lang="es-PE" sz="1600" dirty="0" smtClean="0">
                <a:solidFill>
                  <a:schemeClr val="tx1"/>
                </a:solidFill>
              </a:rPr>
              <a:t> de repoblamiento a fin de garantizar el ordenamiento y la lucha frontal contra la ilegalidad y asegurar la trazabilidad de los recursos extraídos en la </a:t>
            </a:r>
            <a:r>
              <a:rPr lang="es-PE" sz="1600" dirty="0" err="1" smtClean="0">
                <a:solidFill>
                  <a:schemeClr val="tx1"/>
                </a:solidFill>
              </a:rPr>
              <a:t>bahia</a:t>
            </a:r>
            <a:r>
              <a:rPr lang="es-PE" sz="16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s-PE" sz="1600" dirty="0" smtClean="0">
                <a:solidFill>
                  <a:schemeClr val="tx1"/>
                </a:solidFill>
              </a:rPr>
              <a:t>Realizada la demarcación y asegurada la permanencia del patrullaje con el apoyo decidido de los </a:t>
            </a:r>
            <a:r>
              <a:rPr lang="es-PE" sz="1600" dirty="0" err="1" smtClean="0">
                <a:solidFill>
                  <a:schemeClr val="tx1"/>
                </a:solidFill>
              </a:rPr>
              <a:t>acuicultores</a:t>
            </a:r>
            <a:r>
              <a:rPr lang="es-PE" sz="1600" dirty="0" smtClean="0">
                <a:solidFill>
                  <a:schemeClr val="tx1"/>
                </a:solidFill>
              </a:rPr>
              <a:t>, </a:t>
            </a:r>
            <a:r>
              <a:rPr lang="es-PE" sz="1600" dirty="0" smtClean="0">
                <a:solidFill>
                  <a:schemeClr val="tx1"/>
                </a:solidFill>
              </a:rPr>
              <a:t>este comité de autoridades se integrara al Comité de Gestión </a:t>
            </a:r>
            <a:r>
              <a:rPr lang="es-PE" sz="1600" dirty="0">
                <a:solidFill>
                  <a:schemeClr val="tx1"/>
                </a:solidFill>
              </a:rPr>
              <a:t>A</a:t>
            </a:r>
            <a:r>
              <a:rPr lang="es-PE" sz="1600" dirty="0" smtClean="0">
                <a:solidFill>
                  <a:schemeClr val="tx1"/>
                </a:solidFill>
              </a:rPr>
              <a:t>mbiental presidido por la DIREPRO.</a:t>
            </a:r>
          </a:p>
          <a:p>
            <a:pPr algn="l"/>
            <a:endParaRPr lang="es-PE" sz="1600" dirty="0" smtClean="0">
              <a:solidFill>
                <a:schemeClr val="tx1"/>
              </a:solidFill>
            </a:endParaRPr>
          </a:p>
          <a:p>
            <a:pPr algn="l">
              <a:buNone/>
            </a:pPr>
            <a:r>
              <a:rPr lang="es-PE" sz="1600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3009" name="Picture 1" descr="C:\Users\User\AppData\Local\Microsoft\Windows\Temporary Internet Files\Content.IE5\7ODHWVMJ\2013-05-20_11-45-20_5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571612"/>
            <a:ext cx="4000528" cy="2428892"/>
          </a:xfrm>
          <a:prstGeom prst="rect">
            <a:avLst/>
          </a:prstGeom>
          <a:noFill/>
        </p:spPr>
      </p:pic>
      <p:pic>
        <p:nvPicPr>
          <p:cNvPr id="43010" name="Picture 2" descr="C:\Users\User\AppData\Local\Microsoft\Windows\Temporary Internet Files\Content.IE5\Y1Z71L23\2013-05-20_13-04-54_2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4214818"/>
            <a:ext cx="3967162" cy="2234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Bahía de Sechura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PE" sz="2800" b="1" dirty="0" smtClean="0"/>
              <a:t>Problemática existente:</a:t>
            </a:r>
          </a:p>
          <a:p>
            <a:r>
              <a:rPr lang="es-PE" sz="2000" dirty="0" smtClean="0"/>
              <a:t>A) Uniformidad de la zona de amortiguamiento :</a:t>
            </a:r>
          </a:p>
          <a:p>
            <a:pPr>
              <a:buNone/>
            </a:pPr>
            <a:r>
              <a:rPr lang="es-PE" sz="2000" dirty="0" smtClean="0"/>
              <a:t>            La Zona de amortiguamiento actualmente esta conformada por </a:t>
            </a:r>
            <a:r>
              <a:rPr lang="es-PE" sz="2000" dirty="0" err="1" smtClean="0"/>
              <a:t>areas</a:t>
            </a:r>
            <a:r>
              <a:rPr lang="es-PE" sz="2000" dirty="0" smtClean="0"/>
              <a:t> de una milla (desde </a:t>
            </a:r>
            <a:r>
              <a:rPr lang="es-PE" sz="2000" dirty="0"/>
              <a:t>P</a:t>
            </a:r>
            <a:r>
              <a:rPr lang="es-PE" sz="2000" dirty="0" smtClean="0"/>
              <a:t>arachique hasta </a:t>
            </a:r>
            <a:r>
              <a:rPr lang="es-PE" sz="2000" dirty="0" err="1" smtClean="0"/>
              <a:t>Vichayo</a:t>
            </a:r>
            <a:r>
              <a:rPr lang="es-PE" sz="2000" dirty="0" smtClean="0"/>
              <a:t>) y dos millas (Constante Matacaballo , Chuyiachi y Las delicias ).</a:t>
            </a:r>
          </a:p>
          <a:p>
            <a:pPr>
              <a:buNone/>
            </a:pPr>
            <a:r>
              <a:rPr lang="es-PE" sz="2000" dirty="0"/>
              <a:t> </a:t>
            </a:r>
            <a:r>
              <a:rPr lang="es-PE" sz="2000" dirty="0" smtClean="0"/>
              <a:t>      El comité de Gestión Ambiental aprobó en el año 2010, la uniformidad de la zona de amortiguamiento, con lo que se solucionaría el problema social y en esta misma se incorporarían </a:t>
            </a:r>
            <a:r>
              <a:rPr lang="es-PE" sz="2000" dirty="0" err="1" smtClean="0"/>
              <a:t>acuicultores</a:t>
            </a:r>
            <a:r>
              <a:rPr lang="es-PE" sz="2000" dirty="0" smtClean="0"/>
              <a:t> sin </a:t>
            </a:r>
            <a:r>
              <a:rPr lang="es-PE" sz="2000" dirty="0" err="1" smtClean="0"/>
              <a:t>area</a:t>
            </a:r>
            <a:r>
              <a:rPr lang="es-PE" sz="2000" dirty="0" smtClean="0"/>
              <a:t>.</a:t>
            </a:r>
          </a:p>
          <a:p>
            <a:pPr>
              <a:buNone/>
            </a:pPr>
            <a:endParaRPr lang="es-PE" sz="2000" dirty="0" smtClean="0"/>
          </a:p>
          <a:p>
            <a:r>
              <a:rPr lang="es-PE" sz="2000" dirty="0" smtClean="0"/>
              <a:t>B) Levantamiento de la </a:t>
            </a:r>
            <a:r>
              <a:rPr lang="es-PE" sz="2000" dirty="0" err="1" smtClean="0"/>
              <a:t>Resolucion</a:t>
            </a:r>
            <a:r>
              <a:rPr lang="es-PE" sz="2000" dirty="0" smtClean="0"/>
              <a:t> 360 :</a:t>
            </a:r>
          </a:p>
          <a:p>
            <a:pPr>
              <a:buNone/>
            </a:pPr>
            <a:r>
              <a:rPr lang="es-PE" sz="2000" dirty="0" smtClean="0"/>
              <a:t>            Que restringe el regreso de solicitudes de formularios de </a:t>
            </a:r>
            <a:r>
              <a:rPr lang="es-PE" sz="2000" dirty="0" err="1" smtClean="0"/>
              <a:t>verificacion</a:t>
            </a:r>
            <a:r>
              <a:rPr lang="es-PE" sz="2000" dirty="0"/>
              <a:t>.</a:t>
            </a:r>
            <a:r>
              <a:rPr lang="es-PE" sz="2000" dirty="0" smtClean="0"/>
              <a:t>  </a:t>
            </a:r>
            <a:endParaRPr lang="es-PE" sz="20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643050"/>
            <a:ext cx="4043362" cy="464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Bahía de Sechura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PE" sz="2000" b="1" dirty="0" smtClean="0"/>
              <a:t>Reactivación del Comité de Gestión Ambiental:</a:t>
            </a:r>
          </a:p>
          <a:p>
            <a:pPr>
              <a:buNone/>
            </a:pPr>
            <a:r>
              <a:rPr lang="es-PE" sz="2000" dirty="0" smtClean="0"/>
              <a:t>	El comité de Gestión Ambiental se creo o fue creado con la finalidad de dar solución a la problemática ambiental de la Bahía de Sechura dentro las cuales se encuentran inmersas la acuicultura (Áreas de repoblamiento otorgadas a las </a:t>
            </a:r>
            <a:r>
              <a:rPr lang="es-PE" sz="2000" dirty="0" err="1" smtClean="0"/>
              <a:t>OSPAs</a:t>
            </a:r>
            <a:r>
              <a:rPr lang="es-PE" sz="2000" dirty="0" smtClean="0"/>
              <a:t>)</a:t>
            </a:r>
          </a:p>
          <a:p>
            <a:pPr>
              <a:buNone/>
            </a:pPr>
            <a:r>
              <a:rPr lang="es-PE" sz="2000" dirty="0" smtClean="0"/>
              <a:t>	</a:t>
            </a:r>
            <a:r>
              <a:rPr lang="es-PE" sz="2000" dirty="0" smtClean="0"/>
              <a:t>El Comité de Gestión Ambiental </a:t>
            </a:r>
            <a:r>
              <a:rPr lang="es-PE" sz="2000" dirty="0" smtClean="0"/>
              <a:t>se </a:t>
            </a:r>
            <a:r>
              <a:rPr lang="es-PE" sz="2000" dirty="0" smtClean="0"/>
              <a:t>encuentran conformada por:</a:t>
            </a:r>
          </a:p>
          <a:p>
            <a:pPr>
              <a:buNone/>
            </a:pPr>
            <a:r>
              <a:rPr lang="es-PE" sz="2000" dirty="0"/>
              <a:t>	</a:t>
            </a:r>
            <a:r>
              <a:rPr lang="es-PE" sz="2000" dirty="0" smtClean="0"/>
              <a:t>	Dirección Regional de la Producción quien la preside</a:t>
            </a:r>
          </a:p>
          <a:p>
            <a:pPr>
              <a:buNone/>
            </a:pPr>
            <a:r>
              <a:rPr lang="es-PE" sz="2000" dirty="0"/>
              <a:t>	</a:t>
            </a:r>
            <a:r>
              <a:rPr lang="es-PE" sz="2000" dirty="0" smtClean="0"/>
              <a:t>	Instituto del Mar del Perú - IMARPE</a:t>
            </a:r>
          </a:p>
          <a:p>
            <a:pPr>
              <a:buNone/>
            </a:pPr>
            <a:r>
              <a:rPr lang="es-PE" sz="2000" dirty="0"/>
              <a:t>	</a:t>
            </a:r>
            <a:r>
              <a:rPr lang="es-PE" sz="2000" dirty="0" smtClean="0"/>
              <a:t>	Capitanía de Puerto de Paita.</a:t>
            </a:r>
          </a:p>
          <a:p>
            <a:pPr>
              <a:buNone/>
            </a:pPr>
            <a:r>
              <a:rPr lang="es-PE" sz="2000" dirty="0"/>
              <a:t>	</a:t>
            </a:r>
            <a:r>
              <a:rPr lang="es-PE" sz="2000" dirty="0" smtClean="0"/>
              <a:t>	Universidad Nacional de Piura.</a:t>
            </a:r>
          </a:p>
          <a:p>
            <a:pPr>
              <a:buNone/>
            </a:pPr>
            <a:r>
              <a:rPr lang="es-PE" sz="2000" dirty="0"/>
              <a:t>	</a:t>
            </a:r>
            <a:r>
              <a:rPr lang="es-PE" sz="2000" dirty="0" smtClean="0"/>
              <a:t>	Municipalidad Provincial de Sechura</a:t>
            </a:r>
          </a:p>
          <a:p>
            <a:pPr>
              <a:buNone/>
            </a:pPr>
            <a:r>
              <a:rPr lang="es-PE" sz="2000" dirty="0"/>
              <a:t>	</a:t>
            </a:r>
            <a:r>
              <a:rPr lang="es-PE" sz="2000" dirty="0" smtClean="0"/>
              <a:t>	Frente de Marisqueros de Sechura.</a:t>
            </a:r>
          </a:p>
          <a:p>
            <a:pPr>
              <a:buNone/>
            </a:pPr>
            <a:r>
              <a:rPr lang="es-PE" sz="2000" dirty="0" smtClean="0"/>
              <a:t>		Pescadores Artesanales de Sechura.	 </a:t>
            </a:r>
          </a:p>
          <a:p>
            <a:pPr>
              <a:buNone/>
            </a:pPr>
            <a:r>
              <a:rPr lang="es-PE" sz="2000" dirty="0"/>
              <a:t>	</a:t>
            </a:r>
            <a:r>
              <a:rPr lang="es-PE" sz="2000" dirty="0" smtClean="0"/>
              <a:t>La conformación del comité de Gestión Ambiental fue aprobado por Decreto Supremo.</a:t>
            </a:r>
          </a:p>
          <a:p>
            <a:pPr>
              <a:buNone/>
            </a:pPr>
            <a:endParaRPr lang="es-PE" sz="2000" dirty="0" smtClean="0"/>
          </a:p>
          <a:p>
            <a:pPr>
              <a:buNone/>
            </a:pPr>
            <a:endParaRPr lang="es-PE" sz="2000" dirty="0" smtClean="0"/>
          </a:p>
          <a:p>
            <a:pPr>
              <a:buNone/>
            </a:pPr>
            <a:r>
              <a:rPr lang="es-PE" sz="2000" dirty="0"/>
              <a:t>	</a:t>
            </a:r>
            <a:r>
              <a:rPr lang="es-PE" sz="2000" dirty="0" smtClean="0"/>
              <a:t>	</a:t>
            </a:r>
            <a:endParaRPr lang="es-P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Bahía de Sechura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PE" sz="2000" b="1" dirty="0" smtClean="0"/>
              <a:t>RESUMEN:</a:t>
            </a:r>
            <a:endParaRPr lang="es-PE" sz="2000" b="1" dirty="0" smtClean="0"/>
          </a:p>
          <a:p>
            <a:pPr>
              <a:buNone/>
            </a:pPr>
            <a:r>
              <a:rPr lang="es-PE" sz="2000" dirty="0"/>
              <a:t>	</a:t>
            </a:r>
            <a:r>
              <a:rPr lang="es-PE" sz="2000" b="1" dirty="0" smtClean="0"/>
              <a:t>Patrullaje:</a:t>
            </a:r>
          </a:p>
          <a:p>
            <a:pPr marL="722313" indent="-722313">
              <a:buNone/>
            </a:pPr>
            <a:r>
              <a:rPr lang="es-PE" sz="2000" dirty="0"/>
              <a:t>	</a:t>
            </a:r>
            <a:r>
              <a:rPr lang="es-PE" sz="2000" dirty="0" smtClean="0"/>
              <a:t>.Combustible: Para Patrullaje de la Bahía: (Patrullera, Embarcación de control y Vigilancia).</a:t>
            </a:r>
          </a:p>
          <a:p>
            <a:pPr marL="722313" indent="-722313">
              <a:buNone/>
            </a:pPr>
            <a:r>
              <a:rPr lang="es-PE" sz="2000" dirty="0"/>
              <a:t>	</a:t>
            </a:r>
            <a:r>
              <a:rPr lang="es-PE" sz="2000" dirty="0" smtClean="0"/>
              <a:t>.FREMARSEC</a:t>
            </a:r>
          </a:p>
          <a:p>
            <a:pPr marL="722313" indent="-722313">
              <a:buNone/>
            </a:pPr>
            <a:r>
              <a:rPr lang="es-PE" sz="2000" dirty="0"/>
              <a:t>	</a:t>
            </a:r>
            <a:r>
              <a:rPr lang="es-PE" sz="2000" dirty="0" smtClean="0"/>
              <a:t>.Municipalidad de Sechura</a:t>
            </a:r>
          </a:p>
          <a:p>
            <a:pPr marL="722313" indent="-722313">
              <a:buNone/>
            </a:pPr>
            <a:r>
              <a:rPr lang="es-PE" sz="2000" dirty="0" smtClean="0"/>
              <a:t>	.Gobierno Regional.</a:t>
            </a:r>
          </a:p>
          <a:p>
            <a:pPr marL="722313" indent="-722313">
              <a:buNone/>
            </a:pPr>
            <a:r>
              <a:rPr lang="es-PE" sz="2000" dirty="0" smtClean="0"/>
              <a:t>	.SUNARS</a:t>
            </a:r>
          </a:p>
          <a:p>
            <a:pPr marL="354013" indent="-354013">
              <a:buNone/>
            </a:pPr>
            <a:r>
              <a:rPr lang="es-PE" sz="2000" dirty="0"/>
              <a:t>	</a:t>
            </a:r>
            <a:r>
              <a:rPr lang="es-PE" sz="2000" b="1" dirty="0" smtClean="0"/>
              <a:t>Monitoreo Sanitario y Ambiental:</a:t>
            </a:r>
          </a:p>
          <a:p>
            <a:pPr marL="722313" indent="-722313">
              <a:buNone/>
            </a:pPr>
            <a:r>
              <a:rPr lang="es-PE" sz="2000" dirty="0"/>
              <a:t>	</a:t>
            </a:r>
            <a:r>
              <a:rPr lang="es-PE" sz="2000" dirty="0" smtClean="0"/>
              <a:t>.Las Áreas Productivas requieren de  monitoreo y vigilancia sanitaria continua y permanente, se sugiere comprometer a todos los actores en una gestión ambiental integral. </a:t>
            </a:r>
          </a:p>
          <a:p>
            <a:pPr marL="354013" indent="-354013">
              <a:buNone/>
            </a:pPr>
            <a:r>
              <a:rPr lang="es-PE" sz="2000" dirty="0" smtClean="0"/>
              <a:t>	</a:t>
            </a:r>
            <a:r>
              <a:rPr lang="es-PE" sz="2000" b="1" dirty="0" smtClean="0"/>
              <a:t>Vertimientos :</a:t>
            </a:r>
          </a:p>
          <a:p>
            <a:pPr marL="722313" indent="-722313">
              <a:buNone/>
            </a:pPr>
            <a:r>
              <a:rPr lang="es-PE" sz="2000" dirty="0" smtClean="0"/>
              <a:t>	.Elaboración de un proyecto que minimice los efluentes procedentes del Rio Piura y de los EIP y centros poblados.</a:t>
            </a:r>
          </a:p>
          <a:p>
            <a:pPr marL="722313" indent="-722313">
              <a:buNone/>
            </a:pPr>
            <a:endParaRPr lang="es-PE" sz="2000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0734" y="3286124"/>
            <a:ext cx="3633531" cy="121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90" y="4857760"/>
            <a:ext cx="3857652" cy="165126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38" name="AutoShape 2" descr="2013-06-03_13-37-55_573.jpg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39939" name="Picture 3" descr="C:\Users\User\AppData\Local\Microsoft\Windows\Temporary Internet Files\Content.IE5\J87NEW8I\2013-06-03_13-37-55_5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1142984"/>
            <a:ext cx="3214710" cy="2143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Bahía de Sechura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E" dirty="0" smtClean="0"/>
              <a:t>Fortalecimiento en Proyectos.</a:t>
            </a:r>
          </a:p>
          <a:p>
            <a:pPr>
              <a:buNone/>
            </a:pPr>
            <a:r>
              <a:rPr lang="es-PE" dirty="0" smtClean="0"/>
              <a:t>PROCOMPYTE</a:t>
            </a:r>
          </a:p>
          <a:p>
            <a:pPr>
              <a:buNone/>
            </a:pPr>
            <a:r>
              <a:rPr lang="es-PE" dirty="0" smtClean="0"/>
              <a:t>Mejoramiento de Infraestructuras Flotantes de </a:t>
            </a:r>
            <a:r>
              <a:rPr lang="es-PE" dirty="0" err="1" smtClean="0"/>
              <a:t>Guardiania</a:t>
            </a:r>
            <a:r>
              <a:rPr lang="es-PE" dirty="0" smtClean="0"/>
              <a:t>.</a:t>
            </a:r>
          </a:p>
          <a:p>
            <a:pPr>
              <a:buNone/>
            </a:pPr>
            <a:endParaRPr lang="es-PE" dirty="0" smtClean="0"/>
          </a:p>
          <a:p>
            <a:pPr>
              <a:buNone/>
            </a:pPr>
            <a:r>
              <a:rPr lang="es-PE" sz="2400" dirty="0" smtClean="0">
                <a:solidFill>
                  <a:schemeClr val="accent2">
                    <a:lumMod val="50000"/>
                  </a:schemeClr>
                </a:solidFill>
              </a:rPr>
              <a:t>Manejo Sanitario y </a:t>
            </a:r>
          </a:p>
          <a:p>
            <a:pPr>
              <a:buNone/>
            </a:pPr>
            <a:r>
              <a:rPr lang="es-PE" sz="2400" dirty="0" smtClean="0">
                <a:solidFill>
                  <a:schemeClr val="accent2">
                    <a:lumMod val="50000"/>
                  </a:schemeClr>
                </a:solidFill>
              </a:rPr>
              <a:t>Productividad mas eficiente</a:t>
            </a:r>
            <a:r>
              <a:rPr lang="es-PE" dirty="0" smtClean="0"/>
              <a:t>.</a:t>
            </a:r>
            <a:endParaRPr lang="es-PE" dirty="0"/>
          </a:p>
        </p:txBody>
      </p:sp>
      <p:pic>
        <p:nvPicPr>
          <p:cNvPr id="4" name="Picture 3" descr="C:\Users\Julio\Desktop\fotos trazabilidad\IMG_00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286124"/>
            <a:ext cx="4040188" cy="303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Bahía de Sechura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PE" sz="2000" b="1" dirty="0" smtClean="0"/>
              <a:t>VALE:	</a:t>
            </a:r>
            <a:endParaRPr lang="es-PE" sz="1200" b="1" dirty="0" smtClean="0"/>
          </a:p>
          <a:p>
            <a:pPr marL="354013" lvl="1" indent="0">
              <a:buNone/>
            </a:pPr>
            <a:r>
              <a:rPr lang="es-PE" sz="1600" dirty="0" smtClean="0"/>
              <a:t>La polución que se genera al momento de cargar el fosfato en las  6 barcazas las cuales llegan al puerto y demoran en ser cargadas en ser cargadas en 3 </a:t>
            </a:r>
            <a:r>
              <a:rPr lang="es-PE" sz="1600" dirty="0" err="1" smtClean="0"/>
              <a:t>dias</a:t>
            </a:r>
            <a:r>
              <a:rPr lang="es-PE" sz="1600" dirty="0" smtClean="0"/>
              <a:t> contaminando con fosfato toda la zona de </a:t>
            </a:r>
            <a:r>
              <a:rPr lang="es-PE" sz="1600" dirty="0" err="1" smtClean="0"/>
              <a:t>Bayovar</a:t>
            </a:r>
            <a:r>
              <a:rPr lang="es-PE" sz="1600" dirty="0" smtClean="0"/>
              <a:t> en un radio de 02Km </a:t>
            </a:r>
          </a:p>
          <a:p>
            <a:pPr marL="354013" lvl="1" indent="0">
              <a:buNone/>
            </a:pPr>
            <a:r>
              <a:rPr lang="es-PE" sz="1600" dirty="0" smtClean="0"/>
              <a:t>Los efluentes que se generan en el proceso del Fosfato son derivados hacia los acantilados sin darles el tratamiento que se aprueba en su </a:t>
            </a:r>
            <a:r>
              <a:rPr lang="es-PE" sz="1600" dirty="0" smtClean="0"/>
              <a:t>im</a:t>
            </a:r>
            <a:r>
              <a:rPr lang="es-PE" sz="1600" dirty="0" smtClean="0"/>
              <a:t>pacto </a:t>
            </a:r>
            <a:r>
              <a:rPr lang="es-PE" sz="1600" dirty="0" smtClean="0"/>
              <a:t>ambiental</a:t>
            </a:r>
          </a:p>
          <a:p>
            <a:r>
              <a:rPr lang="es-PE" sz="2000" b="1" dirty="0" smtClean="0"/>
              <a:t>PROBLEMATICA DE SAVIA:	</a:t>
            </a:r>
            <a:endParaRPr lang="es-PE" sz="1200" b="1" dirty="0" smtClean="0"/>
          </a:p>
          <a:p>
            <a:pPr marL="354013" lvl="1" indent="0">
              <a:buNone/>
            </a:pPr>
            <a:endParaRPr lang="es-PE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</TotalTime>
  <Words>387</Words>
  <Application>Microsoft Office PowerPoint</Application>
  <PresentationFormat>Presentación en pantalla (4:3)</PresentationFormat>
  <Paragraphs>68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Bahía de Sechura</vt:lpstr>
      <vt:lpstr>Bahía de Sechura</vt:lpstr>
      <vt:lpstr>Bahía de Sechura</vt:lpstr>
      <vt:lpstr>Bahía de Sechura</vt:lpstr>
      <vt:lpstr>Bahía de Sechura</vt:lpstr>
      <vt:lpstr>Bahía de Sechura</vt:lpstr>
      <vt:lpstr>Bahía de Sechura</vt:lpstr>
      <vt:lpstr>Bahía de Sechura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Bahía de Sechura</dc:title>
  <dc:creator>Direpro Piura</dc:creator>
  <cp:lastModifiedBy>User</cp:lastModifiedBy>
  <cp:revision>24</cp:revision>
  <dcterms:created xsi:type="dcterms:W3CDTF">2013-06-06T21:52:13Z</dcterms:created>
  <dcterms:modified xsi:type="dcterms:W3CDTF">2013-05-02T23:53:34Z</dcterms:modified>
</cp:coreProperties>
</file>