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notesSlides/notesSlide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4.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72" r:id="rId3"/>
    <p:sldId id="322" r:id="rId4"/>
    <p:sldId id="317" r:id="rId5"/>
    <p:sldId id="318" r:id="rId6"/>
    <p:sldId id="319" r:id="rId7"/>
    <p:sldId id="257" r:id="rId8"/>
    <p:sldId id="258" r:id="rId9"/>
    <p:sldId id="259" r:id="rId10"/>
    <p:sldId id="260" r:id="rId11"/>
    <p:sldId id="263" r:id="rId12"/>
    <p:sldId id="264" r:id="rId13"/>
    <p:sldId id="265" r:id="rId14"/>
    <p:sldId id="266" r:id="rId15"/>
    <p:sldId id="267" r:id="rId16"/>
    <p:sldId id="268" r:id="rId17"/>
    <p:sldId id="262" r:id="rId18"/>
    <p:sldId id="261" r:id="rId19"/>
    <p:sldId id="301" r:id="rId20"/>
    <p:sldId id="269" r:id="rId21"/>
    <p:sldId id="270" r:id="rId22"/>
    <p:sldId id="271" r:id="rId23"/>
    <p:sldId id="323" r:id="rId24"/>
    <p:sldId id="302" r:id="rId25"/>
    <p:sldId id="303" r:id="rId26"/>
    <p:sldId id="304" r:id="rId27"/>
    <p:sldId id="305" r:id="rId28"/>
    <p:sldId id="306" r:id="rId29"/>
    <p:sldId id="307" r:id="rId30"/>
    <p:sldId id="308" r:id="rId31"/>
    <p:sldId id="309" r:id="rId32"/>
    <p:sldId id="312" r:id="rId33"/>
    <p:sldId id="310" r:id="rId34"/>
    <p:sldId id="313" r:id="rId35"/>
    <p:sldId id="311" r:id="rId36"/>
    <p:sldId id="273" r:id="rId37"/>
    <p:sldId id="274" r:id="rId38"/>
    <p:sldId id="275" r:id="rId39"/>
    <p:sldId id="276" r:id="rId40"/>
    <p:sldId id="277" r:id="rId41"/>
    <p:sldId id="314" r:id="rId42"/>
    <p:sldId id="279" r:id="rId43"/>
    <p:sldId id="324" r:id="rId44"/>
    <p:sldId id="325" r:id="rId45"/>
    <p:sldId id="278" r:id="rId46"/>
    <p:sldId id="280" r:id="rId47"/>
    <p:sldId id="291" r:id="rId48"/>
    <p:sldId id="292" r:id="rId49"/>
    <p:sldId id="293" r:id="rId50"/>
    <p:sldId id="294" r:id="rId51"/>
    <p:sldId id="295" r:id="rId52"/>
    <p:sldId id="296" r:id="rId53"/>
    <p:sldId id="297" r:id="rId54"/>
    <p:sldId id="298" r:id="rId55"/>
    <p:sldId id="299" r:id="rId56"/>
    <p:sldId id="300" r:id="rId57"/>
    <p:sldId id="315" r:id="rId58"/>
    <p:sldId id="316" r:id="rId59"/>
    <p:sldId id="320" r:id="rId60"/>
    <p:sldId id="321" r:id="rId61"/>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2240" autoAdjust="0"/>
  </p:normalViewPr>
  <p:slideViewPr>
    <p:cSldViewPr>
      <p:cViewPr>
        <p:scale>
          <a:sx n="118" d="100"/>
          <a:sy n="118" d="100"/>
        </p:scale>
        <p:origin x="206" y="10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ntonio\Desktop\Investigacion%20CHD\Libro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ntonio\Desktop\Investigacion%20CHD\Libro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ntonio\Desktop\Investigacion%20CHD\Libro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ntonio\Desktop\Investigacion%20CHD\iNVESTIGACION%20(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ntonio\Desktop\Investigacion%20CHD\Libro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ntonio\Desktop\Investigacion%20CHD\iNVESTIGACION%20(2).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tonio\Desktop\Investigacion%20CHD\iNVESTIGACION%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tonio\Desktop\Investigacion%20CHD\Datos%20Produce.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ntonio\Desktop\Investigacion%20CHD\iNVESTIGACION%20(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ntonio\Desktop\Nueva%20carpeta\Investigacion%20CHD\iNVESTIGACION%20(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ntonio\Desktop\Nueva%20carpeta\Investigacion%20CHD\iNVESTIGACION%20(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Nvestigaciones%20economica%20CHD.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INvestigaciones%20economica%20CH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INvestigaciones%20economica%20CH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Nvestigaciones%20economica%20CHD.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INvestigaciones%20economica%20CHD.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INvestigaciones%20economica%20CH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tonio\Desktop\Investigacion%20CHD\Datos%20Produc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tonio\Desktop\Investigacion%20CHD\Datos%20Produc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Precio</a:t>
            </a:r>
            <a:r>
              <a:rPr lang="es-ES" baseline="0"/>
              <a:t> Promedio anual por kg.</a:t>
            </a:r>
            <a:endParaRPr lang="es-ES"/>
          </a:p>
        </c:rich>
      </c:tx>
      <c:layout/>
      <c:overlay val="0"/>
    </c:title>
    <c:autoTitleDeleted val="0"/>
    <c:plotArea>
      <c:layout/>
      <c:scatterChart>
        <c:scatterStyle val="smoothMarker"/>
        <c:varyColors val="0"/>
        <c:ser>
          <c:idx val="0"/>
          <c:order val="0"/>
          <c:tx>
            <c:strRef>
              <c:f>'2003'!$E$38</c:f>
              <c:strCache>
                <c:ptCount val="1"/>
                <c:pt idx="0">
                  <c:v>Precio Prom. Anual</c:v>
                </c:pt>
              </c:strCache>
            </c:strRef>
          </c:tx>
          <c:dLbls>
            <c:txPr>
              <a:bodyPr/>
              <a:lstStyle/>
              <a:p>
                <a:pPr>
                  <a:defRPr lang="es-PE" sz="7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'2003'!$E$39:$E$48</c:f>
              <c:numCache>
                <c:formatCode>0.00</c:formatCode>
                <c:ptCount val="10"/>
                <c:pt idx="0">
                  <c:v>2.0984615384615397</c:v>
                </c:pt>
                <c:pt idx="1">
                  <c:v>2.1750000000000003</c:v>
                </c:pt>
                <c:pt idx="2">
                  <c:v>2.5834005456349223</c:v>
                </c:pt>
                <c:pt idx="3">
                  <c:v>1.6931657474354218</c:v>
                </c:pt>
                <c:pt idx="4">
                  <c:v>2.3917917946748593</c:v>
                </c:pt>
                <c:pt idx="5">
                  <c:v>3.8576923076923082</c:v>
                </c:pt>
                <c:pt idx="6" formatCode="#,##0.00">
                  <c:v>4.45</c:v>
                </c:pt>
                <c:pt idx="7" formatCode="#,##0.00">
                  <c:v>5.375</c:v>
                </c:pt>
                <c:pt idx="8" formatCode="#,##0.00">
                  <c:v>3.9791666666666665</c:v>
                </c:pt>
                <c:pt idx="9" formatCode="#,##0.00">
                  <c:v>4.4895833333333366</c:v>
                </c:pt>
              </c:numCache>
            </c:numRef>
          </c:yVal>
          <c:smooth val="1"/>
        </c:ser>
        <c:ser>
          <c:idx val="1"/>
          <c:order val="1"/>
          <c:tx>
            <c:strRef>
              <c:f>'2003'!$F$38</c:f>
              <c:strCache>
                <c:ptCount val="1"/>
                <c:pt idx="0">
                  <c:v>Sin inflacion 2%</c:v>
                </c:pt>
              </c:strCache>
            </c:strRef>
          </c:tx>
          <c:dLbls>
            <c:txPr>
              <a:bodyPr/>
              <a:lstStyle/>
              <a:p>
                <a:pPr>
                  <a:defRPr lang="es-PE" sz="7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'2003'!$F$39:$F$48</c:f>
              <c:numCache>
                <c:formatCode>0.00</c:formatCode>
                <c:ptCount val="10"/>
                <c:pt idx="0">
                  <c:v>2.0573152337858205</c:v>
                </c:pt>
                <c:pt idx="1">
                  <c:v>2.0913461538461537</c:v>
                </c:pt>
                <c:pt idx="2">
                  <c:v>2.4371703260706798</c:v>
                </c:pt>
                <c:pt idx="3">
                  <c:v>1.5677460624402053</c:v>
                </c:pt>
                <c:pt idx="4">
                  <c:v>2.1743561769771445</c:v>
                </c:pt>
                <c:pt idx="5">
                  <c:v>3.4443681318681301</c:v>
                </c:pt>
                <c:pt idx="6">
                  <c:v>3.9035087719298249</c:v>
                </c:pt>
                <c:pt idx="7">
                  <c:v>4.6336206896551753</c:v>
                </c:pt>
                <c:pt idx="8">
                  <c:v>3.3721751412429382</c:v>
                </c:pt>
                <c:pt idx="9">
                  <c:v>3.7413194444444442</c:v>
                </c:pt>
              </c:numCache>
            </c:numRef>
          </c:yVal>
          <c:smooth val="1"/>
        </c:ser>
        <c:dLbls>
          <c:showLegendKey val="0"/>
          <c:showVal val="0"/>
          <c:showCatName val="0"/>
          <c:showSerName val="0"/>
          <c:showPercent val="0"/>
          <c:showBubbleSize val="0"/>
        </c:dLbls>
        <c:axId val="45870464"/>
        <c:axId val="45888640"/>
      </c:scatterChart>
      <c:valAx>
        <c:axId val="45870464"/>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45888640"/>
        <c:crosses val="autoZero"/>
        <c:crossBetween val="midCat"/>
      </c:valAx>
      <c:valAx>
        <c:axId val="45888640"/>
        <c:scaling>
          <c:orientation val="minMax"/>
        </c:scaling>
        <c:delete val="0"/>
        <c:axPos val="l"/>
        <c:majorGridlines/>
        <c:numFmt formatCode="0.00" sourceLinked="1"/>
        <c:majorTickMark val="none"/>
        <c:minorTickMark val="none"/>
        <c:tickLblPos val="nextTo"/>
        <c:txPr>
          <a:bodyPr/>
          <a:lstStyle/>
          <a:p>
            <a:pPr>
              <a:defRPr lang="es-PE"/>
            </a:pPr>
            <a:endParaRPr lang="es-PE"/>
          </a:p>
        </c:txPr>
        <c:crossAx val="45870464"/>
        <c:crosses val="autoZero"/>
        <c:crossBetween val="midCat"/>
      </c:valAx>
    </c:plotArea>
    <c:legend>
      <c:legendPos val="b"/>
      <c:layout/>
      <c:overlay val="0"/>
      <c:txPr>
        <a:bodyPr/>
        <a:lstStyle/>
        <a:p>
          <a:pPr>
            <a:defRPr lang="es-PE"/>
          </a:pPr>
          <a:endParaRPr lang="es-PE"/>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Precio Promedio Anual Por Kg</a:t>
            </a:r>
          </a:p>
        </c:rich>
      </c:tx>
      <c:layout>
        <c:manualLayout>
          <c:xMode val="edge"/>
          <c:yMode val="edge"/>
          <c:x val="0.36342003597864919"/>
          <c:y val="2.9136406492877711E-2"/>
        </c:manualLayout>
      </c:layout>
      <c:overlay val="0"/>
    </c:title>
    <c:autoTitleDeleted val="0"/>
    <c:plotArea>
      <c:layout/>
      <c:scatterChart>
        <c:scatterStyle val="smoothMarker"/>
        <c:varyColors val="0"/>
        <c:ser>
          <c:idx val="0"/>
          <c:order val="0"/>
          <c:tx>
            <c:strRef>
              <c:f>'2003'!$E$38</c:f>
              <c:strCache>
                <c:ptCount val="1"/>
                <c:pt idx="0">
                  <c:v>Precio Prom. Anual</c:v>
                </c:pt>
              </c:strCache>
            </c:strRef>
          </c:tx>
          <c:dLbls>
            <c:txPr>
              <a:bodyPr/>
              <a:lstStyle/>
              <a:p>
                <a:pPr>
                  <a:defRPr lang="es-PE"/>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'2003'!$E$52:$E$61</c:f>
              <c:numCache>
                <c:formatCode>0.00</c:formatCode>
                <c:ptCount val="10"/>
                <c:pt idx="0">
                  <c:v>1.5458333333333334</c:v>
                </c:pt>
                <c:pt idx="1">
                  <c:v>1.839583333333334</c:v>
                </c:pt>
                <c:pt idx="2">
                  <c:v>2.1593989192520437</c:v>
                </c:pt>
                <c:pt idx="3">
                  <c:v>1.6206514350495551</c:v>
                </c:pt>
                <c:pt idx="4">
                  <c:v>2.1745412792545151</c:v>
                </c:pt>
                <c:pt idx="5">
                  <c:v>2.6458333333333335</c:v>
                </c:pt>
                <c:pt idx="6" formatCode="#,##0.00">
                  <c:v>3.4124999999999979</c:v>
                </c:pt>
                <c:pt idx="7" formatCode="#,##0.00">
                  <c:v>5.25</c:v>
                </c:pt>
                <c:pt idx="8" formatCode="#,##0.00">
                  <c:v>4.6249999999999956</c:v>
                </c:pt>
                <c:pt idx="9" formatCode="#,##0.00">
                  <c:v>4.7083333333333366</c:v>
                </c:pt>
              </c:numCache>
            </c:numRef>
          </c:yVal>
          <c:smooth val="1"/>
        </c:ser>
        <c:ser>
          <c:idx val="1"/>
          <c:order val="1"/>
          <c:tx>
            <c:strRef>
              <c:f>'2003'!$F$38</c:f>
              <c:strCache>
                <c:ptCount val="1"/>
                <c:pt idx="0">
                  <c:v>Sin inflacion 2%</c:v>
                </c:pt>
              </c:strCache>
            </c:strRef>
          </c:tx>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'2003'!$F$52:$F$61</c:f>
              <c:numCache>
                <c:formatCode>0.000</c:formatCode>
                <c:ptCount val="10"/>
                <c:pt idx="0">
                  <c:v>1.5155228758169934</c:v>
                </c:pt>
                <c:pt idx="1">
                  <c:v>1.7688301282051284</c:v>
                </c:pt>
                <c:pt idx="2">
                  <c:v>2.0371687917472112</c:v>
                </c:pt>
                <c:pt idx="3">
                  <c:v>1.5006031806014397</c:v>
                </c:pt>
                <c:pt idx="4">
                  <c:v>2.1530111675787276</c:v>
                </c:pt>
                <c:pt idx="5">
                  <c:v>2.3623511904761889</c:v>
                </c:pt>
                <c:pt idx="6">
                  <c:v>2.9934210526315805</c:v>
                </c:pt>
                <c:pt idx="7">
                  <c:v>4.5258620689655151</c:v>
                </c:pt>
                <c:pt idx="8">
                  <c:v>3.9194915254237275</c:v>
                </c:pt>
                <c:pt idx="9">
                  <c:v>3.9236111111111112</c:v>
                </c:pt>
              </c:numCache>
            </c:numRef>
          </c:yVal>
          <c:smooth val="1"/>
        </c:ser>
        <c:dLbls>
          <c:showLegendKey val="0"/>
          <c:showVal val="0"/>
          <c:showCatName val="0"/>
          <c:showSerName val="0"/>
          <c:showPercent val="0"/>
          <c:showBubbleSize val="0"/>
        </c:dLbls>
        <c:axId val="51473024"/>
        <c:axId val="51474816"/>
      </c:scatterChart>
      <c:valAx>
        <c:axId val="51473024"/>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474816"/>
        <c:crosses val="autoZero"/>
        <c:crossBetween val="midCat"/>
      </c:valAx>
      <c:valAx>
        <c:axId val="51474816"/>
        <c:scaling>
          <c:orientation val="minMax"/>
        </c:scaling>
        <c:delete val="0"/>
        <c:axPos val="l"/>
        <c:majorGridlines/>
        <c:numFmt formatCode="0.00" sourceLinked="1"/>
        <c:majorTickMark val="none"/>
        <c:minorTickMark val="none"/>
        <c:tickLblPos val="nextTo"/>
        <c:txPr>
          <a:bodyPr/>
          <a:lstStyle/>
          <a:p>
            <a:pPr>
              <a:defRPr lang="es-PE"/>
            </a:pPr>
            <a:endParaRPr lang="es-PE"/>
          </a:p>
        </c:txPr>
        <c:crossAx val="51473024"/>
        <c:crosses val="autoZero"/>
        <c:crossBetween val="midCat"/>
      </c:valAx>
    </c:plotArea>
    <c:legend>
      <c:legendPos val="b"/>
      <c:layout/>
      <c:overlay val="0"/>
      <c:txPr>
        <a:bodyPr/>
        <a:lstStyle/>
        <a:p>
          <a:pPr>
            <a:defRPr lang="es-PE"/>
          </a:pPr>
          <a:endParaRPr lang="es-PE"/>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Abastecimiento</a:t>
            </a:r>
            <a:r>
              <a:rPr lang="en-US" baseline="0"/>
              <a:t> Perico Tn. Mcdo May. Ventanilla </a:t>
            </a:r>
            <a:endParaRPr lang="en-US"/>
          </a:p>
        </c:rich>
      </c:tx>
      <c:layout/>
      <c:overlay val="0"/>
    </c:title>
    <c:autoTitleDeleted val="0"/>
    <c:plotArea>
      <c:layout>
        <c:manualLayout>
          <c:layoutTarget val="inner"/>
          <c:xMode val="edge"/>
          <c:yMode val="edge"/>
          <c:x val="6.4717786382683801E-2"/>
          <c:y val="0.13551548810021946"/>
          <c:w val="0.89133708561257108"/>
          <c:h val="0.70624114014733652"/>
        </c:manualLayout>
      </c:layout>
      <c:scatterChart>
        <c:scatterStyle val="smooth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'2003'!$D$79:$D$88</c:f>
              <c:numCache>
                <c:formatCode>#,##0</c:formatCode>
                <c:ptCount val="10"/>
                <c:pt idx="0">
                  <c:v>3975.5</c:v>
                </c:pt>
                <c:pt idx="1">
                  <c:v>3497.4500000000012</c:v>
                </c:pt>
                <c:pt idx="2">
                  <c:v>4824.2</c:v>
                </c:pt>
                <c:pt idx="3">
                  <c:v>6988.7</c:v>
                </c:pt>
                <c:pt idx="4">
                  <c:v>6282</c:v>
                </c:pt>
                <c:pt idx="5">
                  <c:v>7699.3</c:v>
                </c:pt>
                <c:pt idx="6">
                  <c:v>7505.38</c:v>
                </c:pt>
                <c:pt idx="7">
                  <c:v>7125.1150000000025</c:v>
                </c:pt>
                <c:pt idx="8">
                  <c:v>3256.8009999999999</c:v>
                </c:pt>
                <c:pt idx="9">
                  <c:v>7074.509</c:v>
                </c:pt>
              </c:numCache>
            </c:numRef>
          </c:yVal>
          <c:smooth val="1"/>
        </c:ser>
        <c:dLbls>
          <c:showLegendKey val="0"/>
          <c:showVal val="0"/>
          <c:showCatName val="0"/>
          <c:showSerName val="0"/>
          <c:showPercent val="0"/>
          <c:showBubbleSize val="0"/>
        </c:dLbls>
        <c:axId val="51493120"/>
        <c:axId val="51527680"/>
      </c:scatterChart>
      <c:valAx>
        <c:axId val="51493120"/>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527680"/>
        <c:crosses val="autoZero"/>
        <c:crossBetween val="midCat"/>
      </c:valAx>
      <c:valAx>
        <c:axId val="51527680"/>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51493120"/>
        <c:crosses val="autoZero"/>
        <c:crossBetween val="midCat"/>
      </c:valAx>
    </c:plotArea>
    <c:legend>
      <c:legendPos val="b"/>
      <c:layout>
        <c:manualLayout>
          <c:xMode val="edge"/>
          <c:yMode val="edge"/>
          <c:x val="0.4756409621163975"/>
          <c:y val="0.92257179900705155"/>
          <c:w val="7.71789732844331E-2"/>
          <c:h val="5.8238046331165104E-2"/>
        </c:manualLayout>
      </c:layout>
      <c:overlay val="0"/>
      <c:txPr>
        <a:bodyPr/>
        <a:lstStyle/>
        <a:p>
          <a:pPr>
            <a:defRPr lang="es-PE"/>
          </a:pPr>
          <a:endParaRPr lang="es-PE"/>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'2003'!$E$38</c:f>
              <c:strCache>
                <c:ptCount val="1"/>
                <c:pt idx="0">
                  <c:v>Precio Prom. Anual</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'2003'!$E$79:$E$88</c:f>
              <c:numCache>
                <c:formatCode>0.00</c:formatCode>
                <c:ptCount val="10"/>
                <c:pt idx="0">
                  <c:v>4.8068181818181834</c:v>
                </c:pt>
                <c:pt idx="1">
                  <c:v>5.0772727272727298</c:v>
                </c:pt>
                <c:pt idx="2">
                  <c:v>5.1223392803806105</c:v>
                </c:pt>
                <c:pt idx="3">
                  <c:v>5.1357166987422795</c:v>
                </c:pt>
                <c:pt idx="4">
                  <c:v>5.5707587571916024</c:v>
                </c:pt>
                <c:pt idx="5">
                  <c:v>7.8979166666666618</c:v>
                </c:pt>
                <c:pt idx="6" formatCode="#,##0.00">
                  <c:v>6.45</c:v>
                </c:pt>
                <c:pt idx="7" formatCode="#,##0.00">
                  <c:v>7.2</c:v>
                </c:pt>
                <c:pt idx="8" formatCode="#,##0.00">
                  <c:v>9.0416666666666661</c:v>
                </c:pt>
                <c:pt idx="9" formatCode="#,##0.00">
                  <c:v>8.0208333333333357</c:v>
                </c:pt>
              </c:numCache>
            </c:numRef>
          </c:yVal>
          <c:smooth val="1"/>
        </c:ser>
        <c:ser>
          <c:idx val="1"/>
          <c:order val="1"/>
          <c:tx>
            <c:strRef>
              <c:f>'2003'!$F$38</c:f>
              <c:strCache>
                <c:ptCount val="1"/>
                <c:pt idx="0">
                  <c:v>Sin inflacion 2%</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'2003'!$F$79:$F$88</c:f>
              <c:numCache>
                <c:formatCode>0.00</c:formatCode>
                <c:ptCount val="10"/>
                <c:pt idx="0">
                  <c:v>4.7125668449197855</c:v>
                </c:pt>
                <c:pt idx="1">
                  <c:v>4.8819930069930084</c:v>
                </c:pt>
                <c:pt idx="2">
                  <c:v>4.8323955475288765</c:v>
                </c:pt>
                <c:pt idx="3">
                  <c:v>4.7552932395761864</c:v>
                </c:pt>
                <c:pt idx="4">
                  <c:v>5.0643261429014546</c:v>
                </c:pt>
                <c:pt idx="5">
                  <c:v>7.0517113095238093</c:v>
                </c:pt>
                <c:pt idx="6">
                  <c:v>5.6578947368421035</c:v>
                </c:pt>
                <c:pt idx="7">
                  <c:v>6.2068965517241415</c:v>
                </c:pt>
                <c:pt idx="8">
                  <c:v>7.6624293785310709</c:v>
                </c:pt>
                <c:pt idx="9">
                  <c:v>6.6840277777777759</c:v>
                </c:pt>
              </c:numCache>
            </c:numRef>
          </c:yVal>
          <c:smooth val="1"/>
        </c:ser>
        <c:dLbls>
          <c:showLegendKey val="0"/>
          <c:showVal val="0"/>
          <c:showCatName val="0"/>
          <c:showSerName val="0"/>
          <c:showPercent val="0"/>
          <c:showBubbleSize val="0"/>
        </c:dLbls>
        <c:axId val="51557888"/>
        <c:axId val="51559424"/>
      </c:scatterChart>
      <c:valAx>
        <c:axId val="51557888"/>
        <c:scaling>
          <c:orientation val="minMax"/>
        </c:scaling>
        <c:delete val="0"/>
        <c:axPos val="b"/>
        <c:numFmt formatCode="General" sourceLinked="1"/>
        <c:majorTickMark val="out"/>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559424"/>
        <c:crosses val="autoZero"/>
        <c:crossBetween val="midCat"/>
      </c:valAx>
      <c:valAx>
        <c:axId val="51559424"/>
        <c:scaling>
          <c:orientation val="minMax"/>
        </c:scaling>
        <c:delete val="0"/>
        <c:axPos val="l"/>
        <c:majorGridlines/>
        <c:numFmt formatCode="0.00" sourceLinked="1"/>
        <c:majorTickMark val="out"/>
        <c:minorTickMark val="none"/>
        <c:tickLblPos val="nextTo"/>
        <c:txPr>
          <a:bodyPr/>
          <a:lstStyle/>
          <a:p>
            <a:pPr>
              <a:defRPr lang="es-PE"/>
            </a:pPr>
            <a:endParaRPr lang="es-PE"/>
          </a:p>
        </c:txPr>
        <c:crossAx val="51557888"/>
        <c:crosses val="autoZero"/>
        <c:crossBetween val="midCat"/>
      </c:valAx>
    </c:plotArea>
    <c:legend>
      <c:legendPos val="r"/>
      <c:layout/>
      <c:overlay val="0"/>
      <c:txPr>
        <a:bodyPr/>
        <a:lstStyle/>
        <a:p>
          <a:pPr>
            <a:defRPr lang="es-PE"/>
          </a:pPr>
          <a:endParaRPr lang="es-PE"/>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sz="1400" dirty="0"/>
              <a:t>Toneladas métricas Jurel </a:t>
            </a:r>
            <a:r>
              <a:rPr lang="es-ES" sz="1400" dirty="0" smtClean="0"/>
              <a:t>Extraídas para consumo en forma</a:t>
            </a:r>
            <a:r>
              <a:rPr lang="es-ES" sz="1400" baseline="0" dirty="0" smtClean="0"/>
              <a:t> de “fresco”</a:t>
            </a:r>
            <a:endParaRPr lang="es-ES" sz="1400" dirty="0"/>
          </a:p>
        </c:rich>
      </c:tx>
      <c:layout/>
      <c:overlay val="0"/>
    </c:title>
    <c:autoTitleDeleted val="0"/>
    <c:plotArea>
      <c:layout/>
      <c:scatterChart>
        <c:scatterStyle val="smoothMarker"/>
        <c:varyColors val="0"/>
        <c:ser>
          <c:idx val="1"/>
          <c:order val="0"/>
          <c:dLbls>
            <c:dLbl>
              <c:idx val="8"/>
              <c:layout>
                <c:manualLayout>
                  <c:x val="-5.419542051744744E-2"/>
                  <c:y val="-4.1992688643060834E-2"/>
                </c:manualLayout>
              </c:layout>
              <c:showLegendKey val="0"/>
              <c:showVal val="1"/>
              <c:showCatName val="0"/>
              <c:showSerName val="0"/>
              <c:showPercent val="0"/>
              <c:showBubbleSize val="0"/>
            </c:dLbl>
            <c:dLbl>
              <c:idx val="9"/>
              <c:layout>
                <c:manualLayout>
                  <c:x val="6.1937623448511375E-3"/>
                  <c:y val="6.7188301828897401E-2"/>
                </c:manualLayout>
              </c:layout>
              <c:showLegendKey val="0"/>
              <c:showVal val="1"/>
              <c:showCatName val="0"/>
              <c:showSerName val="0"/>
              <c:showPercent val="0"/>
              <c:showBubbleSize val="0"/>
            </c:dLbl>
            <c:dLbl>
              <c:idx val="13"/>
              <c:layout>
                <c:manualLayout>
                  <c:x val="-3.0968811724255666E-3"/>
                  <c:y val="-4.1992688643060903E-2"/>
                </c:manualLayout>
              </c:layout>
              <c:showLegendKey val="0"/>
              <c:showVal val="1"/>
              <c:showCatName val="0"/>
              <c:showSerName val="0"/>
              <c:showPercent val="0"/>
              <c:showBubbleSize val="0"/>
            </c:dLbl>
            <c:txPr>
              <a:bodyPr/>
              <a:lstStyle/>
              <a:p>
                <a:pPr>
                  <a:defRPr lang="es-PE" sz="700"/>
                </a:pPr>
                <a:endParaRPr lang="es-PE"/>
              </a:p>
            </c:txPr>
            <c:showLegendKey val="0"/>
            <c:showVal val="1"/>
            <c:showCatName val="0"/>
            <c:showSerName val="0"/>
            <c:showPercent val="0"/>
            <c:showBubbleSize val="0"/>
            <c:showLeaderLines val="0"/>
          </c:dLbls>
          <c:trendline>
            <c:trendlineType val="log"/>
            <c:dispRSqr val="0"/>
            <c:dispEq val="0"/>
          </c:trendline>
          <c:xVal>
            <c:numRef>
              <c:f>Jurel!$E$6:$E$20</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Jurel!$F$6:$F$20</c:f>
              <c:numCache>
                <c:formatCode>#,##0.00</c:formatCode>
                <c:ptCount val="15"/>
                <c:pt idx="0">
                  <c:v>60580.1</c:v>
                </c:pt>
                <c:pt idx="1">
                  <c:v>28368.510000000002</c:v>
                </c:pt>
                <c:pt idx="2">
                  <c:v>69291</c:v>
                </c:pt>
                <c:pt idx="3">
                  <c:v>107596</c:v>
                </c:pt>
                <c:pt idx="4">
                  <c:v>85441</c:v>
                </c:pt>
                <c:pt idx="5">
                  <c:v>108140</c:v>
                </c:pt>
                <c:pt idx="6">
                  <c:v>130377</c:v>
                </c:pt>
                <c:pt idx="7">
                  <c:v>56167.94</c:v>
                </c:pt>
                <c:pt idx="8">
                  <c:v>136827</c:v>
                </c:pt>
                <c:pt idx="9">
                  <c:v>134887.29999999996</c:v>
                </c:pt>
                <c:pt idx="10">
                  <c:v>80093</c:v>
                </c:pt>
                <c:pt idx="11">
                  <c:v>47080.61</c:v>
                </c:pt>
                <c:pt idx="12">
                  <c:v>10404.93</c:v>
                </c:pt>
                <c:pt idx="13">
                  <c:v>72955.120000000024</c:v>
                </c:pt>
                <c:pt idx="14">
                  <c:v>64488</c:v>
                </c:pt>
              </c:numCache>
            </c:numRef>
          </c:yVal>
          <c:smooth val="1"/>
        </c:ser>
        <c:dLbls>
          <c:showLegendKey val="0"/>
          <c:showVal val="0"/>
          <c:showCatName val="0"/>
          <c:showSerName val="0"/>
          <c:showPercent val="0"/>
          <c:showBubbleSize val="0"/>
        </c:dLbls>
        <c:axId val="51846144"/>
        <c:axId val="51880704"/>
      </c:scatterChart>
      <c:valAx>
        <c:axId val="51846144"/>
        <c:scaling>
          <c:orientation val="minMax"/>
        </c:scaling>
        <c:delete val="0"/>
        <c:axPos val="b"/>
        <c:numFmt formatCode="General" sourceLinked="1"/>
        <c:majorTickMark val="none"/>
        <c:minorTickMark val="none"/>
        <c:tickLblPos val="nextTo"/>
        <c:txPr>
          <a:bodyPr/>
          <a:lstStyle/>
          <a:p>
            <a:pPr>
              <a:defRPr lang="es-PE"/>
            </a:pPr>
            <a:endParaRPr lang="es-PE"/>
          </a:p>
        </c:txPr>
        <c:crossAx val="51880704"/>
        <c:crosses val="autoZero"/>
        <c:crossBetween val="midCat"/>
      </c:valAx>
      <c:valAx>
        <c:axId val="51880704"/>
        <c:scaling>
          <c:orientation val="minMax"/>
        </c:scaling>
        <c:delete val="0"/>
        <c:axPos val="l"/>
        <c:majorGridlines/>
        <c:title>
          <c:tx>
            <c:rich>
              <a:bodyPr/>
              <a:lstStyle/>
              <a:p>
                <a:pPr>
                  <a:defRPr lang="es-PE"/>
                </a:pPr>
                <a:r>
                  <a:rPr lang="es-ES"/>
                  <a:t>TN metricas</a:t>
                </a:r>
              </a:p>
            </c:rich>
          </c:tx>
          <c:layout/>
          <c:overlay val="0"/>
        </c:title>
        <c:numFmt formatCode="#,##0.00" sourceLinked="1"/>
        <c:majorTickMark val="none"/>
        <c:minorTickMark val="none"/>
        <c:tickLblPos val="nextTo"/>
        <c:txPr>
          <a:bodyPr/>
          <a:lstStyle/>
          <a:p>
            <a:pPr>
              <a:defRPr lang="es-PE"/>
            </a:pPr>
            <a:endParaRPr lang="es-PE"/>
          </a:p>
        </c:txPr>
        <c:crossAx val="51846144"/>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Tm extraídas de Caballa para consumo</a:t>
            </a:r>
            <a:r>
              <a:rPr lang="es-ES" baseline="0"/>
              <a:t> fresco</a:t>
            </a:r>
            <a:endParaRPr lang="es-ES"/>
          </a:p>
        </c:rich>
      </c:tx>
      <c:layout/>
      <c:overlay val="0"/>
    </c:title>
    <c:autoTitleDeleted val="0"/>
    <c:plotArea>
      <c:layout/>
      <c:scatterChart>
        <c:scatterStyle val="smoothMarker"/>
        <c:varyColors val="0"/>
        <c:ser>
          <c:idx val="1"/>
          <c:order val="0"/>
          <c:dLbls>
            <c:txPr>
              <a:bodyPr/>
              <a:lstStyle/>
              <a:p>
                <a:pPr>
                  <a:defRPr lang="es-PE" sz="700"/>
                </a:pPr>
                <a:endParaRPr lang="es-PE"/>
              </a:p>
            </c:txPr>
            <c:showLegendKey val="0"/>
            <c:showVal val="1"/>
            <c:showCatName val="0"/>
            <c:showSerName val="0"/>
            <c:showPercent val="0"/>
            <c:showBubbleSize val="0"/>
            <c:showLeaderLines val="0"/>
          </c:dLbls>
          <c:trendline>
            <c:trendlineType val="log"/>
            <c:dispRSqr val="0"/>
            <c:dispEq val="0"/>
          </c:trendline>
          <c:xVal>
            <c:numRef>
              <c:f>caballa!$F$6:$F$20</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caballa!$G$6:$G$20</c:f>
              <c:numCache>
                <c:formatCode>General</c:formatCode>
                <c:ptCount val="15"/>
                <c:pt idx="0" formatCode="#,##0.00">
                  <c:v>12842.1</c:v>
                </c:pt>
                <c:pt idx="1">
                  <c:v>5650.0200000000013</c:v>
                </c:pt>
                <c:pt idx="2">
                  <c:v>4521</c:v>
                </c:pt>
                <c:pt idx="3">
                  <c:v>5614</c:v>
                </c:pt>
                <c:pt idx="4">
                  <c:v>12142</c:v>
                </c:pt>
                <c:pt idx="5" formatCode="#,##0.00">
                  <c:v>28585</c:v>
                </c:pt>
                <c:pt idx="6" formatCode="#,##0.00">
                  <c:v>23329</c:v>
                </c:pt>
                <c:pt idx="7" formatCode="#,##0.00">
                  <c:v>15625.499999999991</c:v>
                </c:pt>
                <c:pt idx="8" formatCode="#,##0.00">
                  <c:v>19641</c:v>
                </c:pt>
                <c:pt idx="9" formatCode="#,##0.00">
                  <c:v>18680.149999999991</c:v>
                </c:pt>
                <c:pt idx="10" formatCode="#,##0.00">
                  <c:v>15529</c:v>
                </c:pt>
                <c:pt idx="11" formatCode="#,##0.00">
                  <c:v>22429</c:v>
                </c:pt>
                <c:pt idx="12" formatCode="#,##0.00">
                  <c:v>7476.0300000000007</c:v>
                </c:pt>
                <c:pt idx="13">
                  <c:v>6438.5300000000007</c:v>
                </c:pt>
                <c:pt idx="14">
                  <c:v>7094</c:v>
                </c:pt>
              </c:numCache>
            </c:numRef>
          </c:yVal>
          <c:smooth val="1"/>
        </c:ser>
        <c:dLbls>
          <c:showLegendKey val="0"/>
          <c:showVal val="0"/>
          <c:showCatName val="0"/>
          <c:showSerName val="0"/>
          <c:showPercent val="0"/>
          <c:showBubbleSize val="0"/>
        </c:dLbls>
        <c:axId val="51836032"/>
        <c:axId val="51837568"/>
      </c:scatterChart>
      <c:valAx>
        <c:axId val="51836032"/>
        <c:scaling>
          <c:orientation val="minMax"/>
        </c:scaling>
        <c:delete val="0"/>
        <c:axPos val="b"/>
        <c:numFmt formatCode="General" sourceLinked="1"/>
        <c:majorTickMark val="none"/>
        <c:minorTickMark val="none"/>
        <c:tickLblPos val="nextTo"/>
        <c:txPr>
          <a:bodyPr/>
          <a:lstStyle/>
          <a:p>
            <a:pPr>
              <a:defRPr lang="es-PE"/>
            </a:pPr>
            <a:endParaRPr lang="es-PE"/>
          </a:p>
        </c:txPr>
        <c:crossAx val="51837568"/>
        <c:crosses val="autoZero"/>
        <c:crossBetween val="midCat"/>
      </c:valAx>
      <c:valAx>
        <c:axId val="51837568"/>
        <c:scaling>
          <c:orientation val="minMax"/>
        </c:scaling>
        <c:delete val="0"/>
        <c:axPos val="l"/>
        <c:majorGridlines/>
        <c:title>
          <c:tx>
            <c:rich>
              <a:bodyPr/>
              <a:lstStyle/>
              <a:p>
                <a:pPr>
                  <a:defRPr lang="es-PE"/>
                </a:pPr>
                <a:r>
                  <a:rPr lang="es-ES"/>
                  <a:t>Tm</a:t>
                </a:r>
              </a:p>
            </c:rich>
          </c:tx>
          <c:layout/>
          <c:overlay val="0"/>
        </c:title>
        <c:numFmt formatCode="#,##0.00" sourceLinked="1"/>
        <c:majorTickMark val="none"/>
        <c:minorTickMark val="none"/>
        <c:tickLblPos val="nextTo"/>
        <c:txPr>
          <a:bodyPr/>
          <a:lstStyle/>
          <a:p>
            <a:pPr>
              <a:defRPr lang="es-PE"/>
            </a:pPr>
            <a:endParaRPr lang="es-PE"/>
          </a:p>
        </c:txPr>
        <c:crossAx val="51836032"/>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Extracción</a:t>
            </a:r>
            <a:r>
              <a:rPr lang="es-ES" baseline="0"/>
              <a:t> para Fresco Bonito en TM</a:t>
            </a:r>
            <a:endParaRPr lang="es-ES"/>
          </a:p>
        </c:rich>
      </c:tx>
      <c:layout/>
      <c:overlay val="0"/>
    </c:title>
    <c:autoTitleDeleted val="0"/>
    <c:plotArea>
      <c:layout/>
      <c:scatterChart>
        <c:scatterStyle val="smoothMarker"/>
        <c:varyColors val="0"/>
        <c:ser>
          <c:idx val="1"/>
          <c:order val="0"/>
          <c:dLbls>
            <c:txPr>
              <a:bodyPr/>
              <a:lstStyle/>
              <a:p>
                <a:pPr>
                  <a:defRPr lang="es-PE" sz="700"/>
                </a:pPr>
                <a:endParaRPr lang="es-PE"/>
              </a:p>
            </c:txPr>
            <c:showLegendKey val="0"/>
            <c:showVal val="1"/>
            <c:showCatName val="0"/>
            <c:showSerName val="0"/>
            <c:showPercent val="0"/>
            <c:showBubbleSize val="0"/>
            <c:showLeaderLines val="0"/>
          </c:dLbls>
          <c:trendline>
            <c:trendlineType val="linear"/>
            <c:dispRSqr val="0"/>
            <c:dispEq val="0"/>
          </c:trendline>
          <c:xVal>
            <c:numRef>
              <c:f>Bonito!$E$8:$E$22</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Bonito!$F$8:$F$22</c:f>
              <c:numCache>
                <c:formatCode>General</c:formatCode>
                <c:ptCount val="15"/>
                <c:pt idx="0">
                  <c:v>4671.6000000000004</c:v>
                </c:pt>
                <c:pt idx="1">
                  <c:v>948.24</c:v>
                </c:pt>
                <c:pt idx="2">
                  <c:v>420</c:v>
                </c:pt>
                <c:pt idx="3">
                  <c:v>1028</c:v>
                </c:pt>
                <c:pt idx="4">
                  <c:v>701</c:v>
                </c:pt>
                <c:pt idx="5">
                  <c:v>2018</c:v>
                </c:pt>
                <c:pt idx="6">
                  <c:v>1365</c:v>
                </c:pt>
                <c:pt idx="7">
                  <c:v>2966.3100000000018</c:v>
                </c:pt>
                <c:pt idx="8" formatCode="#,##0.00">
                  <c:v>11888</c:v>
                </c:pt>
                <c:pt idx="9" formatCode="#,##0.00">
                  <c:v>9211.2199999999939</c:v>
                </c:pt>
                <c:pt idx="10" formatCode="#,##0.00">
                  <c:v>36159</c:v>
                </c:pt>
                <c:pt idx="11" formatCode="#,##0.00">
                  <c:v>26814</c:v>
                </c:pt>
                <c:pt idx="12">
                  <c:v>12469.380000000001</c:v>
                </c:pt>
                <c:pt idx="13" formatCode="#,##0.00">
                  <c:v>11780.169999999991</c:v>
                </c:pt>
                <c:pt idx="14" formatCode="#,##0.00">
                  <c:v>17137</c:v>
                </c:pt>
              </c:numCache>
            </c:numRef>
          </c:yVal>
          <c:smooth val="1"/>
        </c:ser>
        <c:dLbls>
          <c:showLegendKey val="0"/>
          <c:showVal val="0"/>
          <c:showCatName val="0"/>
          <c:showSerName val="0"/>
          <c:showPercent val="0"/>
          <c:showBubbleSize val="0"/>
        </c:dLbls>
        <c:axId val="52131328"/>
        <c:axId val="52132864"/>
      </c:scatterChart>
      <c:valAx>
        <c:axId val="52131328"/>
        <c:scaling>
          <c:orientation val="minMax"/>
        </c:scaling>
        <c:delete val="0"/>
        <c:axPos val="b"/>
        <c:numFmt formatCode="General" sourceLinked="1"/>
        <c:majorTickMark val="none"/>
        <c:minorTickMark val="none"/>
        <c:tickLblPos val="nextTo"/>
        <c:txPr>
          <a:bodyPr/>
          <a:lstStyle/>
          <a:p>
            <a:pPr>
              <a:defRPr lang="es-PE"/>
            </a:pPr>
            <a:endParaRPr lang="es-PE"/>
          </a:p>
        </c:txPr>
        <c:crossAx val="52132864"/>
        <c:crosses val="autoZero"/>
        <c:crossBetween val="midCat"/>
      </c:valAx>
      <c:valAx>
        <c:axId val="52132864"/>
        <c:scaling>
          <c:orientation val="minMax"/>
        </c:scaling>
        <c:delete val="0"/>
        <c:axPos val="l"/>
        <c:majorGridlines/>
        <c:title>
          <c:tx>
            <c:rich>
              <a:bodyPr/>
              <a:lstStyle/>
              <a:p>
                <a:pPr>
                  <a:defRPr lang="es-PE"/>
                </a:pPr>
                <a:r>
                  <a:rPr lang="es-ES"/>
                  <a:t>Toneladas metricas</a:t>
                </a:r>
              </a:p>
            </c:rich>
          </c:tx>
          <c:layout/>
          <c:overlay val="0"/>
        </c:title>
        <c:numFmt formatCode="General" sourceLinked="1"/>
        <c:majorTickMark val="none"/>
        <c:minorTickMark val="none"/>
        <c:tickLblPos val="nextTo"/>
        <c:txPr>
          <a:bodyPr/>
          <a:lstStyle/>
          <a:p>
            <a:pPr>
              <a:defRPr lang="es-PE"/>
            </a:pPr>
            <a:endParaRPr lang="es-PE"/>
          </a:p>
        </c:txPr>
        <c:crossAx val="52131328"/>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Tm brutas Lenguado extraido (fuente</a:t>
            </a:r>
            <a:r>
              <a:rPr lang="en-US" baseline="0"/>
              <a:t> INEI)</a:t>
            </a:r>
            <a:r>
              <a:rPr lang="en-US"/>
              <a:t> </a:t>
            </a:r>
          </a:p>
        </c:rich>
      </c:tx>
      <c:layout/>
      <c:overlay val="0"/>
    </c:title>
    <c:autoTitleDeleted val="0"/>
    <c:plotArea>
      <c:layout/>
      <c:scatterChart>
        <c:scatterStyle val="smoothMarker"/>
        <c:varyColors val="0"/>
        <c:ser>
          <c:idx val="1"/>
          <c:order val="0"/>
          <c:tx>
            <c:strRef>
              <c:f>lenguado!$G$4</c:f>
              <c:strCache>
                <c:ptCount val="1"/>
                <c:pt idx="0">
                  <c:v>TN Lenguado extraido </c:v>
                </c:pt>
              </c:strCache>
            </c:strRef>
          </c:tx>
          <c:dLbls>
            <c:txPr>
              <a:bodyPr/>
              <a:lstStyle/>
              <a:p>
                <a:pPr>
                  <a:defRPr lang="es-PE" sz="700"/>
                </a:pPr>
                <a:endParaRPr lang="es-PE"/>
              </a:p>
            </c:txPr>
            <c:showLegendKey val="0"/>
            <c:showVal val="1"/>
            <c:showCatName val="0"/>
            <c:showSerName val="0"/>
            <c:showPercent val="0"/>
            <c:showBubbleSize val="0"/>
            <c:showLeaderLines val="0"/>
          </c:dLbls>
          <c:xVal>
            <c:numRef>
              <c:f>lenguado!$F$5:$F$19</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lenguado!$G$5:$G$19</c:f>
              <c:numCache>
                <c:formatCode>General</c:formatCode>
                <c:ptCount val="15"/>
                <c:pt idx="0" formatCode="0.000">
                  <c:v>222.66</c:v>
                </c:pt>
                <c:pt idx="1">
                  <c:v>262.8</c:v>
                </c:pt>
                <c:pt idx="2">
                  <c:v>177</c:v>
                </c:pt>
                <c:pt idx="3">
                  <c:v>312</c:v>
                </c:pt>
                <c:pt idx="4">
                  <c:v>255</c:v>
                </c:pt>
                <c:pt idx="5">
                  <c:v>466</c:v>
                </c:pt>
                <c:pt idx="6">
                  <c:v>412</c:v>
                </c:pt>
                <c:pt idx="7">
                  <c:v>241.85000000000008</c:v>
                </c:pt>
                <c:pt idx="8">
                  <c:v>302</c:v>
                </c:pt>
                <c:pt idx="9">
                  <c:v>203.70999999999998</c:v>
                </c:pt>
                <c:pt idx="10">
                  <c:v>153</c:v>
                </c:pt>
                <c:pt idx="11">
                  <c:v>230.94000000000003</c:v>
                </c:pt>
                <c:pt idx="12">
                  <c:v>288.3</c:v>
                </c:pt>
                <c:pt idx="13">
                  <c:v>168.03</c:v>
                </c:pt>
                <c:pt idx="14">
                  <c:v>38</c:v>
                </c:pt>
              </c:numCache>
            </c:numRef>
          </c:yVal>
          <c:smooth val="1"/>
        </c:ser>
        <c:dLbls>
          <c:showLegendKey val="0"/>
          <c:showVal val="0"/>
          <c:showCatName val="0"/>
          <c:showSerName val="0"/>
          <c:showPercent val="0"/>
          <c:showBubbleSize val="0"/>
        </c:dLbls>
        <c:axId val="52249728"/>
        <c:axId val="52251264"/>
      </c:scatterChart>
      <c:valAx>
        <c:axId val="52249728"/>
        <c:scaling>
          <c:orientation val="minMax"/>
        </c:scaling>
        <c:delete val="0"/>
        <c:axPos val="b"/>
        <c:numFmt formatCode="General" sourceLinked="1"/>
        <c:majorTickMark val="none"/>
        <c:minorTickMark val="none"/>
        <c:tickLblPos val="nextTo"/>
        <c:txPr>
          <a:bodyPr/>
          <a:lstStyle/>
          <a:p>
            <a:pPr>
              <a:defRPr lang="es-PE"/>
            </a:pPr>
            <a:endParaRPr lang="es-PE"/>
          </a:p>
        </c:txPr>
        <c:crossAx val="52251264"/>
        <c:crosses val="autoZero"/>
        <c:crossBetween val="midCat"/>
      </c:valAx>
      <c:valAx>
        <c:axId val="52251264"/>
        <c:scaling>
          <c:orientation val="minMax"/>
        </c:scaling>
        <c:delete val="0"/>
        <c:axPos val="l"/>
        <c:majorGridlines/>
        <c:title>
          <c:tx>
            <c:rich>
              <a:bodyPr/>
              <a:lstStyle/>
              <a:p>
                <a:pPr>
                  <a:defRPr lang="es-PE"/>
                </a:pPr>
                <a:r>
                  <a:rPr lang="es-ES"/>
                  <a:t>toneladas</a:t>
                </a:r>
                <a:r>
                  <a:rPr lang="es-ES" baseline="0"/>
                  <a:t> metricas brutas extraidas</a:t>
                </a:r>
                <a:endParaRPr lang="es-ES"/>
              </a:p>
            </c:rich>
          </c:tx>
          <c:layout/>
          <c:overlay val="0"/>
        </c:title>
        <c:numFmt formatCode="0.000" sourceLinked="1"/>
        <c:majorTickMark val="none"/>
        <c:minorTickMark val="none"/>
        <c:tickLblPos val="nextTo"/>
        <c:txPr>
          <a:bodyPr/>
          <a:lstStyle/>
          <a:p>
            <a:pPr>
              <a:defRPr lang="es-PE"/>
            </a:pPr>
            <a:endParaRPr lang="es-PE"/>
          </a:p>
        </c:txPr>
        <c:crossAx val="52249728"/>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Tm merluza extraídas para consumo fresco</a:t>
            </a:r>
          </a:p>
        </c:rich>
      </c:tx>
      <c:layout/>
      <c:overlay val="0"/>
    </c:title>
    <c:autoTitleDeleted val="0"/>
    <c:plotArea>
      <c:layout/>
      <c:scatterChart>
        <c:scatterStyle val="smoothMarker"/>
        <c:varyColors val="0"/>
        <c:ser>
          <c:idx val="1"/>
          <c:order val="0"/>
          <c:dLbls>
            <c:txPr>
              <a:bodyPr/>
              <a:lstStyle/>
              <a:p>
                <a:pPr>
                  <a:defRPr lang="es-PE" sz="700"/>
                </a:pPr>
                <a:endParaRPr lang="es-PE"/>
              </a:p>
            </c:txPr>
            <c:showLegendKey val="0"/>
            <c:showVal val="1"/>
            <c:showCatName val="0"/>
            <c:showSerName val="0"/>
            <c:showPercent val="0"/>
            <c:showBubbleSize val="0"/>
            <c:showLeaderLines val="0"/>
          </c:dLbls>
          <c:trendline>
            <c:trendlineType val="linear"/>
            <c:dispRSqr val="0"/>
            <c:dispEq val="0"/>
          </c:trendline>
          <c:xVal>
            <c:numRef>
              <c:f>Hoja4!$F$12:$F$26</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Hoja4!$G$12:$G$26</c:f>
              <c:numCache>
                <c:formatCode>General</c:formatCode>
                <c:ptCount val="15"/>
                <c:pt idx="0">
                  <c:v>3449.5</c:v>
                </c:pt>
                <c:pt idx="1">
                  <c:v>5071.7700000000004</c:v>
                </c:pt>
                <c:pt idx="2">
                  <c:v>15249</c:v>
                </c:pt>
                <c:pt idx="3" formatCode="#,##0.00">
                  <c:v>9794</c:v>
                </c:pt>
                <c:pt idx="4">
                  <c:v>4899</c:v>
                </c:pt>
                <c:pt idx="5">
                  <c:v>3600</c:v>
                </c:pt>
                <c:pt idx="6" formatCode="#,##0.00">
                  <c:v>12313</c:v>
                </c:pt>
                <c:pt idx="7">
                  <c:v>7264.64</c:v>
                </c:pt>
                <c:pt idx="8">
                  <c:v>4200</c:v>
                </c:pt>
                <c:pt idx="9">
                  <c:v>3216.2100000000005</c:v>
                </c:pt>
                <c:pt idx="10">
                  <c:v>8428</c:v>
                </c:pt>
                <c:pt idx="11">
                  <c:v>10264.730000000005</c:v>
                </c:pt>
                <c:pt idx="12" formatCode="#,##0.00">
                  <c:v>15361.5</c:v>
                </c:pt>
                <c:pt idx="13" formatCode="#,##0.00">
                  <c:v>8991.2899999999936</c:v>
                </c:pt>
                <c:pt idx="14">
                  <c:v>8469</c:v>
                </c:pt>
              </c:numCache>
            </c:numRef>
          </c:yVal>
          <c:smooth val="1"/>
        </c:ser>
        <c:dLbls>
          <c:showLegendKey val="0"/>
          <c:showVal val="0"/>
          <c:showCatName val="0"/>
          <c:showSerName val="0"/>
          <c:showPercent val="0"/>
          <c:showBubbleSize val="0"/>
        </c:dLbls>
        <c:axId val="52170112"/>
        <c:axId val="52171904"/>
      </c:scatterChart>
      <c:valAx>
        <c:axId val="52170112"/>
        <c:scaling>
          <c:orientation val="minMax"/>
        </c:scaling>
        <c:delete val="0"/>
        <c:axPos val="b"/>
        <c:numFmt formatCode="General" sourceLinked="1"/>
        <c:majorTickMark val="none"/>
        <c:minorTickMark val="none"/>
        <c:tickLblPos val="nextTo"/>
        <c:txPr>
          <a:bodyPr/>
          <a:lstStyle/>
          <a:p>
            <a:pPr>
              <a:defRPr lang="es-PE"/>
            </a:pPr>
            <a:endParaRPr lang="es-PE"/>
          </a:p>
        </c:txPr>
        <c:crossAx val="52171904"/>
        <c:crosses val="autoZero"/>
        <c:crossBetween val="midCat"/>
      </c:valAx>
      <c:valAx>
        <c:axId val="52171904"/>
        <c:scaling>
          <c:orientation val="minMax"/>
        </c:scaling>
        <c:delete val="0"/>
        <c:axPos val="l"/>
        <c:majorGridlines/>
        <c:title>
          <c:tx>
            <c:rich>
              <a:bodyPr/>
              <a:lstStyle/>
              <a:p>
                <a:pPr>
                  <a:defRPr lang="es-PE"/>
                </a:pPr>
                <a:r>
                  <a:rPr lang="es-ES"/>
                  <a:t>TM</a:t>
                </a:r>
              </a:p>
            </c:rich>
          </c:tx>
          <c:layout/>
          <c:overlay val="0"/>
        </c:title>
        <c:numFmt formatCode="General" sourceLinked="1"/>
        <c:majorTickMark val="none"/>
        <c:minorTickMark val="none"/>
        <c:tickLblPos val="nextTo"/>
        <c:txPr>
          <a:bodyPr/>
          <a:lstStyle/>
          <a:p>
            <a:pPr>
              <a:defRPr lang="es-PE"/>
            </a:pPr>
            <a:endParaRPr lang="es-PE"/>
          </a:p>
        </c:txPr>
        <c:crossAx val="52170112"/>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manualLayout>
          <c:layoutTarget val="inner"/>
          <c:xMode val="edge"/>
          <c:yMode val="edge"/>
          <c:x val="0.14021502202234654"/>
          <c:y val="0.13593174476340245"/>
          <c:w val="0.83042896519303178"/>
          <c:h val="0.81962821438643618"/>
        </c:manualLayout>
      </c:layout>
      <c:scatterChart>
        <c:scatterStyle val="smoothMarker"/>
        <c:varyColors val="0"/>
        <c:ser>
          <c:idx val="1"/>
          <c:order val="0"/>
          <c:tx>
            <c:v>ANCHOVETA EXTRAIDA ANUAL</c:v>
          </c:tx>
          <c:trendline>
            <c:trendlineType val="linear"/>
            <c:dispRSqr val="0"/>
            <c:dispEq val="0"/>
          </c:trendline>
          <c:xVal>
            <c:numRef>
              <c:f>Anchoveta!$F$3:$F$32</c:f>
              <c:numCache>
                <c:formatCode>General</c:formatCode>
                <c:ptCount val="3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numCache>
            </c:numRef>
          </c:xVal>
          <c:yVal>
            <c:numRef>
              <c:f>Anchoveta!$G$3:$G$32</c:f>
              <c:numCache>
                <c:formatCode>#,##0.00</c:formatCode>
                <c:ptCount val="30"/>
                <c:pt idx="0">
                  <c:v>118436</c:v>
                </c:pt>
                <c:pt idx="1">
                  <c:v>22988</c:v>
                </c:pt>
                <c:pt idx="2">
                  <c:v>844255</c:v>
                </c:pt>
                <c:pt idx="3">
                  <c:v>3481823</c:v>
                </c:pt>
                <c:pt idx="4">
                  <c:v>1764169</c:v>
                </c:pt>
                <c:pt idx="5">
                  <c:v>2701051</c:v>
                </c:pt>
                <c:pt idx="6">
                  <c:v>3718664</c:v>
                </c:pt>
                <c:pt idx="7">
                  <c:v>2924987</c:v>
                </c:pt>
                <c:pt idx="8">
                  <c:v>3079200</c:v>
                </c:pt>
                <c:pt idx="9">
                  <c:v>4869872</c:v>
                </c:pt>
                <c:pt idx="10">
                  <c:v>7008500</c:v>
                </c:pt>
                <c:pt idx="11">
                  <c:v>9799498</c:v>
                </c:pt>
                <c:pt idx="12">
                  <c:v>6557743.04</c:v>
                </c:pt>
                <c:pt idx="13">
                  <c:v>7460420.3800000008</c:v>
                </c:pt>
                <c:pt idx="14">
                  <c:v>5923005</c:v>
                </c:pt>
                <c:pt idx="15">
                  <c:v>1205537</c:v>
                </c:pt>
                <c:pt idx="16">
                  <c:v>6731987.4600000009</c:v>
                </c:pt>
                <c:pt idx="17">
                  <c:v>9555607</c:v>
                </c:pt>
                <c:pt idx="18">
                  <c:v>6347671</c:v>
                </c:pt>
                <c:pt idx="19">
                  <c:v>8082897</c:v>
                </c:pt>
                <c:pt idx="20">
                  <c:v>5335511</c:v>
                </c:pt>
                <c:pt idx="21">
                  <c:v>8797135</c:v>
                </c:pt>
                <c:pt idx="22">
                  <c:v>8628396</c:v>
                </c:pt>
                <c:pt idx="23">
                  <c:v>5891838</c:v>
                </c:pt>
                <c:pt idx="24">
                  <c:v>6084713</c:v>
                </c:pt>
                <c:pt idx="25">
                  <c:v>6159387</c:v>
                </c:pt>
                <c:pt idx="26">
                  <c:v>5828636</c:v>
                </c:pt>
                <c:pt idx="27">
                  <c:v>3330413.0600000005</c:v>
                </c:pt>
                <c:pt idx="28">
                  <c:v>7000092.79</c:v>
                </c:pt>
                <c:pt idx="29">
                  <c:v>3615477</c:v>
                </c:pt>
              </c:numCache>
            </c:numRef>
          </c:yVal>
          <c:smooth val="1"/>
        </c:ser>
        <c:dLbls>
          <c:showLegendKey val="0"/>
          <c:showVal val="0"/>
          <c:showCatName val="0"/>
          <c:showSerName val="0"/>
          <c:showPercent val="0"/>
          <c:showBubbleSize val="0"/>
        </c:dLbls>
        <c:axId val="53541120"/>
        <c:axId val="53616640"/>
      </c:scatterChart>
      <c:valAx>
        <c:axId val="53541120"/>
        <c:scaling>
          <c:orientation val="minMax"/>
        </c:scaling>
        <c:delete val="0"/>
        <c:axPos val="b"/>
        <c:numFmt formatCode="General" sourceLinked="1"/>
        <c:majorTickMark val="none"/>
        <c:minorTickMark val="none"/>
        <c:tickLblPos val="nextTo"/>
        <c:txPr>
          <a:bodyPr/>
          <a:lstStyle/>
          <a:p>
            <a:pPr>
              <a:defRPr lang="es-PE"/>
            </a:pPr>
            <a:endParaRPr lang="es-PE"/>
          </a:p>
        </c:txPr>
        <c:crossAx val="53616640"/>
        <c:crosses val="autoZero"/>
        <c:crossBetween val="midCat"/>
      </c:valAx>
      <c:valAx>
        <c:axId val="53616640"/>
        <c:scaling>
          <c:orientation val="minMax"/>
        </c:scaling>
        <c:delete val="0"/>
        <c:axPos val="l"/>
        <c:majorGridlines/>
        <c:title>
          <c:tx>
            <c:rich>
              <a:bodyPr/>
              <a:lstStyle/>
              <a:p>
                <a:pPr>
                  <a:defRPr lang="es-PE"/>
                </a:pPr>
                <a:r>
                  <a:rPr lang="es-ES"/>
                  <a:t>TONELADAS METRICAS</a:t>
                </a:r>
                <a:r>
                  <a:rPr lang="es-ES" baseline="0"/>
                  <a:t> EXTRAIDAS</a:t>
                </a:r>
                <a:endParaRPr lang="es-ES"/>
              </a:p>
            </c:rich>
          </c:tx>
          <c:layout/>
          <c:overlay val="0"/>
        </c:title>
        <c:numFmt formatCode="#,##0.00" sourceLinked="1"/>
        <c:majorTickMark val="none"/>
        <c:minorTickMark val="none"/>
        <c:tickLblPos val="nextTo"/>
        <c:txPr>
          <a:bodyPr/>
          <a:lstStyle/>
          <a:p>
            <a:pPr>
              <a:defRPr lang="es-PE"/>
            </a:pPr>
            <a:endParaRPr lang="es-PE"/>
          </a:p>
        </c:txPr>
        <c:crossAx val="53541120"/>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PESCADO FRESCO</a:t>
            </a:r>
            <a:r>
              <a:rPr lang="es-ES" baseline="0"/>
              <a:t> EN TM EXTRAIDAS</a:t>
            </a:r>
            <a:endParaRPr lang="es-ES"/>
          </a:p>
        </c:rich>
      </c:tx>
      <c:layout/>
      <c:overlay val="0"/>
    </c:title>
    <c:autoTitleDeleted val="0"/>
    <c:plotArea>
      <c:layout>
        <c:manualLayout>
          <c:layoutTarget val="inner"/>
          <c:xMode val="edge"/>
          <c:yMode val="edge"/>
          <c:x val="4.0534301323835523E-2"/>
          <c:y val="0.10528268555592379"/>
          <c:w val="0.8861488599142302"/>
          <c:h val="0.84987446410842793"/>
        </c:manualLayout>
      </c:layout>
      <c:scatterChart>
        <c:scatterStyle val="smoothMarker"/>
        <c:varyColors val="0"/>
        <c:ser>
          <c:idx val="1"/>
          <c:order val="0"/>
          <c:dLbls>
            <c:dLbl>
              <c:idx val="13"/>
              <c:layout>
                <c:manualLayout>
                  <c:x val="-1.2059438789802085E-2"/>
                  <c:y val="3.5825012498611294E-2"/>
                </c:manualLayout>
              </c:layout>
              <c:showLegendKey val="0"/>
              <c:showVal val="1"/>
              <c:showCatName val="0"/>
              <c:showSerName val="0"/>
              <c:showPercent val="0"/>
              <c:showBubbleSize val="0"/>
            </c:dLbl>
            <c:dLbl>
              <c:idx val="14"/>
              <c:layout>
                <c:manualLayout>
                  <c:x val="-1.2059438789802085E-2"/>
                  <c:y val="-3.0313472114209553E-2"/>
                </c:manualLayout>
              </c:layout>
              <c:showLegendKey val="0"/>
              <c:showVal val="1"/>
              <c:showCatName val="0"/>
              <c:showSerName val="0"/>
              <c:showPercent val="0"/>
              <c:showBubbleSize val="0"/>
            </c:dLbl>
            <c:dLbl>
              <c:idx val="15"/>
              <c:layout>
                <c:manualLayout>
                  <c:x val="-1.0552008941076822E-2"/>
                  <c:y val="3.5825012498611294E-2"/>
                </c:manualLayout>
              </c:layout>
              <c:showLegendKey val="0"/>
              <c:showVal val="1"/>
              <c:showCatName val="0"/>
              <c:showSerName val="0"/>
              <c:showPercent val="0"/>
              <c:showBubbleSize val="0"/>
            </c:dLbl>
            <c:dLbl>
              <c:idx val="24"/>
              <c:layout>
                <c:manualLayout>
                  <c:x val="-9.0445790923515609E-3"/>
                  <c:y val="-3.5825012498611294E-2"/>
                </c:manualLayout>
              </c:layout>
              <c:showLegendKey val="0"/>
              <c:showVal val="1"/>
              <c:showCatName val="0"/>
              <c:showSerName val="0"/>
              <c:showPercent val="0"/>
              <c:showBubbleSize val="0"/>
            </c:dLbl>
            <c:txPr>
              <a:bodyPr/>
              <a:lstStyle/>
              <a:p>
                <a:pPr>
                  <a:defRPr lang="es-PE" sz="600"/>
                </a:pPr>
                <a:endParaRPr lang="es-PE"/>
              </a:p>
            </c:txPr>
            <c:showLegendKey val="0"/>
            <c:showVal val="1"/>
            <c:showCatName val="0"/>
            <c:showSerName val="0"/>
            <c:showPercent val="0"/>
            <c:showBubbleSize val="0"/>
            <c:showLeaderLines val="0"/>
          </c:dLbls>
          <c:trendline>
            <c:trendlineType val="linear"/>
            <c:dispRSqr val="0"/>
            <c:dispEq val="0"/>
          </c:trendline>
          <c:xVal>
            <c:numRef>
              <c:f>Anchoveta!$F$3:$F$32</c:f>
              <c:numCache>
                <c:formatCode>General</c:formatCode>
                <c:ptCount val="3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numCache>
            </c:numRef>
          </c:xVal>
          <c:yVal>
            <c:numRef>
              <c:f>Anchoveta!$H$3:$H$32</c:f>
              <c:numCache>
                <c:formatCode>#,##0.00</c:formatCode>
                <c:ptCount val="30"/>
                <c:pt idx="0">
                  <c:v>106722</c:v>
                </c:pt>
                <c:pt idx="1">
                  <c:v>186433</c:v>
                </c:pt>
                <c:pt idx="2">
                  <c:v>181907</c:v>
                </c:pt>
                <c:pt idx="3">
                  <c:v>218386</c:v>
                </c:pt>
                <c:pt idx="4">
                  <c:v>220511</c:v>
                </c:pt>
                <c:pt idx="5">
                  <c:v>225407</c:v>
                </c:pt>
                <c:pt idx="6">
                  <c:v>242951</c:v>
                </c:pt>
                <c:pt idx="7">
                  <c:v>270643</c:v>
                </c:pt>
                <c:pt idx="8">
                  <c:v>105429</c:v>
                </c:pt>
                <c:pt idx="9">
                  <c:v>204829</c:v>
                </c:pt>
                <c:pt idx="10">
                  <c:v>229172.99</c:v>
                </c:pt>
                <c:pt idx="11">
                  <c:v>239626</c:v>
                </c:pt>
                <c:pt idx="12">
                  <c:v>267615</c:v>
                </c:pt>
                <c:pt idx="13">
                  <c:v>249967.94999999998</c:v>
                </c:pt>
                <c:pt idx="14">
                  <c:v>254340</c:v>
                </c:pt>
                <c:pt idx="15">
                  <c:v>249164.40000000002</c:v>
                </c:pt>
                <c:pt idx="16">
                  <c:v>255747.14</c:v>
                </c:pt>
                <c:pt idx="17">
                  <c:v>317193.58999999997</c:v>
                </c:pt>
                <c:pt idx="18">
                  <c:v>339392</c:v>
                </c:pt>
                <c:pt idx="19">
                  <c:v>308347</c:v>
                </c:pt>
                <c:pt idx="20">
                  <c:v>329435</c:v>
                </c:pt>
                <c:pt idx="21">
                  <c:v>344094</c:v>
                </c:pt>
                <c:pt idx="22">
                  <c:v>285947.36000000004</c:v>
                </c:pt>
                <c:pt idx="23">
                  <c:v>344823</c:v>
                </c:pt>
                <c:pt idx="24">
                  <c:v>347549.51</c:v>
                </c:pt>
                <c:pt idx="25">
                  <c:v>321174</c:v>
                </c:pt>
                <c:pt idx="26">
                  <c:v>330436</c:v>
                </c:pt>
                <c:pt idx="27">
                  <c:v>264951.63999999996</c:v>
                </c:pt>
                <c:pt idx="28">
                  <c:v>287226.39999999997</c:v>
                </c:pt>
                <c:pt idx="29">
                  <c:v>348429</c:v>
                </c:pt>
              </c:numCache>
            </c:numRef>
          </c:yVal>
          <c:smooth val="1"/>
        </c:ser>
        <c:dLbls>
          <c:showLegendKey val="0"/>
          <c:showVal val="0"/>
          <c:showCatName val="0"/>
          <c:showSerName val="0"/>
          <c:showPercent val="0"/>
          <c:showBubbleSize val="0"/>
        </c:dLbls>
        <c:axId val="53750016"/>
        <c:axId val="53755904"/>
      </c:scatterChart>
      <c:valAx>
        <c:axId val="53750016"/>
        <c:scaling>
          <c:orientation val="minMax"/>
        </c:scaling>
        <c:delete val="0"/>
        <c:axPos val="b"/>
        <c:numFmt formatCode="General" sourceLinked="1"/>
        <c:majorTickMark val="none"/>
        <c:minorTickMark val="none"/>
        <c:tickLblPos val="nextTo"/>
        <c:txPr>
          <a:bodyPr/>
          <a:lstStyle/>
          <a:p>
            <a:pPr>
              <a:defRPr lang="es-PE"/>
            </a:pPr>
            <a:endParaRPr lang="es-PE"/>
          </a:p>
        </c:txPr>
        <c:crossAx val="53755904"/>
        <c:crosses val="autoZero"/>
        <c:crossBetween val="midCat"/>
      </c:valAx>
      <c:valAx>
        <c:axId val="53755904"/>
        <c:scaling>
          <c:orientation val="minMax"/>
        </c:scaling>
        <c:delete val="0"/>
        <c:axPos val="l"/>
        <c:majorGridlines/>
        <c:title>
          <c:tx>
            <c:rich>
              <a:bodyPr/>
              <a:lstStyle/>
              <a:p>
                <a:pPr>
                  <a:defRPr lang="es-PE"/>
                </a:pPr>
                <a:r>
                  <a:rPr lang="es-ES"/>
                  <a:t>TM ANUALES</a:t>
                </a:r>
              </a:p>
            </c:rich>
          </c:tx>
          <c:layout/>
          <c:overlay val="0"/>
        </c:title>
        <c:numFmt formatCode="#,##0.00" sourceLinked="1"/>
        <c:majorTickMark val="none"/>
        <c:minorTickMark val="none"/>
        <c:tickLblPos val="nextTo"/>
        <c:txPr>
          <a:bodyPr/>
          <a:lstStyle/>
          <a:p>
            <a:pPr>
              <a:defRPr lang="es-PE"/>
            </a:pPr>
            <a:endParaRPr lang="es-PE"/>
          </a:p>
        </c:txPr>
        <c:crossAx val="53750016"/>
        <c:crosses val="autoZero"/>
        <c:crossBetween val="midCat"/>
      </c:valAx>
    </c:plotArea>
    <c:legend>
      <c:legendPos val="r"/>
      <c:layout/>
      <c:overlay val="0"/>
      <c:txPr>
        <a:bodyPr/>
        <a:lstStyle/>
        <a:p>
          <a:pPr>
            <a:defRPr lang="es-PE"/>
          </a:pPr>
          <a:endParaRPr lang="es-PE"/>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dirty="0" err="1"/>
              <a:t>Abastecimiento</a:t>
            </a:r>
            <a:r>
              <a:rPr lang="en-US" baseline="0" dirty="0"/>
              <a:t> </a:t>
            </a:r>
            <a:r>
              <a:rPr lang="en-US" baseline="0" dirty="0" err="1"/>
              <a:t>Jurel</a:t>
            </a:r>
            <a:r>
              <a:rPr lang="en-US" baseline="0" dirty="0"/>
              <a:t> </a:t>
            </a:r>
            <a:r>
              <a:rPr lang="en-US" baseline="0" dirty="0" smtClean="0"/>
              <a:t>en Tn</a:t>
            </a:r>
            <a:r>
              <a:rPr lang="en-US" baseline="0" dirty="0"/>
              <a:t>. </a:t>
            </a:r>
            <a:r>
              <a:rPr lang="en-US" baseline="0" dirty="0" err="1"/>
              <a:t>Mcdo</a:t>
            </a:r>
            <a:r>
              <a:rPr lang="en-US" baseline="0" dirty="0"/>
              <a:t> May. </a:t>
            </a:r>
            <a:r>
              <a:rPr lang="en-US" baseline="0" dirty="0" err="1"/>
              <a:t>Ventanilla</a:t>
            </a:r>
            <a:r>
              <a:rPr lang="en-US" baseline="0" dirty="0"/>
              <a:t> </a:t>
            </a:r>
            <a:endParaRPr lang="en-US" dirty="0"/>
          </a:p>
        </c:rich>
      </c:tx>
      <c:layout/>
      <c:overlay val="0"/>
    </c:title>
    <c:autoTitleDeleted val="0"/>
    <c:plotArea>
      <c:layout/>
      <c:scatterChart>
        <c:scatterStyle val="smooth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'2003'!$D$39:$D$48</c:f>
              <c:numCache>
                <c:formatCode>#,##0</c:formatCode>
                <c:ptCount val="10"/>
                <c:pt idx="0">
                  <c:v>22600.231</c:v>
                </c:pt>
                <c:pt idx="1">
                  <c:v>29370.704000000005</c:v>
                </c:pt>
                <c:pt idx="2">
                  <c:v>30391.9</c:v>
                </c:pt>
                <c:pt idx="3">
                  <c:v>31323.599999999988</c:v>
                </c:pt>
                <c:pt idx="4">
                  <c:v>36214.340000000011</c:v>
                </c:pt>
                <c:pt idx="5">
                  <c:v>21744</c:v>
                </c:pt>
                <c:pt idx="6">
                  <c:v>21171.200000000001</c:v>
                </c:pt>
                <c:pt idx="7">
                  <c:v>20922.463000000011</c:v>
                </c:pt>
                <c:pt idx="8">
                  <c:v>32645.618999999992</c:v>
                </c:pt>
                <c:pt idx="9">
                  <c:v>24028.760999999999</c:v>
                </c:pt>
              </c:numCache>
            </c:numRef>
          </c:yVal>
          <c:smooth val="1"/>
        </c:ser>
        <c:dLbls>
          <c:showLegendKey val="0"/>
          <c:showVal val="0"/>
          <c:showCatName val="0"/>
          <c:showSerName val="0"/>
          <c:showPercent val="0"/>
          <c:showBubbleSize val="0"/>
        </c:dLbls>
        <c:axId val="45934080"/>
        <c:axId val="45935616"/>
      </c:scatterChart>
      <c:valAx>
        <c:axId val="45934080"/>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45935616"/>
        <c:crosses val="autoZero"/>
        <c:crossBetween val="midCat"/>
      </c:valAx>
      <c:valAx>
        <c:axId val="45935616"/>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45934080"/>
        <c:crosses val="autoZero"/>
        <c:crossBetween val="midCat"/>
      </c:valAx>
    </c:plotArea>
    <c:legend>
      <c:legendPos val="b"/>
      <c:layout>
        <c:manualLayout>
          <c:xMode val="edge"/>
          <c:yMode val="edge"/>
          <c:x val="0.47564088735483451"/>
          <c:y val="0.92257179900705155"/>
          <c:w val="7.71789732844331E-2"/>
          <c:h val="5.8238046331165104E-2"/>
        </c:manualLayout>
      </c:layout>
      <c:overlay val="0"/>
      <c:txPr>
        <a:bodyPr/>
        <a:lstStyle/>
        <a:p>
          <a:pPr>
            <a:defRPr lang="es-PE"/>
          </a:pPr>
          <a:endParaRPr lang="es-PE"/>
        </a:p>
      </c:txPr>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Extracción</a:t>
            </a:r>
            <a:r>
              <a:rPr lang="es-ES" baseline="0"/>
              <a:t> de recursos para CHD</a:t>
            </a:r>
            <a:endParaRPr lang="es-ES"/>
          </a:p>
        </c:rich>
      </c:tx>
      <c:layout/>
      <c:overlay val="0"/>
    </c:title>
    <c:autoTitleDeleted val="0"/>
    <c:plotArea>
      <c:layout/>
      <c:scatterChart>
        <c:scatterStyle val="smoothMarker"/>
        <c:varyColors val="0"/>
        <c:ser>
          <c:idx val="1"/>
          <c:order val="0"/>
          <c:trendline>
            <c:trendlineType val="linear"/>
            <c:dispRSqr val="0"/>
            <c:dispEq val="0"/>
          </c:trendline>
          <c:xVal>
            <c:numRef>
              <c:f>Anchoveta!$F$18:$F$32</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xVal>
          <c:yVal>
            <c:numRef>
              <c:f>Anchoveta!$I$18:$I$32</c:f>
              <c:numCache>
                <c:formatCode>#,##0.00</c:formatCode>
                <c:ptCount val="15"/>
                <c:pt idx="0">
                  <c:v>613973.19999999925</c:v>
                </c:pt>
                <c:pt idx="1">
                  <c:v>604442.18000000017</c:v>
                </c:pt>
                <c:pt idx="2">
                  <c:v>713869.03999999957</c:v>
                </c:pt>
                <c:pt idx="3">
                  <c:v>747930</c:v>
                </c:pt>
                <c:pt idx="4">
                  <c:v>584581.43000000005</c:v>
                </c:pt>
                <c:pt idx="5">
                  <c:v>713978</c:v>
                </c:pt>
                <c:pt idx="6">
                  <c:v>763645</c:v>
                </c:pt>
                <c:pt idx="7">
                  <c:v>724602.77999999945</c:v>
                </c:pt>
                <c:pt idx="8">
                  <c:v>1087920.25</c:v>
                </c:pt>
                <c:pt idx="9">
                  <c:v>1092669.8</c:v>
                </c:pt>
                <c:pt idx="10">
                  <c:v>1196433</c:v>
                </c:pt>
                <c:pt idx="11">
                  <c:v>1196433</c:v>
                </c:pt>
                <c:pt idx="12">
                  <c:v>890680.16999999958</c:v>
                </c:pt>
                <c:pt idx="13">
                  <c:v>1208910.9300000002</c:v>
                </c:pt>
                <c:pt idx="14">
                  <c:v>1125000</c:v>
                </c:pt>
              </c:numCache>
            </c:numRef>
          </c:yVal>
          <c:smooth val="1"/>
        </c:ser>
        <c:dLbls>
          <c:showLegendKey val="0"/>
          <c:showVal val="0"/>
          <c:showCatName val="0"/>
          <c:showSerName val="0"/>
          <c:showPercent val="0"/>
          <c:showBubbleSize val="0"/>
        </c:dLbls>
        <c:axId val="53783168"/>
        <c:axId val="53784960"/>
      </c:scatterChart>
      <c:valAx>
        <c:axId val="53783168"/>
        <c:scaling>
          <c:orientation val="minMax"/>
        </c:scaling>
        <c:delete val="0"/>
        <c:axPos val="b"/>
        <c:numFmt formatCode="General" sourceLinked="1"/>
        <c:majorTickMark val="none"/>
        <c:minorTickMark val="none"/>
        <c:tickLblPos val="nextTo"/>
        <c:txPr>
          <a:bodyPr/>
          <a:lstStyle/>
          <a:p>
            <a:pPr>
              <a:defRPr lang="es-PE"/>
            </a:pPr>
            <a:endParaRPr lang="es-PE"/>
          </a:p>
        </c:txPr>
        <c:crossAx val="53784960"/>
        <c:crosses val="autoZero"/>
        <c:crossBetween val="midCat"/>
      </c:valAx>
      <c:valAx>
        <c:axId val="53784960"/>
        <c:scaling>
          <c:orientation val="minMax"/>
        </c:scaling>
        <c:delete val="0"/>
        <c:axPos val="l"/>
        <c:majorGridlines/>
        <c:title>
          <c:tx>
            <c:rich>
              <a:bodyPr/>
              <a:lstStyle/>
              <a:p>
                <a:pPr>
                  <a:defRPr lang="es-PE"/>
                </a:pPr>
                <a:r>
                  <a:rPr lang="es-ES"/>
                  <a:t>TONELADAS METRICAS</a:t>
                </a:r>
              </a:p>
            </c:rich>
          </c:tx>
          <c:layout/>
          <c:overlay val="0"/>
        </c:title>
        <c:numFmt formatCode="#,##0.00" sourceLinked="1"/>
        <c:majorTickMark val="none"/>
        <c:minorTickMark val="none"/>
        <c:tickLblPos val="nextTo"/>
        <c:txPr>
          <a:bodyPr/>
          <a:lstStyle/>
          <a:p>
            <a:pPr>
              <a:defRPr lang="es-PE"/>
            </a:pPr>
            <a:endParaRPr lang="es-PE"/>
          </a:p>
        </c:txPr>
        <c:crossAx val="53783168"/>
        <c:crosses val="autoZero"/>
        <c:crossBetween val="midCat"/>
      </c:valAx>
      <c:dTable>
        <c:showHorzBorder val="1"/>
        <c:showVertBorder val="1"/>
        <c:showOutline val="1"/>
        <c:showKeys val="1"/>
        <c:txPr>
          <a:bodyPr/>
          <a:lstStyle/>
          <a:p>
            <a:pPr>
              <a:defRPr lang="es-PE"/>
            </a:pPr>
            <a:endParaRPr lang="es-PE"/>
          </a:p>
        </c:txPr>
      </c:dTable>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Capturas anuales pescado fresco "CHD"</a:t>
            </a:r>
          </a:p>
        </c:rich>
      </c:tx>
      <c:layout/>
      <c:overlay val="0"/>
    </c:title>
    <c:autoTitleDeleted val="0"/>
    <c:plotArea>
      <c:layout/>
      <c:scatterChart>
        <c:scatterStyle val="smoothMarker"/>
        <c:varyColors val="0"/>
        <c:ser>
          <c:idx val="0"/>
          <c:order val="0"/>
          <c:tx>
            <c:v>Capturas anuales</c:v>
          </c:tx>
          <c:trendline>
            <c:trendlineType val="exp"/>
            <c:dispRSqr val="0"/>
            <c:dispEq val="0"/>
          </c:trendline>
          <c:xVal>
            <c:numRef>
              <c:f>Hoja1!$H$6:$H$35</c:f>
              <c:numCache>
                <c:formatCode>General</c:formatCode>
                <c:ptCount val="3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numCache>
            </c:numRef>
          </c:xVal>
          <c:yVal>
            <c:numRef>
              <c:f>Hoja1!$I$6:$I$35</c:f>
              <c:numCache>
                <c:formatCode>#,##0.00</c:formatCode>
                <c:ptCount val="30"/>
                <c:pt idx="0">
                  <c:v>106722</c:v>
                </c:pt>
                <c:pt idx="1">
                  <c:v>186433</c:v>
                </c:pt>
                <c:pt idx="2">
                  <c:v>181907</c:v>
                </c:pt>
                <c:pt idx="3">
                  <c:v>218386</c:v>
                </c:pt>
                <c:pt idx="4">
                  <c:v>220511</c:v>
                </c:pt>
                <c:pt idx="5">
                  <c:v>225407</c:v>
                </c:pt>
                <c:pt idx="6">
                  <c:v>242951</c:v>
                </c:pt>
                <c:pt idx="7">
                  <c:v>270643</c:v>
                </c:pt>
                <c:pt idx="8">
                  <c:v>105429</c:v>
                </c:pt>
                <c:pt idx="9">
                  <c:v>204829</c:v>
                </c:pt>
                <c:pt idx="10">
                  <c:v>229172.99</c:v>
                </c:pt>
                <c:pt idx="11">
                  <c:v>239626</c:v>
                </c:pt>
                <c:pt idx="12">
                  <c:v>267615</c:v>
                </c:pt>
                <c:pt idx="13">
                  <c:v>249967.94999999998</c:v>
                </c:pt>
                <c:pt idx="14">
                  <c:v>254340</c:v>
                </c:pt>
                <c:pt idx="15">
                  <c:v>249164.40000000002</c:v>
                </c:pt>
                <c:pt idx="16">
                  <c:v>255747.14</c:v>
                </c:pt>
                <c:pt idx="17">
                  <c:v>317193.58999999997</c:v>
                </c:pt>
                <c:pt idx="18">
                  <c:v>339392</c:v>
                </c:pt>
                <c:pt idx="19">
                  <c:v>308347</c:v>
                </c:pt>
                <c:pt idx="20">
                  <c:v>329435</c:v>
                </c:pt>
                <c:pt idx="21">
                  <c:v>344094</c:v>
                </c:pt>
                <c:pt idx="22">
                  <c:v>285947.36000000004</c:v>
                </c:pt>
                <c:pt idx="23">
                  <c:v>344823</c:v>
                </c:pt>
                <c:pt idx="24">
                  <c:v>347549.51</c:v>
                </c:pt>
                <c:pt idx="25">
                  <c:v>321174</c:v>
                </c:pt>
                <c:pt idx="26">
                  <c:v>330436</c:v>
                </c:pt>
                <c:pt idx="27">
                  <c:v>264951.64</c:v>
                </c:pt>
                <c:pt idx="28">
                  <c:v>287226.39999999997</c:v>
                </c:pt>
                <c:pt idx="29">
                  <c:v>348429</c:v>
                </c:pt>
              </c:numCache>
            </c:numRef>
          </c:yVal>
          <c:smooth val="1"/>
        </c:ser>
        <c:dLbls>
          <c:showLegendKey val="0"/>
          <c:showVal val="0"/>
          <c:showCatName val="0"/>
          <c:showSerName val="0"/>
          <c:showPercent val="0"/>
          <c:showBubbleSize val="0"/>
        </c:dLbls>
        <c:axId val="53710848"/>
        <c:axId val="53712768"/>
      </c:scatterChart>
      <c:valAx>
        <c:axId val="53710848"/>
        <c:scaling>
          <c:orientation val="minMax"/>
        </c:scaling>
        <c:delete val="0"/>
        <c:axPos val="b"/>
        <c:majorGridlines/>
        <c:minorGridlines/>
        <c:title>
          <c:tx>
            <c:rich>
              <a:bodyPr/>
              <a:lstStyle/>
              <a:p>
                <a:pPr>
                  <a:defRPr/>
                </a:pPr>
                <a:r>
                  <a:rPr lang="es-ES"/>
                  <a:t>Años</a:t>
                </a:r>
              </a:p>
            </c:rich>
          </c:tx>
          <c:layout/>
          <c:overlay val="0"/>
        </c:title>
        <c:numFmt formatCode="General" sourceLinked="1"/>
        <c:majorTickMark val="out"/>
        <c:minorTickMark val="none"/>
        <c:tickLblPos val="nextTo"/>
        <c:crossAx val="53712768"/>
        <c:crosses val="autoZero"/>
        <c:crossBetween val="midCat"/>
      </c:valAx>
      <c:valAx>
        <c:axId val="53712768"/>
        <c:scaling>
          <c:orientation val="minMax"/>
        </c:scaling>
        <c:delete val="0"/>
        <c:axPos val="l"/>
        <c:majorGridlines/>
        <c:minorGridlines/>
        <c:title>
          <c:tx>
            <c:rich>
              <a:bodyPr/>
              <a:lstStyle/>
              <a:p>
                <a:pPr>
                  <a:defRPr/>
                </a:pPr>
                <a:r>
                  <a:rPr lang="es-ES"/>
                  <a:t>Toneladas capturadas</a:t>
                </a:r>
              </a:p>
            </c:rich>
          </c:tx>
          <c:layout/>
          <c:overlay val="0"/>
        </c:title>
        <c:numFmt formatCode="#,##0.00" sourceLinked="1"/>
        <c:majorTickMark val="out"/>
        <c:minorTickMark val="none"/>
        <c:tickLblPos val="nextTo"/>
        <c:crossAx val="5371084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v>Extracción anchoveta TN</c:v>
          </c:tx>
          <c:trendline>
            <c:trendlineType val="linear"/>
            <c:dispRSqr val="0"/>
            <c:dispEq val="0"/>
          </c:trendline>
          <c:xVal>
            <c:numRef>
              <c:f>Hoja1!$W$4:$W$33</c:f>
              <c:numCache>
                <c:formatCode>General</c:formatCode>
                <c:ptCount val="3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numCache>
            </c:numRef>
          </c:xVal>
          <c:yVal>
            <c:numRef>
              <c:f>Hoja1!$X$4:$X$33</c:f>
              <c:numCache>
                <c:formatCode>#,##0</c:formatCode>
                <c:ptCount val="30"/>
                <c:pt idx="0">
                  <c:v>118436</c:v>
                </c:pt>
                <c:pt idx="1">
                  <c:v>22988</c:v>
                </c:pt>
                <c:pt idx="2">
                  <c:v>844255</c:v>
                </c:pt>
                <c:pt idx="3">
                  <c:v>3481823</c:v>
                </c:pt>
                <c:pt idx="4">
                  <c:v>1764169</c:v>
                </c:pt>
                <c:pt idx="5">
                  <c:v>2701051</c:v>
                </c:pt>
                <c:pt idx="6">
                  <c:v>3718664</c:v>
                </c:pt>
                <c:pt idx="7">
                  <c:v>2924987</c:v>
                </c:pt>
                <c:pt idx="8">
                  <c:v>3079200</c:v>
                </c:pt>
                <c:pt idx="9">
                  <c:v>4869872</c:v>
                </c:pt>
                <c:pt idx="10">
                  <c:v>7008500</c:v>
                </c:pt>
                <c:pt idx="11">
                  <c:v>9799498</c:v>
                </c:pt>
                <c:pt idx="12">
                  <c:v>6557743.0399999991</c:v>
                </c:pt>
                <c:pt idx="13">
                  <c:v>7460420.3799999999</c:v>
                </c:pt>
                <c:pt idx="14">
                  <c:v>5923005</c:v>
                </c:pt>
                <c:pt idx="15">
                  <c:v>1205537</c:v>
                </c:pt>
                <c:pt idx="16">
                  <c:v>6731987.4600000009</c:v>
                </c:pt>
                <c:pt idx="17">
                  <c:v>9555607</c:v>
                </c:pt>
                <c:pt idx="18">
                  <c:v>6347671</c:v>
                </c:pt>
                <c:pt idx="19">
                  <c:v>8082897</c:v>
                </c:pt>
                <c:pt idx="20">
                  <c:v>5335511</c:v>
                </c:pt>
                <c:pt idx="21">
                  <c:v>8797135</c:v>
                </c:pt>
                <c:pt idx="22">
                  <c:v>8628396</c:v>
                </c:pt>
                <c:pt idx="23">
                  <c:v>5891838</c:v>
                </c:pt>
                <c:pt idx="24">
                  <c:v>6084713</c:v>
                </c:pt>
                <c:pt idx="25">
                  <c:v>6159387</c:v>
                </c:pt>
                <c:pt idx="26">
                  <c:v>5828636</c:v>
                </c:pt>
                <c:pt idx="27">
                  <c:v>3330413.0600000005</c:v>
                </c:pt>
                <c:pt idx="28">
                  <c:v>7000092.7899999991</c:v>
                </c:pt>
                <c:pt idx="29">
                  <c:v>3615477</c:v>
                </c:pt>
              </c:numCache>
            </c:numRef>
          </c:yVal>
          <c:smooth val="1"/>
        </c:ser>
        <c:dLbls>
          <c:showLegendKey val="0"/>
          <c:showVal val="0"/>
          <c:showCatName val="0"/>
          <c:showSerName val="0"/>
          <c:showPercent val="0"/>
          <c:showBubbleSize val="0"/>
        </c:dLbls>
        <c:axId val="54310016"/>
        <c:axId val="54311936"/>
      </c:scatterChart>
      <c:valAx>
        <c:axId val="54310016"/>
        <c:scaling>
          <c:orientation val="minMax"/>
        </c:scaling>
        <c:delete val="0"/>
        <c:axPos val="b"/>
        <c:majorGridlines/>
        <c:minorGridlines/>
        <c:title>
          <c:layout/>
          <c:overlay val="0"/>
        </c:title>
        <c:numFmt formatCode="General" sourceLinked="1"/>
        <c:majorTickMark val="out"/>
        <c:minorTickMark val="none"/>
        <c:tickLblPos val="nextTo"/>
        <c:crossAx val="54311936"/>
        <c:crosses val="autoZero"/>
        <c:crossBetween val="midCat"/>
      </c:valAx>
      <c:valAx>
        <c:axId val="54311936"/>
        <c:scaling>
          <c:orientation val="minMax"/>
        </c:scaling>
        <c:delete val="0"/>
        <c:axPos val="l"/>
        <c:majorGridlines/>
        <c:minorGridlines/>
        <c:title>
          <c:tx>
            <c:rich>
              <a:bodyPr/>
              <a:lstStyle/>
              <a:p>
                <a:pPr>
                  <a:defRPr/>
                </a:pPr>
                <a:r>
                  <a:rPr lang="es-ES"/>
                  <a:t>Toneladas</a:t>
                </a:r>
                <a:r>
                  <a:rPr lang="es-ES" baseline="0"/>
                  <a:t> extraídas</a:t>
                </a:r>
                <a:endParaRPr lang="es-ES"/>
              </a:p>
            </c:rich>
          </c:tx>
          <c:layout/>
          <c:overlay val="0"/>
        </c:title>
        <c:numFmt formatCode="#,##0" sourceLinked="1"/>
        <c:majorTickMark val="out"/>
        <c:minorTickMark val="none"/>
        <c:tickLblPos val="nextTo"/>
        <c:crossAx val="5431001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lineChart>
        <c:grouping val="standard"/>
        <c:varyColors val="0"/>
        <c:ser>
          <c:idx val="1"/>
          <c:order val="0"/>
          <c:tx>
            <c:strRef>
              <c:f>Hoja1!$B$4</c:f>
              <c:strCache>
                <c:ptCount val="1"/>
                <c:pt idx="0">
                  <c:v> Consumo Final Privado (Miles de nuevos soles a precios constantes de 1994)</c:v>
                </c:pt>
              </c:strCache>
            </c:strRef>
          </c:tx>
          <c:trendline>
            <c:trendlineType val="poly"/>
            <c:order val="2"/>
            <c:dispRSqr val="0"/>
            <c:dispEq val="0"/>
          </c:trendline>
          <c:cat>
            <c:numRef>
              <c:f>Hoja1!$C$3:$W$3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Hoja1!$C$4:$W$4</c:f>
              <c:numCache>
                <c:formatCode>#,##0</c:formatCode>
                <c:ptCount val="21"/>
                <c:pt idx="0">
                  <c:v>62990113</c:v>
                </c:pt>
                <c:pt idx="1">
                  <c:v>62787778</c:v>
                </c:pt>
                <c:pt idx="2">
                  <c:v>64934694</c:v>
                </c:pt>
                <c:pt idx="3">
                  <c:v>71306274</c:v>
                </c:pt>
                <c:pt idx="4">
                  <c:v>78223231</c:v>
                </c:pt>
                <c:pt idx="5">
                  <c:v>80635453</c:v>
                </c:pt>
                <c:pt idx="6">
                  <c:v>84265720</c:v>
                </c:pt>
                <c:pt idx="7">
                  <c:v>83502339</c:v>
                </c:pt>
                <c:pt idx="8">
                  <c:v>83163623</c:v>
                </c:pt>
                <c:pt idx="9">
                  <c:v>86202066</c:v>
                </c:pt>
                <c:pt idx="10">
                  <c:v>87456348</c:v>
                </c:pt>
                <c:pt idx="11">
                  <c:v>91769368</c:v>
                </c:pt>
                <c:pt idx="12">
                  <c:v>94860381</c:v>
                </c:pt>
                <c:pt idx="13">
                  <c:v>98312521</c:v>
                </c:pt>
                <c:pt idx="14">
                  <c:v>102856737</c:v>
                </c:pt>
                <c:pt idx="15">
                  <c:v>109482742</c:v>
                </c:pt>
                <c:pt idx="16">
                  <c:v>118617533</c:v>
                </c:pt>
                <c:pt idx="17">
                  <c:v>132013735</c:v>
                </c:pt>
                <c:pt idx="18">
                  <c:v>132095740</c:v>
                </c:pt>
                <c:pt idx="19">
                  <c:v>140475765</c:v>
                </c:pt>
                <c:pt idx="20">
                  <c:v>149255481</c:v>
                </c:pt>
              </c:numCache>
            </c:numRef>
          </c:val>
          <c:smooth val="0"/>
        </c:ser>
        <c:dLbls>
          <c:showLegendKey val="0"/>
          <c:showVal val="0"/>
          <c:showCatName val="0"/>
          <c:showSerName val="0"/>
          <c:showPercent val="0"/>
          <c:showBubbleSize val="0"/>
        </c:dLbls>
        <c:marker val="1"/>
        <c:smooth val="0"/>
        <c:axId val="54366208"/>
        <c:axId val="54367744"/>
      </c:lineChart>
      <c:catAx>
        <c:axId val="54366208"/>
        <c:scaling>
          <c:orientation val="minMax"/>
        </c:scaling>
        <c:delete val="0"/>
        <c:axPos val="b"/>
        <c:numFmt formatCode="General" sourceLinked="1"/>
        <c:majorTickMark val="out"/>
        <c:minorTickMark val="none"/>
        <c:tickLblPos val="nextTo"/>
        <c:txPr>
          <a:bodyPr/>
          <a:lstStyle/>
          <a:p>
            <a:pPr>
              <a:defRPr lang="es-PE"/>
            </a:pPr>
            <a:endParaRPr lang="es-PE"/>
          </a:p>
        </c:txPr>
        <c:crossAx val="54367744"/>
        <c:crosses val="autoZero"/>
        <c:auto val="1"/>
        <c:lblAlgn val="ctr"/>
        <c:lblOffset val="100"/>
        <c:noMultiLvlLbl val="0"/>
      </c:catAx>
      <c:valAx>
        <c:axId val="54367744"/>
        <c:scaling>
          <c:orientation val="minMax"/>
        </c:scaling>
        <c:delete val="0"/>
        <c:axPos val="l"/>
        <c:majorGridlines/>
        <c:numFmt formatCode="#,##0" sourceLinked="1"/>
        <c:majorTickMark val="out"/>
        <c:minorTickMark val="none"/>
        <c:tickLblPos val="nextTo"/>
        <c:txPr>
          <a:bodyPr/>
          <a:lstStyle/>
          <a:p>
            <a:pPr>
              <a:defRPr lang="es-PE"/>
            </a:pPr>
            <a:endParaRPr lang="es-PE"/>
          </a:p>
        </c:txPr>
        <c:crossAx val="54366208"/>
        <c:crosses val="autoZero"/>
        <c:crossBetween val="between"/>
      </c:valAx>
    </c:plotArea>
    <c:legend>
      <c:legendPos val="r"/>
      <c:layout/>
      <c:overlay val="0"/>
      <c:txPr>
        <a:bodyPr/>
        <a:lstStyle/>
        <a:p>
          <a:pPr>
            <a:defRPr lang="es-PE"/>
          </a:pPr>
          <a:endParaRPr lang="es-P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scatterChart>
        <c:scatterStyle val="smoothMarker"/>
        <c:varyColors val="0"/>
        <c:ser>
          <c:idx val="1"/>
          <c:order val="0"/>
          <c:tx>
            <c:strRef>
              <c:f>Hoja1!$B$24</c:f>
              <c:strCache>
                <c:ptCount val="1"/>
                <c:pt idx="0">
                  <c:v> PBI Elaboración de Pescado (Miles de nuevos soles a precios constantes de 1994)</c:v>
                </c:pt>
              </c:strCache>
            </c:strRef>
          </c:tx>
          <c:xVal>
            <c:numRef>
              <c:f>Hoja1!$C$23:$W$23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Hoja1!$C$24:$W$24</c:f>
              <c:numCache>
                <c:formatCode>#,##0</c:formatCode>
                <c:ptCount val="21"/>
                <c:pt idx="0">
                  <c:v>219477</c:v>
                </c:pt>
                <c:pt idx="1">
                  <c:v>138491</c:v>
                </c:pt>
                <c:pt idx="2">
                  <c:v>147120</c:v>
                </c:pt>
                <c:pt idx="3">
                  <c:v>203389</c:v>
                </c:pt>
                <c:pt idx="4">
                  <c:v>236577</c:v>
                </c:pt>
                <c:pt idx="5">
                  <c:v>260732</c:v>
                </c:pt>
                <c:pt idx="6">
                  <c:v>320401</c:v>
                </c:pt>
                <c:pt idx="7">
                  <c:v>179617</c:v>
                </c:pt>
                <c:pt idx="8">
                  <c:v>186102</c:v>
                </c:pt>
                <c:pt idx="9">
                  <c:v>230532</c:v>
                </c:pt>
                <c:pt idx="10">
                  <c:v>278947</c:v>
                </c:pt>
                <c:pt idx="11">
                  <c:v>233170</c:v>
                </c:pt>
                <c:pt idx="12">
                  <c:v>332446</c:v>
                </c:pt>
                <c:pt idx="13">
                  <c:v>377911</c:v>
                </c:pt>
                <c:pt idx="14">
                  <c:v>388103</c:v>
                </c:pt>
                <c:pt idx="15">
                  <c:v>599231</c:v>
                </c:pt>
                <c:pt idx="16">
                  <c:v>663703</c:v>
                </c:pt>
                <c:pt idx="17">
                  <c:v>727136</c:v>
                </c:pt>
                <c:pt idx="18">
                  <c:v>606614</c:v>
                </c:pt>
                <c:pt idx="19">
                  <c:v>533236</c:v>
                </c:pt>
                <c:pt idx="20">
                  <c:v>845490</c:v>
                </c:pt>
              </c:numCache>
            </c:numRef>
          </c:yVal>
          <c:smooth val="1"/>
        </c:ser>
        <c:dLbls>
          <c:showLegendKey val="0"/>
          <c:showVal val="0"/>
          <c:showCatName val="0"/>
          <c:showSerName val="0"/>
          <c:showPercent val="0"/>
          <c:showBubbleSize val="0"/>
        </c:dLbls>
        <c:axId val="54476800"/>
        <c:axId val="54478336"/>
      </c:scatterChart>
      <c:valAx>
        <c:axId val="54476800"/>
        <c:scaling>
          <c:orientation val="minMax"/>
        </c:scaling>
        <c:delete val="0"/>
        <c:axPos val="b"/>
        <c:numFmt formatCode="General" sourceLinked="1"/>
        <c:majorTickMark val="out"/>
        <c:minorTickMark val="none"/>
        <c:tickLblPos val="nextTo"/>
        <c:txPr>
          <a:bodyPr/>
          <a:lstStyle/>
          <a:p>
            <a:pPr>
              <a:defRPr lang="es-PE"/>
            </a:pPr>
            <a:endParaRPr lang="es-PE"/>
          </a:p>
        </c:txPr>
        <c:crossAx val="54478336"/>
        <c:crosses val="autoZero"/>
        <c:crossBetween val="midCat"/>
      </c:valAx>
      <c:valAx>
        <c:axId val="54478336"/>
        <c:scaling>
          <c:orientation val="minMax"/>
        </c:scaling>
        <c:delete val="0"/>
        <c:axPos val="l"/>
        <c:majorGridlines/>
        <c:numFmt formatCode="#,##0" sourceLinked="1"/>
        <c:majorTickMark val="out"/>
        <c:minorTickMark val="none"/>
        <c:tickLblPos val="nextTo"/>
        <c:txPr>
          <a:bodyPr/>
          <a:lstStyle/>
          <a:p>
            <a:pPr>
              <a:defRPr lang="es-PE"/>
            </a:pPr>
            <a:endParaRPr lang="es-PE"/>
          </a:p>
        </c:txPr>
        <c:crossAx val="54476800"/>
        <c:crosses val="autoZero"/>
        <c:crossBetween val="midCat"/>
      </c:valAx>
    </c:plotArea>
    <c:legend>
      <c:legendPos val="r"/>
      <c:layout/>
      <c:overlay val="0"/>
      <c:txPr>
        <a:bodyPr/>
        <a:lstStyle/>
        <a:p>
          <a:pPr>
            <a:defRPr lang="es-PE"/>
          </a:pPr>
          <a:endParaRPr lang="es-PE"/>
        </a:p>
      </c:txPr>
    </c:legend>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scatterChart>
        <c:scatterStyle val="smoothMarker"/>
        <c:varyColors val="0"/>
        <c:ser>
          <c:idx val="1"/>
          <c:order val="0"/>
          <c:tx>
            <c:strRef>
              <c:f>Hoja1!$D$43</c:f>
              <c:strCache>
                <c:ptCount val="1"/>
                <c:pt idx="0">
                  <c:v> PBI Harina y Aceite de Pescado (Miles de nuevos soles a precios constantes de 1994)</c:v>
                </c:pt>
              </c:strCache>
            </c:strRef>
          </c:tx>
          <c:xVal>
            <c:numRef>
              <c:f>Hoja1!$E$42:$Y$42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Hoja1!$E$43:$Y$43</c:f>
              <c:numCache>
                <c:formatCode>#,##0</c:formatCode>
                <c:ptCount val="21"/>
                <c:pt idx="0">
                  <c:v>445993</c:v>
                </c:pt>
                <c:pt idx="1">
                  <c:v>484825</c:v>
                </c:pt>
                <c:pt idx="2">
                  <c:v>604964</c:v>
                </c:pt>
                <c:pt idx="3">
                  <c:v>856996</c:v>
                </c:pt>
                <c:pt idx="4">
                  <c:v>637513</c:v>
                </c:pt>
                <c:pt idx="5">
                  <c:v>692280</c:v>
                </c:pt>
                <c:pt idx="6">
                  <c:v>580660</c:v>
                </c:pt>
                <c:pt idx="7">
                  <c:v>294857</c:v>
                </c:pt>
                <c:pt idx="8">
                  <c:v>650390</c:v>
                </c:pt>
                <c:pt idx="9">
                  <c:v>798615</c:v>
                </c:pt>
                <c:pt idx="10">
                  <c:v>561845</c:v>
                </c:pt>
                <c:pt idx="11">
                  <c:v>601302</c:v>
                </c:pt>
                <c:pt idx="12">
                  <c:v>426760</c:v>
                </c:pt>
                <c:pt idx="13">
                  <c:v>665881</c:v>
                </c:pt>
                <c:pt idx="14">
                  <c:v>652032</c:v>
                </c:pt>
                <c:pt idx="15">
                  <c:v>492289</c:v>
                </c:pt>
                <c:pt idx="16">
                  <c:v>520182</c:v>
                </c:pt>
                <c:pt idx="17">
                  <c:v>525586</c:v>
                </c:pt>
                <c:pt idx="18">
                  <c:v>499576</c:v>
                </c:pt>
                <c:pt idx="19">
                  <c:v>349659</c:v>
                </c:pt>
                <c:pt idx="20">
                  <c:v>622823</c:v>
                </c:pt>
              </c:numCache>
            </c:numRef>
          </c:yVal>
          <c:smooth val="1"/>
        </c:ser>
        <c:dLbls>
          <c:showLegendKey val="0"/>
          <c:showVal val="0"/>
          <c:showCatName val="0"/>
          <c:showSerName val="0"/>
          <c:showPercent val="0"/>
          <c:showBubbleSize val="0"/>
        </c:dLbls>
        <c:axId val="45312640"/>
        <c:axId val="45314432"/>
      </c:scatterChart>
      <c:valAx>
        <c:axId val="45312640"/>
        <c:scaling>
          <c:orientation val="minMax"/>
        </c:scaling>
        <c:delete val="0"/>
        <c:axPos val="b"/>
        <c:numFmt formatCode="General" sourceLinked="1"/>
        <c:majorTickMark val="out"/>
        <c:minorTickMark val="none"/>
        <c:tickLblPos val="nextTo"/>
        <c:txPr>
          <a:bodyPr/>
          <a:lstStyle/>
          <a:p>
            <a:pPr>
              <a:defRPr lang="es-PE"/>
            </a:pPr>
            <a:endParaRPr lang="es-PE"/>
          </a:p>
        </c:txPr>
        <c:crossAx val="45314432"/>
        <c:crosses val="autoZero"/>
        <c:crossBetween val="midCat"/>
      </c:valAx>
      <c:valAx>
        <c:axId val="45314432"/>
        <c:scaling>
          <c:orientation val="minMax"/>
        </c:scaling>
        <c:delete val="0"/>
        <c:axPos val="l"/>
        <c:majorGridlines/>
        <c:numFmt formatCode="#,##0" sourceLinked="1"/>
        <c:majorTickMark val="out"/>
        <c:minorTickMark val="none"/>
        <c:tickLblPos val="nextTo"/>
        <c:txPr>
          <a:bodyPr/>
          <a:lstStyle/>
          <a:p>
            <a:pPr>
              <a:defRPr lang="es-PE"/>
            </a:pPr>
            <a:endParaRPr lang="es-PE"/>
          </a:p>
        </c:txPr>
        <c:crossAx val="45312640"/>
        <c:crosses val="autoZero"/>
        <c:crossBetween val="midCat"/>
      </c:valAx>
    </c:plotArea>
    <c:legend>
      <c:legendPos val="r"/>
      <c:layout/>
      <c:overlay val="0"/>
      <c:txPr>
        <a:bodyPr/>
        <a:lstStyle/>
        <a:p>
          <a:pPr>
            <a:defRPr lang="es-PE" sz="800"/>
          </a:pPr>
          <a:endParaRPr lang="es-PE"/>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scatterChart>
        <c:scatterStyle val="smoothMarker"/>
        <c:varyColors val="0"/>
        <c:ser>
          <c:idx val="1"/>
          <c:order val="0"/>
          <c:tx>
            <c:strRef>
              <c:f>Hoja1!$D$67</c:f>
              <c:strCache>
                <c:ptCount val="1"/>
                <c:pt idx="0">
                  <c:v> PBI Harina y Aceite de Pescado (Índice de Volumen Físico (Base 1994))</c:v>
                </c:pt>
              </c:strCache>
            </c:strRef>
          </c:tx>
          <c:xVal>
            <c:numRef>
              <c:f>Hoja1!$E$66:$Y$66</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Hoja1!$E$67:$Y$67</c:f>
              <c:numCache>
                <c:formatCode>General</c:formatCode>
                <c:ptCount val="21"/>
                <c:pt idx="0">
                  <c:v>52</c:v>
                </c:pt>
                <c:pt idx="1">
                  <c:v>56.6</c:v>
                </c:pt>
                <c:pt idx="2">
                  <c:v>70.599999999999994</c:v>
                </c:pt>
                <c:pt idx="3">
                  <c:v>100</c:v>
                </c:pt>
                <c:pt idx="4">
                  <c:v>74.400000000000006</c:v>
                </c:pt>
                <c:pt idx="5">
                  <c:v>80.8</c:v>
                </c:pt>
                <c:pt idx="6">
                  <c:v>67.8</c:v>
                </c:pt>
                <c:pt idx="7">
                  <c:v>34.4</c:v>
                </c:pt>
                <c:pt idx="8">
                  <c:v>75.900000000000006</c:v>
                </c:pt>
                <c:pt idx="9">
                  <c:v>93.2</c:v>
                </c:pt>
                <c:pt idx="10">
                  <c:v>65.599999999999994</c:v>
                </c:pt>
                <c:pt idx="11">
                  <c:v>70.2</c:v>
                </c:pt>
                <c:pt idx="12">
                  <c:v>49.8</c:v>
                </c:pt>
                <c:pt idx="13">
                  <c:v>77.7</c:v>
                </c:pt>
                <c:pt idx="14">
                  <c:v>76.099999999999994</c:v>
                </c:pt>
                <c:pt idx="15">
                  <c:v>57.4</c:v>
                </c:pt>
                <c:pt idx="16">
                  <c:v>60.7</c:v>
                </c:pt>
                <c:pt idx="17">
                  <c:v>61.3</c:v>
                </c:pt>
                <c:pt idx="18">
                  <c:v>58.3</c:v>
                </c:pt>
                <c:pt idx="19">
                  <c:v>40.800000000000004</c:v>
                </c:pt>
                <c:pt idx="20">
                  <c:v>72.7</c:v>
                </c:pt>
              </c:numCache>
            </c:numRef>
          </c:yVal>
          <c:smooth val="1"/>
        </c:ser>
        <c:dLbls>
          <c:showLegendKey val="0"/>
          <c:showVal val="0"/>
          <c:showCatName val="0"/>
          <c:showSerName val="0"/>
          <c:showPercent val="0"/>
          <c:showBubbleSize val="0"/>
        </c:dLbls>
        <c:axId val="45429888"/>
        <c:axId val="45431424"/>
      </c:scatterChart>
      <c:valAx>
        <c:axId val="45429888"/>
        <c:scaling>
          <c:orientation val="minMax"/>
        </c:scaling>
        <c:delete val="0"/>
        <c:axPos val="b"/>
        <c:numFmt formatCode="General" sourceLinked="1"/>
        <c:majorTickMark val="out"/>
        <c:minorTickMark val="none"/>
        <c:tickLblPos val="nextTo"/>
        <c:txPr>
          <a:bodyPr/>
          <a:lstStyle/>
          <a:p>
            <a:pPr>
              <a:defRPr lang="es-PE"/>
            </a:pPr>
            <a:endParaRPr lang="es-PE"/>
          </a:p>
        </c:txPr>
        <c:crossAx val="45431424"/>
        <c:crosses val="autoZero"/>
        <c:crossBetween val="midCat"/>
      </c:valAx>
      <c:valAx>
        <c:axId val="45431424"/>
        <c:scaling>
          <c:orientation val="minMax"/>
        </c:scaling>
        <c:delete val="0"/>
        <c:axPos val="l"/>
        <c:majorGridlines/>
        <c:numFmt formatCode="General" sourceLinked="1"/>
        <c:majorTickMark val="out"/>
        <c:minorTickMark val="none"/>
        <c:tickLblPos val="nextTo"/>
        <c:txPr>
          <a:bodyPr/>
          <a:lstStyle/>
          <a:p>
            <a:pPr>
              <a:defRPr lang="es-PE"/>
            </a:pPr>
            <a:endParaRPr lang="es-PE"/>
          </a:p>
        </c:txPr>
        <c:crossAx val="45429888"/>
        <c:crosses val="autoZero"/>
        <c:crossBetween val="midCat"/>
      </c:valAx>
    </c:plotArea>
    <c:legend>
      <c:legendPos val="r"/>
      <c:layout/>
      <c:overlay val="0"/>
      <c:txPr>
        <a:bodyPr/>
        <a:lstStyle/>
        <a:p>
          <a:pPr>
            <a:defRPr lang="es-PE"/>
          </a:pPr>
          <a:endParaRPr lang="es-PE"/>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lineChart>
        <c:grouping val="standard"/>
        <c:varyColors val="0"/>
        <c:ser>
          <c:idx val="1"/>
          <c:order val="0"/>
          <c:tx>
            <c:strRef>
              <c:f>Hoja1!$D$93</c:f>
              <c:strCache>
                <c:ptCount val="1"/>
                <c:pt idx="0">
                  <c:v> PBI Elaboración de Pescado (Índice de Volumen Físico (Base 1994))</c:v>
                </c:pt>
              </c:strCache>
            </c:strRef>
          </c:tx>
          <c:cat>
            <c:numRef>
              <c:f>Hoja1!$E$92:$Y$92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Hoja1!$E$93:$Y$93</c:f>
              <c:numCache>
                <c:formatCode>General</c:formatCode>
                <c:ptCount val="21"/>
                <c:pt idx="0">
                  <c:v>107.9</c:v>
                </c:pt>
                <c:pt idx="1">
                  <c:v>68.099999999999994</c:v>
                </c:pt>
                <c:pt idx="2">
                  <c:v>72.3</c:v>
                </c:pt>
                <c:pt idx="3">
                  <c:v>100</c:v>
                </c:pt>
                <c:pt idx="4">
                  <c:v>116.3</c:v>
                </c:pt>
                <c:pt idx="5">
                  <c:v>128.19999999999999</c:v>
                </c:pt>
                <c:pt idx="6">
                  <c:v>157.5</c:v>
                </c:pt>
                <c:pt idx="7">
                  <c:v>88.3</c:v>
                </c:pt>
                <c:pt idx="8">
                  <c:v>91.5</c:v>
                </c:pt>
                <c:pt idx="9">
                  <c:v>113.3</c:v>
                </c:pt>
                <c:pt idx="10">
                  <c:v>137.1</c:v>
                </c:pt>
                <c:pt idx="11">
                  <c:v>114.6</c:v>
                </c:pt>
                <c:pt idx="12">
                  <c:v>163.5</c:v>
                </c:pt>
                <c:pt idx="13">
                  <c:v>185.8</c:v>
                </c:pt>
                <c:pt idx="14">
                  <c:v>190.8</c:v>
                </c:pt>
                <c:pt idx="15">
                  <c:v>294.60000000000002</c:v>
                </c:pt>
                <c:pt idx="16">
                  <c:v>326.3</c:v>
                </c:pt>
                <c:pt idx="17">
                  <c:v>357.5</c:v>
                </c:pt>
                <c:pt idx="18">
                  <c:v>298.3</c:v>
                </c:pt>
                <c:pt idx="19">
                  <c:v>262.2</c:v>
                </c:pt>
                <c:pt idx="20">
                  <c:v>415.7</c:v>
                </c:pt>
              </c:numCache>
            </c:numRef>
          </c:val>
          <c:smooth val="0"/>
        </c:ser>
        <c:dLbls>
          <c:showLegendKey val="0"/>
          <c:showVal val="0"/>
          <c:showCatName val="0"/>
          <c:showSerName val="0"/>
          <c:showPercent val="0"/>
          <c:showBubbleSize val="0"/>
        </c:dLbls>
        <c:marker val="1"/>
        <c:smooth val="0"/>
        <c:axId val="45485440"/>
        <c:axId val="45511808"/>
      </c:lineChart>
      <c:catAx>
        <c:axId val="45485440"/>
        <c:scaling>
          <c:orientation val="minMax"/>
        </c:scaling>
        <c:delete val="0"/>
        <c:axPos val="b"/>
        <c:numFmt formatCode="General" sourceLinked="1"/>
        <c:majorTickMark val="out"/>
        <c:minorTickMark val="none"/>
        <c:tickLblPos val="nextTo"/>
        <c:txPr>
          <a:bodyPr/>
          <a:lstStyle/>
          <a:p>
            <a:pPr>
              <a:defRPr lang="es-PE"/>
            </a:pPr>
            <a:endParaRPr lang="es-PE"/>
          </a:p>
        </c:txPr>
        <c:crossAx val="45511808"/>
        <c:crosses val="autoZero"/>
        <c:auto val="1"/>
        <c:lblAlgn val="ctr"/>
        <c:lblOffset val="100"/>
        <c:noMultiLvlLbl val="0"/>
      </c:catAx>
      <c:valAx>
        <c:axId val="45511808"/>
        <c:scaling>
          <c:orientation val="minMax"/>
        </c:scaling>
        <c:delete val="0"/>
        <c:axPos val="l"/>
        <c:majorGridlines/>
        <c:numFmt formatCode="General" sourceLinked="1"/>
        <c:majorTickMark val="out"/>
        <c:minorTickMark val="none"/>
        <c:tickLblPos val="nextTo"/>
        <c:txPr>
          <a:bodyPr/>
          <a:lstStyle/>
          <a:p>
            <a:pPr>
              <a:defRPr lang="es-PE"/>
            </a:pPr>
            <a:endParaRPr lang="es-PE"/>
          </a:p>
        </c:txPr>
        <c:crossAx val="45485440"/>
        <c:crosses val="autoZero"/>
        <c:crossBetween val="between"/>
      </c:valAx>
    </c:plotArea>
    <c:legend>
      <c:legendPos val="r"/>
      <c:layout/>
      <c:overlay val="0"/>
      <c:txPr>
        <a:bodyPr/>
        <a:lstStyle/>
        <a:p>
          <a:pPr>
            <a:defRPr lang="es-PE"/>
          </a:pPr>
          <a:endParaRPr lang="es-PE"/>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s-PE"/>
          </a:pPr>
          <a:endParaRPr lang="es-PE"/>
        </a:p>
      </c:txPr>
    </c:title>
    <c:autoTitleDeleted val="0"/>
    <c:plotArea>
      <c:layout/>
      <c:lineChart>
        <c:grouping val="standard"/>
        <c:varyColors val="0"/>
        <c:ser>
          <c:idx val="1"/>
          <c:order val="0"/>
          <c:tx>
            <c:strRef>
              <c:f>Hoja1!$C$146</c:f>
              <c:strCache>
                <c:ptCount val="1"/>
                <c:pt idx="0">
                  <c:v> Remuneraciones (Miles de nuevos soles a precios corrientes)</c:v>
                </c:pt>
              </c:strCache>
            </c:strRef>
          </c:tx>
          <c:cat>
            <c:numRef>
              <c:f>Hoja1!$D$145:$X$145</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Hoja1!$D$146:$X$146</c:f>
              <c:numCache>
                <c:formatCode>#,##0</c:formatCode>
                <c:ptCount val="21"/>
                <c:pt idx="0">
                  <c:v>8023166</c:v>
                </c:pt>
                <c:pt idx="1">
                  <c:v>11888594</c:v>
                </c:pt>
                <c:pt idx="2">
                  <c:v>17310854</c:v>
                </c:pt>
                <c:pt idx="3">
                  <c:v>24765518</c:v>
                </c:pt>
                <c:pt idx="4">
                  <c:v>30435812</c:v>
                </c:pt>
                <c:pt idx="5">
                  <c:v>34149365</c:v>
                </c:pt>
                <c:pt idx="6">
                  <c:v>38063841</c:v>
                </c:pt>
                <c:pt idx="7">
                  <c:v>40781334</c:v>
                </c:pt>
                <c:pt idx="8">
                  <c:v>43346466</c:v>
                </c:pt>
                <c:pt idx="9">
                  <c:v>45410320</c:v>
                </c:pt>
                <c:pt idx="10">
                  <c:v>47551448</c:v>
                </c:pt>
                <c:pt idx="11">
                  <c:v>49918380</c:v>
                </c:pt>
                <c:pt idx="12">
                  <c:v>53311825</c:v>
                </c:pt>
                <c:pt idx="13">
                  <c:v>56976511</c:v>
                </c:pt>
                <c:pt idx="14">
                  <c:v>60323629</c:v>
                </c:pt>
                <c:pt idx="15">
                  <c:v>66320073</c:v>
                </c:pt>
                <c:pt idx="16">
                  <c:v>72840489</c:v>
                </c:pt>
                <c:pt idx="17">
                  <c:v>78966200</c:v>
                </c:pt>
                <c:pt idx="18">
                  <c:v>85634044</c:v>
                </c:pt>
                <c:pt idx="19">
                  <c:v>93340489</c:v>
                </c:pt>
                <c:pt idx="20">
                  <c:v>104373993</c:v>
                </c:pt>
              </c:numCache>
            </c:numRef>
          </c:val>
          <c:smooth val="0"/>
        </c:ser>
        <c:dLbls>
          <c:showLegendKey val="0"/>
          <c:showVal val="0"/>
          <c:showCatName val="0"/>
          <c:showSerName val="0"/>
          <c:showPercent val="0"/>
          <c:showBubbleSize val="0"/>
        </c:dLbls>
        <c:marker val="1"/>
        <c:smooth val="0"/>
        <c:axId val="45398272"/>
        <c:axId val="45400064"/>
      </c:lineChart>
      <c:catAx>
        <c:axId val="45398272"/>
        <c:scaling>
          <c:orientation val="minMax"/>
        </c:scaling>
        <c:delete val="0"/>
        <c:axPos val="b"/>
        <c:numFmt formatCode="General" sourceLinked="1"/>
        <c:majorTickMark val="out"/>
        <c:minorTickMark val="none"/>
        <c:tickLblPos val="nextTo"/>
        <c:txPr>
          <a:bodyPr/>
          <a:lstStyle/>
          <a:p>
            <a:pPr>
              <a:defRPr lang="es-PE"/>
            </a:pPr>
            <a:endParaRPr lang="es-PE"/>
          </a:p>
        </c:txPr>
        <c:crossAx val="45400064"/>
        <c:crosses val="autoZero"/>
        <c:auto val="1"/>
        <c:lblAlgn val="ctr"/>
        <c:lblOffset val="100"/>
        <c:noMultiLvlLbl val="0"/>
      </c:catAx>
      <c:valAx>
        <c:axId val="45400064"/>
        <c:scaling>
          <c:orientation val="minMax"/>
        </c:scaling>
        <c:delete val="0"/>
        <c:axPos val="l"/>
        <c:majorGridlines/>
        <c:numFmt formatCode="#,##0" sourceLinked="1"/>
        <c:majorTickMark val="out"/>
        <c:minorTickMark val="none"/>
        <c:tickLblPos val="nextTo"/>
        <c:txPr>
          <a:bodyPr/>
          <a:lstStyle/>
          <a:p>
            <a:pPr>
              <a:defRPr lang="es-PE"/>
            </a:pPr>
            <a:endParaRPr lang="es-PE"/>
          </a:p>
        </c:txPr>
        <c:crossAx val="45398272"/>
        <c:crosses val="autoZero"/>
        <c:crossBetween val="between"/>
      </c:valAx>
    </c:plotArea>
    <c:legend>
      <c:legendPos val="r"/>
      <c:layout/>
      <c:overlay val="0"/>
      <c:txPr>
        <a:bodyPr/>
        <a:lstStyle/>
        <a:p>
          <a:pPr>
            <a:defRPr lang="es-PE"/>
          </a:pPr>
          <a:endParaRPr lang="es-P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Abastecimiento</a:t>
            </a:r>
            <a:r>
              <a:rPr lang="en-US" baseline="0"/>
              <a:t> Bonito Tn. Mcdo May. Ventanilla </a:t>
            </a:r>
            <a:endParaRPr lang="en-US"/>
          </a:p>
        </c:rich>
      </c:tx>
      <c:layout/>
      <c:overlay val="0"/>
    </c:title>
    <c:autoTitleDeleted val="0"/>
    <c:plotArea>
      <c:layout/>
      <c:scatterChart>
        <c:scatterStyle val="smooth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'2003'!$C$91:$C$97</c:f>
              <c:numCache>
                <c:formatCode>General</c:formatCode>
                <c:ptCount val="7"/>
                <c:pt idx="0">
                  <c:v>2006</c:v>
                </c:pt>
                <c:pt idx="1">
                  <c:v>2007</c:v>
                </c:pt>
                <c:pt idx="2">
                  <c:v>2008</c:v>
                </c:pt>
                <c:pt idx="3">
                  <c:v>2009</c:v>
                </c:pt>
                <c:pt idx="4">
                  <c:v>2010</c:v>
                </c:pt>
                <c:pt idx="5">
                  <c:v>2011</c:v>
                </c:pt>
                <c:pt idx="6">
                  <c:v>2012</c:v>
                </c:pt>
              </c:numCache>
            </c:numRef>
          </c:xVal>
          <c:yVal>
            <c:numRef>
              <c:f>'2003'!$D$91:$D$97</c:f>
              <c:numCache>
                <c:formatCode>#,##0</c:formatCode>
                <c:ptCount val="7"/>
                <c:pt idx="0">
                  <c:v>3208.5</c:v>
                </c:pt>
                <c:pt idx="1">
                  <c:v>2633.8</c:v>
                </c:pt>
                <c:pt idx="2">
                  <c:v>10184.799999999994</c:v>
                </c:pt>
                <c:pt idx="3">
                  <c:v>7266.9299999999994</c:v>
                </c:pt>
                <c:pt idx="4">
                  <c:v>3090.18</c:v>
                </c:pt>
                <c:pt idx="5">
                  <c:v>2994.3550000000014</c:v>
                </c:pt>
                <c:pt idx="6">
                  <c:v>5425.7210000000014</c:v>
                </c:pt>
              </c:numCache>
            </c:numRef>
          </c:yVal>
          <c:smooth val="1"/>
        </c:ser>
        <c:dLbls>
          <c:showLegendKey val="0"/>
          <c:showVal val="0"/>
          <c:showCatName val="0"/>
          <c:showSerName val="0"/>
          <c:showPercent val="0"/>
          <c:showBubbleSize val="0"/>
        </c:dLbls>
        <c:axId val="47409408"/>
        <c:axId val="47419392"/>
      </c:scatterChart>
      <c:valAx>
        <c:axId val="47409408"/>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47419392"/>
        <c:crosses val="autoZero"/>
        <c:crossBetween val="midCat"/>
      </c:valAx>
      <c:valAx>
        <c:axId val="47419392"/>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47409408"/>
        <c:crosses val="autoZero"/>
        <c:crossBetween val="midCat"/>
      </c:valAx>
    </c:plotArea>
    <c:legend>
      <c:legendPos val="b"/>
      <c:layout>
        <c:manualLayout>
          <c:xMode val="edge"/>
          <c:yMode val="edge"/>
          <c:x val="0.47564088735483451"/>
          <c:y val="0.92257192488620043"/>
          <c:w val="7.7073742894086666E-2"/>
          <c:h val="5.8097713689403307E-2"/>
        </c:manualLayout>
      </c:layout>
      <c:overlay val="0"/>
      <c:txPr>
        <a:bodyPr/>
        <a:lstStyle/>
        <a:p>
          <a:pPr>
            <a:defRPr lang="es-PE"/>
          </a:pPr>
          <a:endParaRPr lang="es-PE"/>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Precio Prom. Anual por Kg</a:t>
            </a:r>
          </a:p>
        </c:rich>
      </c:tx>
      <c:layout>
        <c:manualLayout>
          <c:xMode val="edge"/>
          <c:yMode val="edge"/>
          <c:x val="0.37094694623846197"/>
          <c:y val="1.9424101113574409E-2"/>
        </c:manualLayout>
      </c:layout>
      <c:overlay val="0"/>
    </c:title>
    <c:autoTitleDeleted val="0"/>
    <c:plotArea>
      <c:layout/>
      <c:scatterChart>
        <c:scatterStyle val="smoothMarker"/>
        <c:varyColors val="0"/>
        <c:ser>
          <c:idx val="0"/>
          <c:order val="0"/>
          <c:tx>
            <c:strRef>
              <c:f>'2003'!$E$38</c:f>
              <c:strCache>
                <c:ptCount val="1"/>
                <c:pt idx="0">
                  <c:v>Precio Prom. Anual</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'2003'!$C$91:$C$97</c:f>
              <c:numCache>
                <c:formatCode>General</c:formatCode>
                <c:ptCount val="7"/>
                <c:pt idx="0">
                  <c:v>2006</c:v>
                </c:pt>
                <c:pt idx="1">
                  <c:v>2007</c:v>
                </c:pt>
                <c:pt idx="2">
                  <c:v>2008</c:v>
                </c:pt>
                <c:pt idx="3">
                  <c:v>2009</c:v>
                </c:pt>
                <c:pt idx="4">
                  <c:v>2010</c:v>
                </c:pt>
                <c:pt idx="5">
                  <c:v>2011</c:v>
                </c:pt>
                <c:pt idx="6">
                  <c:v>2012</c:v>
                </c:pt>
              </c:numCache>
            </c:numRef>
          </c:xVal>
          <c:yVal>
            <c:numRef>
              <c:f>'2003'!$E$91:$E$97</c:f>
              <c:numCache>
                <c:formatCode>0.00</c:formatCode>
                <c:ptCount val="7"/>
                <c:pt idx="0">
                  <c:v>4.9729468127149294</c:v>
                </c:pt>
                <c:pt idx="1">
                  <c:v>5.9261534097022643</c:v>
                </c:pt>
                <c:pt idx="2">
                  <c:v>4.9541666666666666</c:v>
                </c:pt>
                <c:pt idx="3" formatCode="#,##0.00">
                  <c:v>5.4166666666666696</c:v>
                </c:pt>
                <c:pt idx="4" formatCode="#,##0.00">
                  <c:v>7.5666666666666664</c:v>
                </c:pt>
                <c:pt idx="5" formatCode="#,##0.00">
                  <c:v>8.0833333333333357</c:v>
                </c:pt>
                <c:pt idx="6" formatCode="#,##0.00">
                  <c:v>7</c:v>
                </c:pt>
              </c:numCache>
            </c:numRef>
          </c:yVal>
          <c:smooth val="1"/>
        </c:ser>
        <c:ser>
          <c:idx val="1"/>
          <c:order val="1"/>
          <c:tx>
            <c:strRef>
              <c:f>'2003'!$F$38</c:f>
              <c:strCache>
                <c:ptCount val="1"/>
                <c:pt idx="0">
                  <c:v>Sin inflacion 2%</c:v>
                </c:pt>
              </c:strCache>
            </c:strRef>
          </c:tx>
          <c:dLbls>
            <c:txPr>
              <a:bodyPr/>
              <a:lstStyle/>
              <a:p>
                <a:pPr>
                  <a:defRPr lang="es-PE" sz="700"/>
                </a:pPr>
                <a:endParaRPr lang="es-PE"/>
              </a:p>
            </c:txPr>
            <c:showLegendKey val="0"/>
            <c:showVal val="1"/>
            <c:showCatName val="0"/>
            <c:showSerName val="0"/>
            <c:showPercent val="0"/>
            <c:showBubbleSize val="0"/>
            <c:showLeaderLines val="0"/>
          </c:dLbls>
          <c:xVal>
            <c:numRef>
              <c:f>'2003'!$C$91:$C$97</c:f>
              <c:numCache>
                <c:formatCode>General</c:formatCode>
                <c:ptCount val="7"/>
                <c:pt idx="0">
                  <c:v>2006</c:v>
                </c:pt>
                <c:pt idx="1">
                  <c:v>2007</c:v>
                </c:pt>
                <c:pt idx="2">
                  <c:v>2008</c:v>
                </c:pt>
                <c:pt idx="3">
                  <c:v>2009</c:v>
                </c:pt>
                <c:pt idx="4">
                  <c:v>2010</c:v>
                </c:pt>
                <c:pt idx="5">
                  <c:v>2011</c:v>
                </c:pt>
                <c:pt idx="6">
                  <c:v>2012</c:v>
                </c:pt>
              </c:numCache>
            </c:numRef>
          </c:xVal>
          <c:yVal>
            <c:numRef>
              <c:f>'2003'!$F$91:$F$97</c:f>
              <c:numCache>
                <c:formatCode>0.00</c:formatCode>
                <c:ptCount val="7"/>
                <c:pt idx="0">
                  <c:v>4.8754380516813027</c:v>
                </c:pt>
                <c:pt idx="1">
                  <c:v>5.6982244324060209</c:v>
                </c:pt>
                <c:pt idx="2">
                  <c:v>4.6737421383647826</c:v>
                </c:pt>
                <c:pt idx="3">
                  <c:v>5.0154320987654293</c:v>
                </c:pt>
                <c:pt idx="4">
                  <c:v>6.8787878787878753</c:v>
                </c:pt>
                <c:pt idx="5">
                  <c:v>7.2172619047619069</c:v>
                </c:pt>
                <c:pt idx="6">
                  <c:v>6.1403508771929776</c:v>
                </c:pt>
              </c:numCache>
            </c:numRef>
          </c:yVal>
          <c:smooth val="1"/>
        </c:ser>
        <c:dLbls>
          <c:showLegendKey val="0"/>
          <c:showVal val="0"/>
          <c:showCatName val="0"/>
          <c:showSerName val="0"/>
          <c:showPercent val="0"/>
          <c:showBubbleSize val="0"/>
        </c:dLbls>
        <c:axId val="51652480"/>
        <c:axId val="51654016"/>
      </c:scatterChart>
      <c:valAx>
        <c:axId val="51652480"/>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654016"/>
        <c:crosses val="autoZero"/>
        <c:crossBetween val="midCat"/>
      </c:valAx>
      <c:valAx>
        <c:axId val="51654016"/>
        <c:scaling>
          <c:orientation val="minMax"/>
        </c:scaling>
        <c:delete val="0"/>
        <c:axPos val="l"/>
        <c:majorGridlines/>
        <c:numFmt formatCode="0.00" sourceLinked="1"/>
        <c:majorTickMark val="none"/>
        <c:minorTickMark val="none"/>
        <c:tickLblPos val="nextTo"/>
        <c:txPr>
          <a:bodyPr/>
          <a:lstStyle/>
          <a:p>
            <a:pPr>
              <a:defRPr lang="es-PE"/>
            </a:pPr>
            <a:endParaRPr lang="es-PE"/>
          </a:p>
        </c:txPr>
        <c:crossAx val="51652480"/>
        <c:crosses val="autoZero"/>
        <c:crossBetween val="midCat"/>
      </c:valAx>
    </c:plotArea>
    <c:legend>
      <c:legendPos val="b"/>
      <c:layout/>
      <c:overlay val="0"/>
      <c:txPr>
        <a:bodyPr/>
        <a:lstStyle/>
        <a:p>
          <a:pPr>
            <a:defRPr lang="es-PE"/>
          </a:pPr>
          <a:endParaRPr lang="es-P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Abastecimiento</a:t>
            </a:r>
            <a:r>
              <a:rPr lang="en-US" baseline="0"/>
              <a:t> Lorna Tn. Mcdo May. Ventanilla </a:t>
            </a:r>
            <a:endParaRPr lang="en-US"/>
          </a:p>
        </c:rich>
      </c:tx>
      <c:layout/>
      <c:overlay val="0"/>
    </c:title>
    <c:autoTitleDeleted val="0"/>
    <c:plotArea>
      <c:layout/>
      <c:scatterChart>
        <c:scatterStyle val="smooth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'2003'!$D$66:$D$75</c:f>
              <c:numCache>
                <c:formatCode>#,##0</c:formatCode>
                <c:ptCount val="10"/>
                <c:pt idx="0">
                  <c:v>1278.7</c:v>
                </c:pt>
                <c:pt idx="1">
                  <c:v>1259.7</c:v>
                </c:pt>
                <c:pt idx="2">
                  <c:v>1599.4</c:v>
                </c:pt>
                <c:pt idx="3">
                  <c:v>1037.5</c:v>
                </c:pt>
                <c:pt idx="4">
                  <c:v>2011.7</c:v>
                </c:pt>
                <c:pt idx="5">
                  <c:v>3046.3</c:v>
                </c:pt>
                <c:pt idx="6">
                  <c:v>2985.74</c:v>
                </c:pt>
                <c:pt idx="7">
                  <c:v>3349.1479999999997</c:v>
                </c:pt>
                <c:pt idx="8">
                  <c:v>3014.482</c:v>
                </c:pt>
                <c:pt idx="9">
                  <c:v>2526.4740000000002</c:v>
                </c:pt>
              </c:numCache>
            </c:numRef>
          </c:yVal>
          <c:smooth val="1"/>
        </c:ser>
        <c:dLbls>
          <c:showLegendKey val="0"/>
          <c:showVal val="0"/>
          <c:showCatName val="0"/>
          <c:showSerName val="0"/>
          <c:showPercent val="0"/>
          <c:showBubbleSize val="0"/>
        </c:dLbls>
        <c:axId val="51689344"/>
        <c:axId val="51690880"/>
      </c:scatterChart>
      <c:valAx>
        <c:axId val="51689344"/>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690880"/>
        <c:crosses val="autoZero"/>
        <c:crossBetween val="midCat"/>
      </c:valAx>
      <c:valAx>
        <c:axId val="51690880"/>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51689344"/>
        <c:crosses val="autoZero"/>
        <c:crossBetween val="midCat"/>
      </c:valAx>
    </c:plotArea>
    <c:legend>
      <c:legendPos val="b"/>
      <c:layout>
        <c:manualLayout>
          <c:xMode val="edge"/>
          <c:yMode val="edge"/>
          <c:x val="0.47564088735483451"/>
          <c:y val="0.92257192488620043"/>
          <c:w val="7.7073742894086666E-2"/>
          <c:h val="5.8097713689403307E-2"/>
        </c:manualLayout>
      </c:layout>
      <c:overlay val="0"/>
      <c:txPr>
        <a:bodyPr/>
        <a:lstStyle/>
        <a:p>
          <a:pPr>
            <a:defRPr lang="es-PE"/>
          </a:pPr>
          <a:endParaRPr lang="es-PE"/>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Precio Prom.</a:t>
            </a:r>
            <a:r>
              <a:rPr lang="es-ES" baseline="0"/>
              <a:t> Anual por Kg</a:t>
            </a:r>
            <a:endParaRPr lang="es-ES"/>
          </a:p>
        </c:rich>
      </c:tx>
      <c:layout/>
      <c:overlay val="0"/>
    </c:title>
    <c:autoTitleDeleted val="0"/>
    <c:plotArea>
      <c:layout/>
      <c:scatterChart>
        <c:scatterStyle val="smoothMarker"/>
        <c:varyColors val="0"/>
        <c:ser>
          <c:idx val="0"/>
          <c:order val="0"/>
          <c:tx>
            <c:strRef>
              <c:f>'2003'!$E$38</c:f>
              <c:strCache>
                <c:ptCount val="1"/>
                <c:pt idx="0">
                  <c:v>Precio Prom. Anual</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'2003'!$E$66:$E$75</c:f>
              <c:numCache>
                <c:formatCode>0.00</c:formatCode>
                <c:ptCount val="10"/>
                <c:pt idx="0">
                  <c:v>1.3916666666666666</c:v>
                </c:pt>
                <c:pt idx="1">
                  <c:v>1.6270833333333339</c:v>
                </c:pt>
                <c:pt idx="2">
                  <c:v>1.503059793681202</c:v>
                </c:pt>
                <c:pt idx="3">
                  <c:v>1.3950116149381673</c:v>
                </c:pt>
                <c:pt idx="4">
                  <c:v>1.5423714439974614</c:v>
                </c:pt>
                <c:pt idx="5">
                  <c:v>2.3791666666666669</c:v>
                </c:pt>
                <c:pt idx="6" formatCode="#,##0.00">
                  <c:v>2.7354166666666671</c:v>
                </c:pt>
                <c:pt idx="7" formatCode="#,##0.00">
                  <c:v>2.9624999999999986</c:v>
                </c:pt>
                <c:pt idx="8" formatCode="#,##0.00">
                  <c:v>3.0166666666666657</c:v>
                </c:pt>
                <c:pt idx="9" formatCode="#,##0.00">
                  <c:v>3.5833333333333348</c:v>
                </c:pt>
              </c:numCache>
            </c:numRef>
          </c:yVal>
          <c:smooth val="1"/>
        </c:ser>
        <c:ser>
          <c:idx val="1"/>
          <c:order val="1"/>
          <c:tx>
            <c:strRef>
              <c:f>'2003'!$F$38</c:f>
              <c:strCache>
                <c:ptCount val="1"/>
                <c:pt idx="0">
                  <c:v>Sin inflacion 2%</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'2003'!$F$66:$F$75</c:f>
              <c:numCache>
                <c:formatCode>0.00</c:formatCode>
                <c:ptCount val="10"/>
                <c:pt idx="0">
                  <c:v>1.3643790849673201</c:v>
                </c:pt>
                <c:pt idx="1">
                  <c:v>1.5645032051282051</c:v>
                </c:pt>
                <c:pt idx="2">
                  <c:v>1.4179809374350958</c:v>
                </c:pt>
                <c:pt idx="3">
                  <c:v>1.3950116149381673</c:v>
                </c:pt>
                <c:pt idx="4">
                  <c:v>1.4021558581795102</c:v>
                </c:pt>
                <c:pt idx="5">
                  <c:v>2.1242559523809539</c:v>
                </c:pt>
                <c:pt idx="6">
                  <c:v>2.3994883040935653</c:v>
                </c:pt>
                <c:pt idx="7">
                  <c:v>2.5538793103448265</c:v>
                </c:pt>
                <c:pt idx="8">
                  <c:v>2.5564971751412422</c:v>
                </c:pt>
                <c:pt idx="9">
                  <c:v>2.9861111111111112</c:v>
                </c:pt>
              </c:numCache>
            </c:numRef>
          </c:yVal>
          <c:smooth val="1"/>
        </c:ser>
        <c:dLbls>
          <c:showLegendKey val="0"/>
          <c:showVal val="0"/>
          <c:showCatName val="0"/>
          <c:showSerName val="0"/>
          <c:showPercent val="0"/>
          <c:showBubbleSize val="0"/>
        </c:dLbls>
        <c:axId val="47473792"/>
        <c:axId val="47475328"/>
      </c:scatterChart>
      <c:valAx>
        <c:axId val="47473792"/>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47475328"/>
        <c:crosses val="autoZero"/>
        <c:crossBetween val="midCat"/>
      </c:valAx>
      <c:valAx>
        <c:axId val="47475328"/>
        <c:scaling>
          <c:orientation val="minMax"/>
        </c:scaling>
        <c:delete val="0"/>
        <c:axPos val="l"/>
        <c:majorGridlines/>
        <c:numFmt formatCode="0.00" sourceLinked="1"/>
        <c:majorTickMark val="none"/>
        <c:minorTickMark val="none"/>
        <c:tickLblPos val="nextTo"/>
        <c:txPr>
          <a:bodyPr/>
          <a:lstStyle/>
          <a:p>
            <a:pPr>
              <a:defRPr lang="es-PE"/>
            </a:pPr>
            <a:endParaRPr lang="es-PE"/>
          </a:p>
        </c:txPr>
        <c:crossAx val="47473792"/>
        <c:crosses val="autoZero"/>
        <c:crossBetween val="midCat"/>
      </c:valAx>
    </c:plotArea>
    <c:legend>
      <c:legendPos val="b"/>
      <c:layout/>
      <c:overlay val="0"/>
      <c:txPr>
        <a:bodyPr/>
        <a:lstStyle/>
        <a:p>
          <a:pPr>
            <a:defRPr lang="es-PE"/>
          </a:pPr>
          <a:endParaRPr lang="es-P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Abastecimiento</a:t>
            </a:r>
            <a:r>
              <a:rPr lang="en-US" baseline="0"/>
              <a:t> Pota Tn. Mcdo May. Ventanilla </a:t>
            </a:r>
            <a:endParaRPr lang="en-US"/>
          </a:p>
        </c:rich>
      </c:tx>
      <c:layout/>
      <c:overlay val="0"/>
    </c:title>
    <c:autoTitleDeleted val="0"/>
    <c:plotArea>
      <c:layout/>
      <c:scatterChart>
        <c:scatterStyle val="smooth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'2003'!$D$99:$D$108</c:f>
              <c:numCache>
                <c:formatCode>#,##0</c:formatCode>
                <c:ptCount val="10"/>
                <c:pt idx="0">
                  <c:v>6854.7</c:v>
                </c:pt>
                <c:pt idx="1">
                  <c:v>9914.9499999999935</c:v>
                </c:pt>
                <c:pt idx="2">
                  <c:v>9739.5</c:v>
                </c:pt>
                <c:pt idx="3">
                  <c:v>9501.2999999999938</c:v>
                </c:pt>
                <c:pt idx="4">
                  <c:v>9501.2999999999938</c:v>
                </c:pt>
                <c:pt idx="5">
                  <c:v>10809.8</c:v>
                </c:pt>
                <c:pt idx="6">
                  <c:v>11258.3</c:v>
                </c:pt>
                <c:pt idx="7">
                  <c:v>9263.4059999999918</c:v>
                </c:pt>
                <c:pt idx="8">
                  <c:v>7099.25</c:v>
                </c:pt>
                <c:pt idx="9">
                  <c:v>8367.2999999999938</c:v>
                </c:pt>
              </c:numCache>
            </c:numRef>
          </c:yVal>
          <c:smooth val="1"/>
        </c:ser>
        <c:dLbls>
          <c:showLegendKey val="0"/>
          <c:showVal val="0"/>
          <c:showCatName val="0"/>
          <c:showSerName val="0"/>
          <c:showPercent val="0"/>
          <c:showBubbleSize val="0"/>
        </c:dLbls>
        <c:axId val="51717632"/>
        <c:axId val="51719168"/>
      </c:scatterChart>
      <c:valAx>
        <c:axId val="51717632"/>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719168"/>
        <c:crosses val="autoZero"/>
        <c:crossBetween val="midCat"/>
      </c:valAx>
      <c:valAx>
        <c:axId val="51719168"/>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51717632"/>
        <c:crosses val="autoZero"/>
        <c:crossBetween val="midCat"/>
      </c:valAx>
    </c:plotArea>
    <c:legend>
      <c:legendPos val="b"/>
      <c:layout>
        <c:manualLayout>
          <c:xMode val="edge"/>
          <c:yMode val="edge"/>
          <c:x val="0.47564088735483451"/>
          <c:y val="0.92257192488620043"/>
          <c:w val="7.71789732844331E-2"/>
          <c:h val="5.8097713689403307E-2"/>
        </c:manualLayout>
      </c:layout>
      <c:overlay val="0"/>
      <c:txPr>
        <a:bodyPr/>
        <a:lstStyle/>
        <a:p>
          <a:pPr>
            <a:defRPr lang="es-PE"/>
          </a:pPr>
          <a:endParaRPr lang="es-P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s-ES"/>
              <a:t>Precio Prom.</a:t>
            </a:r>
            <a:r>
              <a:rPr lang="es-ES" baseline="0"/>
              <a:t> Kg Anual </a:t>
            </a:r>
            <a:endParaRPr lang="es-ES"/>
          </a:p>
        </c:rich>
      </c:tx>
      <c:layout/>
      <c:overlay val="0"/>
    </c:title>
    <c:autoTitleDeleted val="0"/>
    <c:plotArea>
      <c:layout/>
      <c:scatterChart>
        <c:scatterStyle val="lineMarker"/>
        <c:varyColors val="0"/>
        <c:ser>
          <c:idx val="0"/>
          <c:order val="0"/>
          <c:tx>
            <c:strRef>
              <c:f>'2003'!$E$38</c:f>
              <c:strCache>
                <c:ptCount val="1"/>
                <c:pt idx="0">
                  <c:v>Precio Prom. Anual</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'2003'!$E$99:$E$108</c:f>
              <c:numCache>
                <c:formatCode>0.00</c:formatCode>
                <c:ptCount val="10"/>
                <c:pt idx="0">
                  <c:v>0.76708333333333378</c:v>
                </c:pt>
                <c:pt idx="1">
                  <c:v>0.85208333333333364</c:v>
                </c:pt>
                <c:pt idx="2">
                  <c:v>0.81603584008686914</c:v>
                </c:pt>
                <c:pt idx="3">
                  <c:v>0.92202191925252264</c:v>
                </c:pt>
                <c:pt idx="4">
                  <c:v>1.1268494272982137</c:v>
                </c:pt>
                <c:pt idx="5">
                  <c:v>1.4541666666666668</c:v>
                </c:pt>
                <c:pt idx="6" formatCode="#,##0.00">
                  <c:v>1.3395833333333333</c:v>
                </c:pt>
                <c:pt idx="7" formatCode="#,##0.00">
                  <c:v>1.9541666666666673</c:v>
                </c:pt>
                <c:pt idx="8" formatCode="#,##0.00">
                  <c:v>2.3979166666666671</c:v>
                </c:pt>
                <c:pt idx="9" formatCode="#,##0.00">
                  <c:v>2.0083333333333342</c:v>
                </c:pt>
              </c:numCache>
            </c:numRef>
          </c:yVal>
          <c:smooth val="0"/>
        </c:ser>
        <c:ser>
          <c:idx val="1"/>
          <c:order val="1"/>
          <c:tx>
            <c:strRef>
              <c:f>'2003'!$F$38</c:f>
              <c:strCache>
                <c:ptCount val="1"/>
                <c:pt idx="0">
                  <c:v>Sin inflacion 2%</c:v>
                </c:pt>
              </c:strCache>
            </c:strRef>
          </c:tx>
          <c:dLbls>
            <c:txPr>
              <a:bodyPr/>
              <a:lstStyle/>
              <a:p>
                <a:pPr>
                  <a:defRPr lang="es-PE" sz="800"/>
                </a:pPr>
                <a:endParaRPr lang="es-PE"/>
              </a:p>
            </c:txP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'2003'!$F$99:$F$108</c:f>
              <c:numCache>
                <c:formatCode>0.00</c:formatCode>
                <c:ptCount val="10"/>
                <c:pt idx="0">
                  <c:v>0.75204248366013104</c:v>
                </c:pt>
                <c:pt idx="1">
                  <c:v>0.81931089743589791</c:v>
                </c:pt>
                <c:pt idx="2">
                  <c:v>0.76984513215742434</c:v>
                </c:pt>
                <c:pt idx="3">
                  <c:v>0.85372399930789156</c:v>
                </c:pt>
                <c:pt idx="4">
                  <c:v>1.0244085702711034</c:v>
                </c:pt>
                <c:pt idx="5">
                  <c:v>1.2983630952380947</c:v>
                </c:pt>
                <c:pt idx="6">
                  <c:v>1.1750730994152045</c:v>
                </c:pt>
                <c:pt idx="7">
                  <c:v>1.6846264367816095</c:v>
                </c:pt>
                <c:pt idx="8">
                  <c:v>2.0321327683615831</c:v>
                </c:pt>
                <c:pt idx="9">
                  <c:v>1.6736111111111109</c:v>
                </c:pt>
              </c:numCache>
            </c:numRef>
          </c:yVal>
          <c:smooth val="0"/>
        </c:ser>
        <c:dLbls>
          <c:showLegendKey val="0"/>
          <c:showVal val="0"/>
          <c:showCatName val="0"/>
          <c:showSerName val="0"/>
          <c:showPercent val="0"/>
          <c:showBubbleSize val="0"/>
        </c:dLbls>
        <c:axId val="51757824"/>
        <c:axId val="51759360"/>
      </c:scatterChart>
      <c:valAx>
        <c:axId val="51757824"/>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759360"/>
        <c:crosses val="autoZero"/>
        <c:crossBetween val="midCat"/>
      </c:valAx>
      <c:valAx>
        <c:axId val="51759360"/>
        <c:scaling>
          <c:orientation val="minMax"/>
        </c:scaling>
        <c:delete val="0"/>
        <c:axPos val="l"/>
        <c:majorGridlines/>
        <c:numFmt formatCode="0.00" sourceLinked="1"/>
        <c:majorTickMark val="none"/>
        <c:minorTickMark val="none"/>
        <c:tickLblPos val="nextTo"/>
        <c:txPr>
          <a:bodyPr/>
          <a:lstStyle/>
          <a:p>
            <a:pPr>
              <a:defRPr lang="es-PE"/>
            </a:pPr>
            <a:endParaRPr lang="es-PE"/>
          </a:p>
        </c:txPr>
        <c:crossAx val="51757824"/>
        <c:crosses val="autoZero"/>
        <c:crossBetween val="midCat"/>
      </c:valAx>
    </c:plotArea>
    <c:legend>
      <c:legendPos val="b"/>
      <c:layout/>
      <c:overlay val="0"/>
      <c:txPr>
        <a:bodyPr/>
        <a:lstStyle/>
        <a:p>
          <a:pPr>
            <a:defRPr lang="es-PE"/>
          </a:pPr>
          <a:endParaRPr lang="es-PE"/>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a:pPr>
            <a:r>
              <a:rPr lang="en-US"/>
              <a:t>Abastecimiento</a:t>
            </a:r>
            <a:r>
              <a:rPr lang="en-US" baseline="0"/>
              <a:t> Caballa Tn. Mcdo May. Ventanilla </a:t>
            </a:r>
            <a:endParaRPr lang="en-US"/>
          </a:p>
        </c:rich>
      </c:tx>
      <c:layout/>
      <c:overlay val="0"/>
    </c:title>
    <c:autoTitleDeleted val="0"/>
    <c:plotArea>
      <c:layout/>
      <c:scatterChart>
        <c:scatterStyle val="lineMarker"/>
        <c:varyColors val="0"/>
        <c:ser>
          <c:idx val="0"/>
          <c:order val="0"/>
          <c:tx>
            <c:strRef>
              <c:f>'2003'!$D$38</c:f>
              <c:strCache>
                <c:ptCount val="1"/>
                <c:pt idx="0">
                  <c:v>TN</c:v>
                </c:pt>
              </c:strCache>
            </c:strRef>
          </c:tx>
          <c:dLbls>
            <c:txPr>
              <a:bodyPr/>
              <a:lstStyle/>
              <a:p>
                <a:pPr>
                  <a:defRPr lang="es-PE" b="1"/>
                </a:pPr>
                <a:endParaRPr lang="es-PE"/>
              </a:p>
            </c:txPr>
            <c:dLblPos val="r"/>
            <c:showLegendKey val="0"/>
            <c:showVal val="1"/>
            <c:showCatName val="0"/>
            <c:showSerName val="0"/>
            <c:showPercent val="0"/>
            <c:showBubbleSize val="0"/>
            <c:showLeaderLines val="0"/>
          </c:dLbls>
          <c:xVal>
            <c:numRef>
              <c:f>'2003'!$C$39:$C$48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xVal>
          <c:yVal>
            <c:numRef>
              <c:f>'2003'!$D$52:$D$61</c:f>
              <c:numCache>
                <c:formatCode>#,##0</c:formatCode>
                <c:ptCount val="10"/>
                <c:pt idx="0">
                  <c:v>4915.8500000000004</c:v>
                </c:pt>
                <c:pt idx="1">
                  <c:v>4530.7179999999998</c:v>
                </c:pt>
                <c:pt idx="2">
                  <c:v>3593.5</c:v>
                </c:pt>
                <c:pt idx="3">
                  <c:v>5509.5</c:v>
                </c:pt>
                <c:pt idx="4">
                  <c:v>3840.5</c:v>
                </c:pt>
                <c:pt idx="5">
                  <c:v>4023.9</c:v>
                </c:pt>
                <c:pt idx="6">
                  <c:v>5918.6</c:v>
                </c:pt>
                <c:pt idx="7">
                  <c:v>1565.1969999999999</c:v>
                </c:pt>
                <c:pt idx="8">
                  <c:v>1647.356</c:v>
                </c:pt>
                <c:pt idx="9">
                  <c:v>2411.0129999999999</c:v>
                </c:pt>
              </c:numCache>
            </c:numRef>
          </c:yVal>
          <c:smooth val="0"/>
        </c:ser>
        <c:dLbls>
          <c:showLegendKey val="0"/>
          <c:showVal val="0"/>
          <c:showCatName val="0"/>
          <c:showSerName val="0"/>
          <c:showPercent val="0"/>
          <c:showBubbleSize val="0"/>
        </c:dLbls>
        <c:axId val="51449856"/>
        <c:axId val="51451392"/>
      </c:scatterChart>
      <c:valAx>
        <c:axId val="51449856"/>
        <c:scaling>
          <c:orientation val="minMax"/>
        </c:scaling>
        <c:delete val="0"/>
        <c:axPos val="b"/>
        <c:majorGridlines/>
        <c:numFmt formatCode="General" sourceLinked="1"/>
        <c:majorTickMark val="none"/>
        <c:minorTickMark val="none"/>
        <c:tickLblPos val="nextTo"/>
        <c:txPr>
          <a:bodyPr rot="0" vert="horz"/>
          <a:lstStyle/>
          <a:p>
            <a:pPr>
              <a:defRPr lang="es-PE" sz="1000" b="0" i="0" u="none" strike="noStrike" baseline="0">
                <a:solidFill>
                  <a:srgbClr val="000000"/>
                </a:solidFill>
                <a:latin typeface="Calibri"/>
                <a:ea typeface="Calibri"/>
                <a:cs typeface="Calibri"/>
              </a:defRPr>
            </a:pPr>
            <a:endParaRPr lang="es-PE"/>
          </a:p>
        </c:txPr>
        <c:crossAx val="51451392"/>
        <c:crosses val="autoZero"/>
        <c:crossBetween val="midCat"/>
      </c:valAx>
      <c:valAx>
        <c:axId val="51451392"/>
        <c:scaling>
          <c:orientation val="minMax"/>
        </c:scaling>
        <c:delete val="0"/>
        <c:axPos val="l"/>
        <c:majorGridlines/>
        <c:numFmt formatCode="#,##0" sourceLinked="1"/>
        <c:majorTickMark val="none"/>
        <c:minorTickMark val="none"/>
        <c:tickLblPos val="nextTo"/>
        <c:txPr>
          <a:bodyPr/>
          <a:lstStyle/>
          <a:p>
            <a:pPr>
              <a:defRPr lang="es-PE"/>
            </a:pPr>
            <a:endParaRPr lang="es-PE"/>
          </a:p>
        </c:txPr>
        <c:crossAx val="51449856"/>
        <c:crosses val="autoZero"/>
        <c:crossBetween val="midCat"/>
      </c:valAx>
    </c:plotArea>
    <c:legend>
      <c:legendPos val="b"/>
      <c:layout>
        <c:manualLayout>
          <c:xMode val="edge"/>
          <c:yMode val="edge"/>
          <c:x val="0.4756409621163975"/>
          <c:y val="0.92257179900705155"/>
          <c:w val="7.71789732844331E-2"/>
          <c:h val="5.8238046331165104E-2"/>
        </c:manualLayout>
      </c:layout>
      <c:overlay val="0"/>
      <c:txPr>
        <a:bodyPr/>
        <a:lstStyle/>
        <a:p>
          <a:pPr>
            <a:defRPr lang="es-PE"/>
          </a:pPr>
          <a:endParaRPr lang="es-PE"/>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0.16304</cdr:x>
      <cdr:y>0.42222</cdr:y>
    </cdr:from>
    <cdr:to>
      <cdr:x>0.86957</cdr:x>
      <cdr:y>0.44444</cdr:y>
    </cdr:to>
    <cdr:cxnSp macro="">
      <cdr:nvCxnSpPr>
        <cdr:cNvPr id="3" name="2 Conector recto de flecha"/>
        <cdr:cNvCxnSpPr/>
      </cdr:nvCxnSpPr>
      <cdr:spPr>
        <a:xfrm xmlns:a="http://schemas.openxmlformats.org/drawingml/2006/main" flipV="1">
          <a:off x="1080120" y="1368152"/>
          <a:ext cx="4680520"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0.18783</cdr:x>
      <cdr:y>0.51163</cdr:y>
    </cdr:from>
    <cdr:to>
      <cdr:x>0.83971</cdr:x>
      <cdr:y>0.62791</cdr:y>
    </cdr:to>
    <cdr:cxnSp macro="">
      <cdr:nvCxnSpPr>
        <cdr:cNvPr id="3" name="2 Conector recto de flecha"/>
        <cdr:cNvCxnSpPr/>
      </cdr:nvCxnSpPr>
      <cdr:spPr>
        <a:xfrm xmlns:a="http://schemas.openxmlformats.org/drawingml/2006/main" flipV="1">
          <a:off x="1224136" y="1584176"/>
          <a:ext cx="4248472"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0.54701</cdr:x>
      <cdr:y>0.44776</cdr:y>
    </cdr:from>
    <cdr:to>
      <cdr:x>0.69231</cdr:x>
      <cdr:y>0.56716</cdr:y>
    </cdr:to>
    <cdr:sp macro="" textlink="">
      <cdr:nvSpPr>
        <cdr:cNvPr id="2" name="1 Flecha arriba"/>
        <cdr:cNvSpPr/>
      </cdr:nvSpPr>
      <cdr:spPr>
        <a:xfrm xmlns:a="http://schemas.openxmlformats.org/drawingml/2006/main">
          <a:off x="4608512" y="2160241"/>
          <a:ext cx="1224136" cy="576063"/>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b="1" dirty="0" smtClean="0"/>
            <a:t>2003</a:t>
          </a:r>
          <a:endParaRPr lang="es-ES"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0.29006</cdr:x>
      <cdr:y>0.8125</cdr:y>
    </cdr:from>
    <cdr:to>
      <cdr:x>0.43095</cdr:x>
      <cdr:y>0.97917</cdr:y>
    </cdr:to>
    <cdr:sp macro="" textlink="">
      <cdr:nvSpPr>
        <cdr:cNvPr id="2" name="1 Flecha arriba"/>
        <cdr:cNvSpPr/>
      </cdr:nvSpPr>
      <cdr:spPr>
        <a:xfrm xmlns:a="http://schemas.openxmlformats.org/drawingml/2006/main">
          <a:off x="2520280" y="2808312"/>
          <a:ext cx="1224136" cy="576063"/>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ES" b="1" dirty="0" smtClean="0"/>
            <a:t>2003</a:t>
          </a:r>
          <a:endParaRPr lang="es-E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5B23ED2-7E09-4456-BCFA-123ECDBC626A}" type="datetimeFigureOut">
              <a:rPr lang="es-ES" smtClean="0"/>
              <a:pPr/>
              <a:t>19/07/2013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479FF0A-F9D0-486E-B700-538793D52DC6}" type="slidenum">
              <a:rPr lang="es-ES" smtClean="0"/>
              <a:pPr/>
              <a:t>‹Nº›</a:t>
            </a:fld>
            <a:endParaRPr lang="es-ES"/>
          </a:p>
        </p:txBody>
      </p:sp>
    </p:spTree>
    <p:extLst>
      <p:ext uri="{BB962C8B-B14F-4D97-AF65-F5344CB8AC3E}">
        <p14:creationId xmlns:p14="http://schemas.microsoft.com/office/powerpoint/2010/main" val="396159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479FF0A-F9D0-486E-B700-538793D52DC6}" type="slidenum">
              <a:rPr lang="es-ES" smtClean="0"/>
              <a:pPr/>
              <a:t>21</a:t>
            </a:fld>
            <a:endParaRPr lang="es-ES"/>
          </a:p>
        </p:txBody>
      </p:sp>
    </p:spTree>
    <p:extLst>
      <p:ext uri="{BB962C8B-B14F-4D97-AF65-F5344CB8AC3E}">
        <p14:creationId xmlns:p14="http://schemas.microsoft.com/office/powerpoint/2010/main" val="42643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479FF0A-F9D0-486E-B700-538793D52DC6}"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479FF0A-F9D0-486E-B700-538793D52DC6}" type="slidenum">
              <a:rPr lang="es-ES" smtClean="0"/>
              <a:pPr/>
              <a:t>44</a:t>
            </a:fld>
            <a:endParaRPr lang="es-ES"/>
          </a:p>
        </p:txBody>
      </p:sp>
    </p:spTree>
    <p:extLst>
      <p:ext uri="{BB962C8B-B14F-4D97-AF65-F5344CB8AC3E}">
        <p14:creationId xmlns:p14="http://schemas.microsoft.com/office/powerpoint/2010/main" val="136512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96032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318394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341562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76460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195681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283585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52173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11754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166381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194927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7F78109-890B-4A3D-84EE-6797A414255C}" type="datetimeFigureOut">
              <a:rPr lang="es-ES" smtClean="0"/>
              <a:pPr/>
              <a:t>19/07/2013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3D5784-6DFC-41AB-85BD-F1C9D52A3CE9}" type="slidenum">
              <a:rPr lang="es-ES" smtClean="0"/>
              <a:pPr/>
              <a:t>‹Nº›</a:t>
            </a:fld>
            <a:endParaRPr lang="es-ES"/>
          </a:p>
        </p:txBody>
      </p:sp>
    </p:spTree>
    <p:extLst>
      <p:ext uri="{BB962C8B-B14F-4D97-AF65-F5344CB8AC3E}">
        <p14:creationId xmlns:p14="http://schemas.microsoft.com/office/powerpoint/2010/main" val="126050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78109-890B-4A3D-84EE-6797A414255C}" type="datetimeFigureOut">
              <a:rPr lang="es-ES" smtClean="0"/>
              <a:pPr/>
              <a:t>19/07/2013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D5784-6DFC-41AB-85BD-F1C9D52A3CE9}" type="slidenum">
              <a:rPr lang="es-ES" smtClean="0"/>
              <a:pPr/>
              <a:t>‹Nº›</a:t>
            </a:fld>
            <a:endParaRPr lang="es-ES"/>
          </a:p>
        </p:txBody>
      </p:sp>
    </p:spTree>
    <p:extLst>
      <p:ext uri="{BB962C8B-B14F-4D97-AF65-F5344CB8AC3E}">
        <p14:creationId xmlns:p14="http://schemas.microsoft.com/office/powerpoint/2010/main" val="87532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www.youtube.com/watch?v=WZjoOYx4Bko"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47500" lnSpcReduction="20000"/>
          </a:bodyPr>
          <a:lstStyle/>
          <a:p>
            <a:r>
              <a:rPr lang="es-ES" u="sng" dirty="0"/>
              <a:t>H</a:t>
            </a:r>
            <a:r>
              <a:rPr lang="es-ES" u="sng" dirty="0" smtClean="0"/>
              <a:t>ipótesis</a:t>
            </a:r>
          </a:p>
          <a:p>
            <a:r>
              <a:rPr lang="es-ES" dirty="0" smtClean="0"/>
              <a:t>¿El Sector Industrial de CHI ha impulsado mediante la supuesta depredación de la anchoveta un aumento en los precios por la reducción de la oferta de otros recursos que se alimentan de la anchoveta y que son utilizados para el consumo humano directo (CHD)? Además, ¿Es cierto que el Sector de CHI está sobre-explotando sin sustento el recurso?; ¿Qué problemáticas se pueden encontrar en </a:t>
            </a:r>
            <a:r>
              <a:rPr lang="es-ES" smtClean="0"/>
              <a:t>el sector </a:t>
            </a:r>
            <a:r>
              <a:rPr lang="es-ES" dirty="0" smtClean="0"/>
              <a:t>de CHD?</a:t>
            </a:r>
            <a:endParaRPr lang="es-ES" dirty="0"/>
          </a:p>
        </p:txBody>
      </p:sp>
      <p:sp>
        <p:nvSpPr>
          <p:cNvPr id="4" name="3 CuadroTexto"/>
          <p:cNvSpPr txBox="1"/>
          <p:nvPr/>
        </p:nvSpPr>
        <p:spPr>
          <a:xfrm>
            <a:off x="2285984" y="1857364"/>
            <a:ext cx="4000528" cy="369332"/>
          </a:xfrm>
          <a:prstGeom prst="rect">
            <a:avLst/>
          </a:prstGeom>
          <a:noFill/>
        </p:spPr>
        <p:txBody>
          <a:bodyPr wrap="square" rtlCol="0">
            <a:spAutoFit/>
          </a:bodyPr>
          <a:lstStyle/>
          <a:p>
            <a:r>
              <a:rPr lang="es-AR" dirty="0" smtClean="0"/>
              <a:t>Alumno: Antonio </a:t>
            </a:r>
            <a:r>
              <a:rPr lang="es-AR" dirty="0" err="1" smtClean="0"/>
              <a:t>Guayamares</a:t>
            </a:r>
            <a:r>
              <a:rPr lang="es-AR" dirty="0" smtClean="0"/>
              <a:t> </a:t>
            </a:r>
            <a:r>
              <a:rPr lang="es-AR" dirty="0" err="1" smtClean="0"/>
              <a:t>Cicchini</a:t>
            </a:r>
            <a:endParaRPr lang="es-AR" dirty="0"/>
          </a:p>
        </p:txBody>
      </p:sp>
    </p:spTree>
    <p:extLst>
      <p:ext uri="{BB962C8B-B14F-4D97-AF65-F5344CB8AC3E}">
        <p14:creationId xmlns:p14="http://schemas.microsoft.com/office/powerpoint/2010/main" val="147543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884368" y="2888940"/>
            <a:ext cx="1152128" cy="2185214"/>
          </a:xfrm>
          <a:prstGeom prst="rect">
            <a:avLst/>
          </a:prstGeom>
          <a:noFill/>
        </p:spPr>
        <p:txBody>
          <a:bodyPr wrap="square" rtlCol="0">
            <a:spAutoFit/>
          </a:bodyPr>
          <a:lstStyle/>
          <a:p>
            <a:r>
              <a:rPr lang="es-ES" sz="800" dirty="0" smtClean="0"/>
              <a:t>Años 2008,2009,2010 muestran prácticamente el mismo abastecimiento, sin embargo los precio siguen aumentando, tanto el real como el nominal. El 2011 el abastecimiento aumentó en 56% con respecto al año anterior, sin embargo el precio sólo se redujo en  un 27% nominal  26% real, demostrando una elasticidad positiva del bien.</a:t>
            </a:r>
            <a:endParaRPr lang="es-ES" sz="800" dirty="0"/>
          </a:p>
        </p:txBody>
      </p:sp>
      <p:graphicFrame>
        <p:nvGraphicFramePr>
          <p:cNvPr id="10" name="4 Gráfico"/>
          <p:cNvGraphicFramePr>
            <a:graphicFrameLocks/>
          </p:cNvGraphicFramePr>
          <p:nvPr>
            <p:extLst>
              <p:ext uri="{D42A27DB-BD31-4B8C-83A1-F6EECF244321}">
                <p14:modId xmlns:p14="http://schemas.microsoft.com/office/powerpoint/2010/main" val="3277503135"/>
              </p:ext>
            </p:extLst>
          </p:nvPr>
        </p:nvGraphicFramePr>
        <p:xfrm>
          <a:off x="1547664" y="3645024"/>
          <a:ext cx="5813039" cy="2988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3 Gráfico"/>
          <p:cNvGraphicFramePr>
            <a:graphicFrameLocks/>
          </p:cNvGraphicFramePr>
          <p:nvPr>
            <p:extLst>
              <p:ext uri="{D42A27DB-BD31-4B8C-83A1-F6EECF244321}">
                <p14:modId xmlns:p14="http://schemas.microsoft.com/office/powerpoint/2010/main" val="3306955657"/>
              </p:ext>
            </p:extLst>
          </p:nvPr>
        </p:nvGraphicFramePr>
        <p:xfrm>
          <a:off x="1187624" y="404664"/>
          <a:ext cx="6624736" cy="32403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4 Conector recto de flecha"/>
          <p:cNvCxnSpPr/>
          <p:nvPr/>
        </p:nvCxnSpPr>
        <p:spPr>
          <a:xfrm flipV="1">
            <a:off x="2483768" y="4725144"/>
            <a:ext cx="41764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884368" y="1412776"/>
            <a:ext cx="1008112" cy="830997"/>
          </a:xfrm>
          <a:prstGeom prst="rect">
            <a:avLst/>
          </a:prstGeom>
          <a:noFill/>
        </p:spPr>
        <p:txBody>
          <a:bodyPr wrap="square" rtlCol="0">
            <a:spAutoFit/>
          </a:bodyPr>
          <a:lstStyle/>
          <a:p>
            <a:r>
              <a:rPr lang="es-ES" sz="800" dirty="0" smtClean="0"/>
              <a:t>2012 se abasteció con 1429 </a:t>
            </a:r>
            <a:r>
              <a:rPr lang="es-ES" sz="800" dirty="0"/>
              <a:t> </a:t>
            </a:r>
            <a:r>
              <a:rPr lang="es-ES" sz="800" dirty="0" smtClean="0"/>
              <a:t>TN más con respecto al 2012 más, sin embargo el precio es casi el doble.</a:t>
            </a:r>
            <a:endParaRPr lang="es-ES" sz="800" dirty="0"/>
          </a:p>
        </p:txBody>
      </p:sp>
    </p:spTree>
    <p:extLst>
      <p:ext uri="{BB962C8B-B14F-4D97-AF65-F5344CB8AC3E}">
        <p14:creationId xmlns:p14="http://schemas.microsoft.com/office/powerpoint/2010/main" val="4589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20888"/>
            <a:ext cx="8229600" cy="1143000"/>
          </a:xfrm>
        </p:spPr>
        <p:txBody>
          <a:bodyPr/>
          <a:lstStyle/>
          <a:p>
            <a:r>
              <a:rPr lang="es-ES" b="1" i="1" u="sng" dirty="0" smtClean="0"/>
              <a:t>Bonito</a:t>
            </a:r>
            <a:endParaRPr lang="es-ES" b="1" i="1" u="sng" dirty="0"/>
          </a:p>
        </p:txBody>
      </p:sp>
    </p:spTree>
    <p:extLst>
      <p:ext uri="{BB962C8B-B14F-4D97-AF65-F5344CB8AC3E}">
        <p14:creationId xmlns:p14="http://schemas.microsoft.com/office/powerpoint/2010/main" val="2579832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64288" y="2348880"/>
            <a:ext cx="1656184" cy="1277273"/>
          </a:xfrm>
          <a:prstGeom prst="rect">
            <a:avLst/>
          </a:prstGeom>
          <a:noFill/>
        </p:spPr>
        <p:txBody>
          <a:bodyPr wrap="square" rtlCol="0">
            <a:spAutoFit/>
          </a:bodyPr>
          <a:lstStyle/>
          <a:p>
            <a:r>
              <a:rPr lang="es-ES" sz="700" dirty="0" smtClean="0"/>
              <a:t>Se ve que en el 2012 se abasteció con </a:t>
            </a:r>
          </a:p>
          <a:p>
            <a:r>
              <a:rPr lang="es-ES" sz="700" dirty="0" smtClean="0"/>
              <a:t>2, 200  toneladas mas que en el 2006, sin embargo el aumento de precio nominal fue de 2 soles, y el real de 1.3 soles, lo que muestra acá, que la oferta a pesar de aumentar el abastecimiento percibe un mayor precio, por lo que se observa que el aumento de precio está por el lado de la DEMANDA, ya sea por aumento del ingreso o una mayor competitividad</a:t>
            </a:r>
            <a:endParaRPr lang="es-ES" sz="700" dirty="0"/>
          </a:p>
        </p:txBody>
      </p:sp>
      <p:graphicFrame>
        <p:nvGraphicFramePr>
          <p:cNvPr id="6" name="13 Gráfico"/>
          <p:cNvGraphicFramePr>
            <a:graphicFrameLocks/>
          </p:cNvGraphicFramePr>
          <p:nvPr>
            <p:extLst>
              <p:ext uri="{D42A27DB-BD31-4B8C-83A1-F6EECF244321}">
                <p14:modId xmlns:p14="http://schemas.microsoft.com/office/powerpoint/2010/main" val="3640458270"/>
              </p:ext>
            </p:extLst>
          </p:nvPr>
        </p:nvGraphicFramePr>
        <p:xfrm>
          <a:off x="539552" y="404664"/>
          <a:ext cx="6517289"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4 Gráfico"/>
          <p:cNvGraphicFramePr>
            <a:graphicFrameLocks/>
          </p:cNvGraphicFramePr>
          <p:nvPr>
            <p:extLst>
              <p:ext uri="{D42A27DB-BD31-4B8C-83A1-F6EECF244321}">
                <p14:modId xmlns:p14="http://schemas.microsoft.com/office/powerpoint/2010/main" val="1252057236"/>
              </p:ext>
            </p:extLst>
          </p:nvPr>
        </p:nvGraphicFramePr>
        <p:xfrm>
          <a:off x="683568" y="3626152"/>
          <a:ext cx="6552728" cy="3043207"/>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de flecha"/>
          <p:cNvCxnSpPr/>
          <p:nvPr/>
        </p:nvCxnSpPr>
        <p:spPr>
          <a:xfrm flipV="1">
            <a:off x="1979712" y="4581128"/>
            <a:ext cx="41764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00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1143000"/>
          </a:xfrm>
        </p:spPr>
        <p:txBody>
          <a:bodyPr/>
          <a:lstStyle/>
          <a:p>
            <a:r>
              <a:rPr lang="es-ES" b="1" i="1" u="sng" dirty="0" err="1" smtClean="0"/>
              <a:t>Lorna</a:t>
            </a:r>
            <a:endParaRPr lang="es-ES" b="1" i="1" u="sng" dirty="0"/>
          </a:p>
        </p:txBody>
      </p:sp>
    </p:spTree>
    <p:extLst>
      <p:ext uri="{BB962C8B-B14F-4D97-AF65-F5344CB8AC3E}">
        <p14:creationId xmlns:p14="http://schemas.microsoft.com/office/powerpoint/2010/main" val="2458736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740351" y="2492896"/>
            <a:ext cx="1424477" cy="2169825"/>
          </a:xfrm>
          <a:prstGeom prst="rect">
            <a:avLst/>
          </a:prstGeom>
          <a:noFill/>
        </p:spPr>
        <p:txBody>
          <a:bodyPr wrap="square" rtlCol="0">
            <a:spAutoFit/>
          </a:bodyPr>
          <a:lstStyle/>
          <a:p>
            <a:r>
              <a:rPr lang="es-ES" sz="900" dirty="0" smtClean="0"/>
              <a:t>Se Observa una contrariedad a la oferta y la demanda, ya que un mayor abastecimiento trajo mayores precios, la explicación no está por el lado de la oferta, sino como se observa por el lado de la demanda.</a:t>
            </a:r>
          </a:p>
          <a:p>
            <a:endParaRPr lang="es-ES" sz="900" dirty="0"/>
          </a:p>
          <a:p>
            <a:r>
              <a:rPr lang="es-ES" sz="900" dirty="0" smtClean="0"/>
              <a:t>Ya sea con </a:t>
            </a:r>
            <a:r>
              <a:rPr lang="es-ES" sz="900" b="1" dirty="0" smtClean="0"/>
              <a:t>un mayor poder adquisitivo</a:t>
            </a:r>
            <a:r>
              <a:rPr lang="es-ES" sz="900" dirty="0" smtClean="0"/>
              <a:t>, o con </a:t>
            </a:r>
            <a:r>
              <a:rPr lang="es-ES" sz="900" b="1" dirty="0" smtClean="0"/>
              <a:t>una mayor competencia </a:t>
            </a:r>
            <a:r>
              <a:rPr lang="es-ES" sz="900" dirty="0" smtClean="0"/>
              <a:t>entre los integrantes de la demanda.</a:t>
            </a:r>
            <a:endParaRPr lang="es-ES" sz="900" dirty="0"/>
          </a:p>
        </p:txBody>
      </p:sp>
      <p:graphicFrame>
        <p:nvGraphicFramePr>
          <p:cNvPr id="6" name="9 Gráfico"/>
          <p:cNvGraphicFramePr>
            <a:graphicFrameLocks/>
          </p:cNvGraphicFramePr>
          <p:nvPr>
            <p:extLst>
              <p:ext uri="{D42A27DB-BD31-4B8C-83A1-F6EECF244321}">
                <p14:modId xmlns:p14="http://schemas.microsoft.com/office/powerpoint/2010/main" val="3390472515"/>
              </p:ext>
            </p:extLst>
          </p:nvPr>
        </p:nvGraphicFramePr>
        <p:xfrm>
          <a:off x="107504" y="332656"/>
          <a:ext cx="7344816"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0 Gráfico"/>
          <p:cNvGraphicFramePr>
            <a:graphicFrameLocks/>
          </p:cNvGraphicFramePr>
          <p:nvPr>
            <p:extLst>
              <p:ext uri="{D42A27DB-BD31-4B8C-83A1-F6EECF244321}">
                <p14:modId xmlns:p14="http://schemas.microsoft.com/office/powerpoint/2010/main" val="2523703811"/>
              </p:ext>
            </p:extLst>
          </p:nvPr>
        </p:nvGraphicFramePr>
        <p:xfrm>
          <a:off x="179512" y="3356992"/>
          <a:ext cx="7128792"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69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348880"/>
            <a:ext cx="8229600" cy="1143000"/>
          </a:xfrm>
        </p:spPr>
        <p:txBody>
          <a:bodyPr/>
          <a:lstStyle/>
          <a:p>
            <a:r>
              <a:rPr lang="es-ES" b="1" i="1" u="sng" dirty="0" smtClean="0"/>
              <a:t>Pota</a:t>
            </a:r>
            <a:endParaRPr lang="es-ES" b="1" i="1" u="sng" dirty="0"/>
          </a:p>
        </p:txBody>
      </p:sp>
    </p:spTree>
    <p:extLst>
      <p:ext uri="{BB962C8B-B14F-4D97-AF65-F5344CB8AC3E}">
        <p14:creationId xmlns:p14="http://schemas.microsoft.com/office/powerpoint/2010/main" val="3968170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12360" y="764704"/>
            <a:ext cx="1080120" cy="415498"/>
          </a:xfrm>
          <a:prstGeom prst="rect">
            <a:avLst/>
          </a:prstGeom>
          <a:noFill/>
        </p:spPr>
        <p:txBody>
          <a:bodyPr wrap="square" rtlCol="0">
            <a:spAutoFit/>
          </a:bodyPr>
          <a:lstStyle/>
          <a:p>
            <a:r>
              <a:rPr lang="es-ES" sz="1050" dirty="0" smtClean="0"/>
              <a:t>Aumento de los abastecimientos</a:t>
            </a:r>
            <a:endParaRPr lang="es-ES" sz="1050" dirty="0"/>
          </a:p>
        </p:txBody>
      </p:sp>
      <p:sp>
        <p:nvSpPr>
          <p:cNvPr id="6" name="5 CuadroTexto"/>
          <p:cNvSpPr txBox="1"/>
          <p:nvPr/>
        </p:nvSpPr>
        <p:spPr>
          <a:xfrm>
            <a:off x="7740352" y="2420888"/>
            <a:ext cx="1224136" cy="3970318"/>
          </a:xfrm>
          <a:prstGeom prst="rect">
            <a:avLst/>
          </a:prstGeom>
          <a:noFill/>
        </p:spPr>
        <p:txBody>
          <a:bodyPr wrap="square" rtlCol="0">
            <a:spAutoFit/>
          </a:bodyPr>
          <a:lstStyle/>
          <a:p>
            <a:r>
              <a:rPr lang="es-ES" sz="900" dirty="0" smtClean="0"/>
              <a:t>Se observa tácitamente un aumento de los abastecimientos en los años 2008, 2009, 2010, sin embargo los precios también aumentaros no justificándose con la oferta.</a:t>
            </a:r>
          </a:p>
          <a:p>
            <a:endParaRPr lang="es-ES" sz="900" dirty="0"/>
          </a:p>
          <a:p>
            <a:r>
              <a:rPr lang="es-ES" sz="900" dirty="0" smtClean="0"/>
              <a:t>A pesar que el 2012 tuvo un abastecimiento  del 22% mayor que el 2003 el precio no se redujo, sino aumentó un 168%.</a:t>
            </a:r>
          </a:p>
          <a:p>
            <a:endParaRPr lang="es-ES" sz="900" dirty="0"/>
          </a:p>
          <a:p>
            <a:r>
              <a:rPr lang="es-ES" sz="900" dirty="0" smtClean="0"/>
              <a:t>Esto demuestra que la demanda ha cambiado tanto su poder adquisitivo, como ha podido aumentar, hay distorsiones del mercado, mas no por el lado de la oferta.</a:t>
            </a:r>
            <a:endParaRPr lang="es-ES" sz="900" dirty="0"/>
          </a:p>
        </p:txBody>
      </p:sp>
      <p:graphicFrame>
        <p:nvGraphicFramePr>
          <p:cNvPr id="7" name="15 Gráfico"/>
          <p:cNvGraphicFramePr>
            <a:graphicFrameLocks/>
          </p:cNvGraphicFramePr>
          <p:nvPr>
            <p:extLst>
              <p:ext uri="{D42A27DB-BD31-4B8C-83A1-F6EECF244321}">
                <p14:modId xmlns:p14="http://schemas.microsoft.com/office/powerpoint/2010/main" val="498910344"/>
              </p:ext>
            </p:extLst>
          </p:nvPr>
        </p:nvGraphicFramePr>
        <p:xfrm>
          <a:off x="107504" y="116632"/>
          <a:ext cx="7416824" cy="3056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17 Gráfico"/>
          <p:cNvGraphicFramePr>
            <a:graphicFrameLocks/>
          </p:cNvGraphicFramePr>
          <p:nvPr>
            <p:extLst>
              <p:ext uri="{D42A27DB-BD31-4B8C-83A1-F6EECF244321}">
                <p14:modId xmlns:p14="http://schemas.microsoft.com/office/powerpoint/2010/main" val="2001029092"/>
              </p:ext>
            </p:extLst>
          </p:nvPr>
        </p:nvGraphicFramePr>
        <p:xfrm>
          <a:off x="395536" y="3356992"/>
          <a:ext cx="6912768" cy="3204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40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92896"/>
            <a:ext cx="8229600" cy="1143000"/>
          </a:xfrm>
        </p:spPr>
        <p:txBody>
          <a:bodyPr/>
          <a:lstStyle/>
          <a:p>
            <a:r>
              <a:rPr lang="es-ES" b="1" i="1" u="sng" dirty="0" smtClean="0"/>
              <a:t>Caballa</a:t>
            </a:r>
            <a:endParaRPr lang="es-ES" b="1" i="1" u="sng" dirty="0"/>
          </a:p>
        </p:txBody>
      </p:sp>
    </p:spTree>
    <p:extLst>
      <p:ext uri="{BB962C8B-B14F-4D97-AF65-F5344CB8AC3E}">
        <p14:creationId xmlns:p14="http://schemas.microsoft.com/office/powerpoint/2010/main" val="1005281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Gráfico"/>
          <p:cNvGraphicFramePr>
            <a:graphicFrameLocks/>
          </p:cNvGraphicFramePr>
          <p:nvPr>
            <p:extLst>
              <p:ext uri="{D42A27DB-BD31-4B8C-83A1-F6EECF244321}">
                <p14:modId xmlns:p14="http://schemas.microsoft.com/office/powerpoint/2010/main" val="1862424214"/>
              </p:ext>
            </p:extLst>
          </p:nvPr>
        </p:nvGraphicFramePr>
        <p:xfrm>
          <a:off x="395536" y="476672"/>
          <a:ext cx="6984776"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8 Gráfico"/>
          <p:cNvGraphicFramePr>
            <a:graphicFrameLocks/>
          </p:cNvGraphicFramePr>
          <p:nvPr>
            <p:extLst>
              <p:ext uri="{D42A27DB-BD31-4B8C-83A1-F6EECF244321}">
                <p14:modId xmlns:p14="http://schemas.microsoft.com/office/powerpoint/2010/main" val="637729253"/>
              </p:ext>
            </p:extLst>
          </p:nvPr>
        </p:nvGraphicFramePr>
        <p:xfrm>
          <a:off x="395536" y="3284984"/>
          <a:ext cx="6696744" cy="308047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8 Conector recto de flecha"/>
          <p:cNvCxnSpPr/>
          <p:nvPr/>
        </p:nvCxnSpPr>
        <p:spPr>
          <a:xfrm flipV="1">
            <a:off x="2483768" y="1988840"/>
            <a:ext cx="72008" cy="28803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4644008" y="1484784"/>
            <a:ext cx="216024" cy="30243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7164288" y="3547097"/>
            <a:ext cx="1907704" cy="900246"/>
          </a:xfrm>
          <a:prstGeom prst="rect">
            <a:avLst/>
          </a:prstGeom>
          <a:noFill/>
        </p:spPr>
        <p:txBody>
          <a:bodyPr wrap="square" rtlCol="0">
            <a:spAutoFit/>
          </a:bodyPr>
          <a:lstStyle/>
          <a:p>
            <a:r>
              <a:rPr lang="es-ES" sz="1050" dirty="0" smtClean="0"/>
              <a:t>Año 2005 abastecimiento de 3594 </a:t>
            </a:r>
            <a:r>
              <a:rPr lang="es-ES" sz="1050" dirty="0" err="1" smtClean="0"/>
              <a:t>tn</a:t>
            </a:r>
            <a:r>
              <a:rPr lang="es-ES" sz="1050" dirty="0" smtClean="0"/>
              <a:t>, año 2009 5919, equivalen a 64% más de oferta, sin embargo el precio </a:t>
            </a:r>
            <a:r>
              <a:rPr lang="es-ES" sz="1050" dirty="0" err="1" smtClean="0"/>
              <a:t>prom</a:t>
            </a:r>
            <a:r>
              <a:rPr lang="es-ES" sz="1050" dirty="0" smtClean="0"/>
              <a:t>.  AUMENTÓ en 57%</a:t>
            </a:r>
            <a:endParaRPr lang="es-ES" sz="1050" dirty="0"/>
          </a:p>
        </p:txBody>
      </p:sp>
    </p:spTree>
    <p:extLst>
      <p:ext uri="{BB962C8B-B14F-4D97-AF65-F5344CB8AC3E}">
        <p14:creationId xmlns:p14="http://schemas.microsoft.com/office/powerpoint/2010/main" val="4216516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1 Gráfico"/>
          <p:cNvGraphicFramePr>
            <a:graphicFrameLocks/>
          </p:cNvGraphicFramePr>
          <p:nvPr>
            <p:extLst>
              <p:ext uri="{D42A27DB-BD31-4B8C-83A1-F6EECF244321}">
                <p14:modId xmlns:p14="http://schemas.microsoft.com/office/powerpoint/2010/main" val="3413925436"/>
              </p:ext>
            </p:extLst>
          </p:nvPr>
        </p:nvGraphicFramePr>
        <p:xfrm>
          <a:off x="323528" y="404664"/>
          <a:ext cx="6976382"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12 Gráfico"/>
          <p:cNvGraphicFramePr>
            <a:graphicFrameLocks/>
          </p:cNvGraphicFramePr>
          <p:nvPr>
            <p:extLst>
              <p:ext uri="{D42A27DB-BD31-4B8C-83A1-F6EECF244321}">
                <p14:modId xmlns:p14="http://schemas.microsoft.com/office/powerpoint/2010/main" val="419744781"/>
              </p:ext>
            </p:extLst>
          </p:nvPr>
        </p:nvGraphicFramePr>
        <p:xfrm>
          <a:off x="251520" y="3573016"/>
          <a:ext cx="7200800" cy="295232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4 Conector recto de flecha"/>
          <p:cNvCxnSpPr/>
          <p:nvPr/>
        </p:nvCxnSpPr>
        <p:spPr>
          <a:xfrm flipV="1">
            <a:off x="1331640" y="2204864"/>
            <a:ext cx="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3491880" y="1268760"/>
            <a:ext cx="648072" cy="28083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flipV="1">
            <a:off x="1331640" y="4293096"/>
            <a:ext cx="20162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1331640" y="1268760"/>
            <a:ext cx="50405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921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tonio\Desktop\eco-anch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6752"/>
            <a:ext cx="8572500" cy="50402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188640"/>
            <a:ext cx="7992888" cy="646331"/>
          </a:xfrm>
          <a:prstGeom prst="rect">
            <a:avLst/>
          </a:prstGeom>
          <a:noFill/>
        </p:spPr>
        <p:txBody>
          <a:bodyPr wrap="square" rtlCol="0">
            <a:spAutoFit/>
          </a:bodyPr>
          <a:lstStyle/>
          <a:p>
            <a:r>
              <a:rPr lang="es-ES" dirty="0" smtClean="0"/>
              <a:t>Esquema del Ministerio y de IMARPE que concluye una afectación directa del sector de CHI hacia el CHD.</a:t>
            </a:r>
            <a:endParaRPr lang="es-ES" dirty="0"/>
          </a:p>
        </p:txBody>
      </p:sp>
    </p:spTree>
    <p:extLst>
      <p:ext uri="{BB962C8B-B14F-4D97-AF65-F5344CB8AC3E}">
        <p14:creationId xmlns:p14="http://schemas.microsoft.com/office/powerpoint/2010/main" val="154163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Conclusiones</a:t>
            </a:r>
            <a:endParaRPr lang="es-ES" u="sng" dirty="0"/>
          </a:p>
        </p:txBody>
      </p:sp>
      <p:sp>
        <p:nvSpPr>
          <p:cNvPr id="3" name="2 Marcador de contenido"/>
          <p:cNvSpPr>
            <a:spLocks noGrp="1"/>
          </p:cNvSpPr>
          <p:nvPr>
            <p:ph idx="1"/>
          </p:nvPr>
        </p:nvSpPr>
        <p:spPr/>
        <p:txBody>
          <a:bodyPr>
            <a:normAutofit fontScale="62500" lnSpcReduction="20000"/>
          </a:bodyPr>
          <a:lstStyle/>
          <a:p>
            <a:r>
              <a:rPr lang="es-ES" dirty="0" smtClean="0"/>
              <a:t>A pesar de encontrar mayores capturas en años posteriores, los precios proporcionalmente fueron casi el doble, contradiciendo la ley de la oferta, ya que a mayor cantidad menor precio, por lo tengo la explicación necesariamente se da por el lado de la DEMANDA, ya que esta no sólo ha absorbido cambios en la oferta, sino también ha comprado a precios mayores, por lo que algunas explicaciones necesariamente deben ser:</a:t>
            </a:r>
          </a:p>
          <a:p>
            <a:r>
              <a:rPr lang="es-ES" dirty="0" smtClean="0"/>
              <a:t>Mayor competencia en la demanda.</a:t>
            </a:r>
          </a:p>
          <a:p>
            <a:r>
              <a:rPr lang="es-ES" dirty="0" smtClean="0"/>
              <a:t>Mayor poder Adquisitivo en la demanda.</a:t>
            </a:r>
          </a:p>
          <a:p>
            <a:r>
              <a:rPr lang="es-ES" dirty="0" smtClean="0"/>
              <a:t>Mayor demanda agregada.</a:t>
            </a:r>
          </a:p>
          <a:p>
            <a:r>
              <a:rPr lang="es-ES" dirty="0" smtClean="0"/>
              <a:t>Diversificación de la demanda.</a:t>
            </a:r>
          </a:p>
          <a:p>
            <a:r>
              <a:rPr lang="es-ES" dirty="0" smtClean="0"/>
              <a:t>Aumento de la rentabilidad en el sector de CHD por parte los participantes</a:t>
            </a:r>
          </a:p>
          <a:p>
            <a:endParaRPr lang="es-ES" dirty="0"/>
          </a:p>
          <a:p>
            <a:r>
              <a:rPr lang="es-ES" b="1" u="sng" dirty="0" smtClean="0"/>
              <a:t>Por lo tanto, se prueba que la hipótesis es falsa. No hay un desabastecimiento del mercado de CHD, mas si se ve un aumento de los precios a pesar de un aumento en las cantidades.</a:t>
            </a:r>
          </a:p>
          <a:p>
            <a:endParaRPr lang="es-ES" b="1" u="sng" dirty="0"/>
          </a:p>
          <a:p>
            <a:endParaRPr lang="es-ES" b="1" u="sng" dirty="0" smtClean="0"/>
          </a:p>
        </p:txBody>
      </p:sp>
    </p:spTree>
    <p:extLst>
      <p:ext uri="{BB962C8B-B14F-4D97-AF65-F5344CB8AC3E}">
        <p14:creationId xmlns:p14="http://schemas.microsoft.com/office/powerpoint/2010/main" val="76616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Nota Adicional</a:t>
            </a:r>
            <a:endParaRPr lang="es-ES" u="sng" dirty="0"/>
          </a:p>
        </p:txBody>
      </p:sp>
      <p:sp>
        <p:nvSpPr>
          <p:cNvPr id="3" name="2 Marcador de contenido"/>
          <p:cNvSpPr>
            <a:spLocks noGrp="1"/>
          </p:cNvSpPr>
          <p:nvPr>
            <p:ph idx="1"/>
          </p:nvPr>
        </p:nvSpPr>
        <p:spPr/>
        <p:txBody>
          <a:bodyPr>
            <a:normAutofit fontScale="55000" lnSpcReduction="20000"/>
          </a:bodyPr>
          <a:lstStyle/>
          <a:p>
            <a:r>
              <a:rPr lang="es-ES" dirty="0" smtClean="0"/>
              <a:t>El </a:t>
            </a:r>
            <a:r>
              <a:rPr lang="es-ES" dirty="0" err="1" smtClean="0"/>
              <a:t>Armap</a:t>
            </a:r>
            <a:r>
              <a:rPr lang="es-ES" dirty="0"/>
              <a:t> </a:t>
            </a:r>
            <a:r>
              <a:rPr lang="es-ES" dirty="0" smtClean="0"/>
              <a:t>(Asociación de restaurantes marinos y afines del Perú) manifiesta que la cantidad de restaurantes en el Perú aumentó desde el 2002 a la actualidad en 100%, mientras que el precio del lenguado aumentó al 300%.</a:t>
            </a:r>
          </a:p>
          <a:p>
            <a:r>
              <a:rPr lang="es-ES" dirty="0" smtClean="0"/>
              <a:t>Actualmente hay unas 15,000 </a:t>
            </a:r>
            <a:r>
              <a:rPr lang="es-ES" dirty="0" err="1" smtClean="0"/>
              <a:t>cevicherías</a:t>
            </a:r>
            <a:r>
              <a:rPr lang="es-ES" dirty="0" smtClean="0"/>
              <a:t> y restaurantes marinos.</a:t>
            </a:r>
          </a:p>
          <a:p>
            <a:r>
              <a:rPr lang="es-ES" dirty="0" smtClean="0"/>
              <a:t>Actualmente se capturan y comercializan lenguado, corvina, fuera de sus medidas en promedio con respecto a años anteriores, es decir, de menores tamaños. Incluso en los Supermercados.</a:t>
            </a:r>
          </a:p>
          <a:p>
            <a:r>
              <a:rPr lang="es-ES" dirty="0" smtClean="0"/>
              <a:t>Los factores que impulsan el precio del pescado “en la mesa”, no sólo es el precio de la materia prima, sino también la “inversión” en el local y la mano de obra y su rentabilidad esperada y esto ha venido aumentando claramente ésta década.</a:t>
            </a:r>
          </a:p>
          <a:p>
            <a:r>
              <a:rPr lang="es-ES" dirty="0" smtClean="0"/>
              <a:t>El Boom económico Peruano, sobre todo en la gastronomía (tanto en creación de restaurantes como aumento de inversión) , es un claro impulsor de los precios, la demanda mas pudiente absorbe los precios, y los demás restaurantes son seguidores de precios. Este boom a permitido un flujo de capitales de inversión en el sector gastronómico, aumento de precios, aumento de cantidad, sin la necesaria inclusión de los que menos tienen y menos pueden pagar.</a:t>
            </a:r>
          </a:p>
          <a:p>
            <a:r>
              <a:rPr lang="es-ES" dirty="0" smtClean="0"/>
              <a:t>La anchoveta es un recurso con un ciclo de vida mucho mas corto que otras especies como el caso del lenguado, corvina, chita, etc.</a:t>
            </a:r>
          </a:p>
          <a:p>
            <a:endParaRPr lang="es-ES" dirty="0" smtClean="0"/>
          </a:p>
          <a:p>
            <a:pPr marL="0" indent="0">
              <a:buNone/>
            </a:pPr>
            <a:endParaRPr lang="es-ES" dirty="0"/>
          </a:p>
        </p:txBody>
      </p:sp>
    </p:spTree>
    <p:extLst>
      <p:ext uri="{BB962C8B-B14F-4D97-AF65-F5344CB8AC3E}">
        <p14:creationId xmlns:p14="http://schemas.microsoft.com/office/powerpoint/2010/main" val="1942487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Recomendaciones</a:t>
            </a:r>
            <a:endParaRPr lang="es-ES" u="sng" dirty="0"/>
          </a:p>
        </p:txBody>
      </p:sp>
      <p:sp>
        <p:nvSpPr>
          <p:cNvPr id="3" name="2 Marcador de contenido"/>
          <p:cNvSpPr>
            <a:spLocks noGrp="1"/>
          </p:cNvSpPr>
          <p:nvPr>
            <p:ph idx="1"/>
          </p:nvPr>
        </p:nvSpPr>
        <p:spPr/>
        <p:txBody>
          <a:bodyPr>
            <a:normAutofit fontScale="62500" lnSpcReduction="20000"/>
          </a:bodyPr>
          <a:lstStyle/>
          <a:p>
            <a:r>
              <a:rPr lang="es-ES" dirty="0" smtClean="0"/>
              <a:t>Mayor fiscalización a la comercialización del CHD sobre todo en vedas.</a:t>
            </a:r>
          </a:p>
          <a:p>
            <a:r>
              <a:rPr lang="es-ES" dirty="0" smtClean="0"/>
              <a:t>Hacer un estudio que refleje el impacto del boom económico Peruano con respecto a la demanda y a subida de los precios de los pescados de CHD.</a:t>
            </a:r>
          </a:p>
          <a:p>
            <a:r>
              <a:rPr lang="es-ES" dirty="0" smtClean="0"/>
              <a:t>No politizar un tema de interacción en oferta y demanda.</a:t>
            </a:r>
          </a:p>
          <a:p>
            <a:r>
              <a:rPr lang="es-ES" dirty="0" smtClean="0"/>
              <a:t>Controlar la creación de restaurantes y fiscalizar su consumo en vedas, ya que esto afecta la biomasa para el CHD.</a:t>
            </a:r>
          </a:p>
          <a:p>
            <a:r>
              <a:rPr lang="es-ES" dirty="0" smtClean="0"/>
              <a:t>Hacer un estudio de ciclo de crecimiento de los recursos de CHD para efectos de modular los niveles de extracción y evitar la extinción y sobreprecios del recurso. En la anchoveta hay estudios similares, que permiten la sostenibilidad del recurso (</a:t>
            </a:r>
            <a:r>
              <a:rPr lang="es-ES" dirty="0"/>
              <a:t>o</a:t>
            </a:r>
            <a:r>
              <a:rPr lang="es-ES" dirty="0" smtClean="0"/>
              <a:t>peración EUREKA).</a:t>
            </a:r>
          </a:p>
          <a:p>
            <a:r>
              <a:rPr lang="es-ES" dirty="0" smtClean="0"/>
              <a:t>Hacer un estudio de los recursos que verdaderamente comparten el mismo nicho ecológico con la anchoveta, para determinar correctamente la cadena alimenticia de los recursos. Se observa que en lo mencionado por la Ministra, hay especies que no comparten el mismo nicho y que no solo se alimentan de anchoveta.</a:t>
            </a:r>
          </a:p>
          <a:p>
            <a:endParaRPr lang="es-ES" dirty="0" smtClean="0"/>
          </a:p>
          <a:p>
            <a:endParaRPr lang="es-ES" dirty="0" smtClean="0"/>
          </a:p>
        </p:txBody>
      </p:sp>
    </p:spTree>
    <p:extLst>
      <p:ext uri="{BB962C8B-B14F-4D97-AF65-F5344CB8AC3E}">
        <p14:creationId xmlns:p14="http://schemas.microsoft.com/office/powerpoint/2010/main" val="173202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FUENTE</a:t>
            </a:r>
            <a:endParaRPr lang="es-ES" dirty="0"/>
          </a:p>
        </p:txBody>
      </p:sp>
      <p:pic>
        <p:nvPicPr>
          <p:cNvPr id="1026" name="Picture 2" descr="C:\Users\Antonio\Desktop\jbd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50152"/>
            <a:ext cx="7665506" cy="303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82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564904"/>
            <a:ext cx="8229600" cy="1143000"/>
          </a:xfrm>
        </p:spPr>
        <p:txBody>
          <a:bodyPr>
            <a:normAutofit fontScale="90000"/>
          </a:bodyPr>
          <a:lstStyle/>
          <a:p>
            <a:r>
              <a:rPr lang="es-ES" dirty="0" smtClean="0"/>
              <a:t>¿Se replica el muestreo a nivel NACIONAL?</a:t>
            </a:r>
            <a:endParaRPr lang="es-ES" dirty="0"/>
          </a:p>
        </p:txBody>
      </p:sp>
    </p:spTree>
    <p:extLst>
      <p:ext uri="{BB962C8B-B14F-4D97-AF65-F5344CB8AC3E}">
        <p14:creationId xmlns:p14="http://schemas.microsoft.com/office/powerpoint/2010/main" val="160594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PARTE II</a:t>
            </a:r>
            <a:endParaRPr lang="es-ES" dirty="0"/>
          </a:p>
        </p:txBody>
      </p:sp>
      <p:sp>
        <p:nvSpPr>
          <p:cNvPr id="3" name="2 Marcador de contenido"/>
          <p:cNvSpPr>
            <a:spLocks noGrp="1"/>
          </p:cNvSpPr>
          <p:nvPr>
            <p:ph idx="1"/>
          </p:nvPr>
        </p:nvSpPr>
        <p:spPr/>
        <p:txBody>
          <a:bodyPr/>
          <a:lstStyle/>
          <a:p>
            <a:r>
              <a:rPr lang="es-ES" dirty="0" smtClean="0"/>
              <a:t>En el caso de los “recursos pesqueros del pueblo”, como jurel, caballa, bonito, y otros, ¿En la última década globalmente ha habido un aumento de la extracción, o como dice la Ministra, una disminución de la extracción con la consecuente alza de precios?</a:t>
            </a:r>
            <a:endParaRPr lang="es-ES" dirty="0"/>
          </a:p>
        </p:txBody>
      </p:sp>
    </p:spTree>
    <p:extLst>
      <p:ext uri="{BB962C8B-B14F-4D97-AF65-F5344CB8AC3E}">
        <p14:creationId xmlns:p14="http://schemas.microsoft.com/office/powerpoint/2010/main" val="4034400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ES" dirty="0"/>
          </a:p>
        </p:txBody>
      </p:sp>
      <p:sp>
        <p:nvSpPr>
          <p:cNvPr id="3" name="2 Marcador de contenido"/>
          <p:cNvSpPr>
            <a:spLocks noGrp="1"/>
          </p:cNvSpPr>
          <p:nvPr>
            <p:ph idx="1"/>
          </p:nvPr>
        </p:nvSpPr>
        <p:spPr/>
        <p:txBody>
          <a:bodyPr/>
          <a:lstStyle/>
          <a:p>
            <a:r>
              <a:rPr lang="es-ES" dirty="0" smtClean="0"/>
              <a:t>Se utilizarán gráficos, con datos recogidos del INEI, en base a la extracción para consumo “fresco” de los “recursos del pueblo”, para hallar tendencias.</a:t>
            </a:r>
          </a:p>
          <a:p>
            <a:r>
              <a:rPr lang="es-ES" dirty="0" smtClean="0"/>
              <a:t>Los datos son a nivel global y nacional.</a:t>
            </a:r>
            <a:endParaRPr lang="es-ES" dirty="0"/>
          </a:p>
        </p:txBody>
      </p:sp>
    </p:spTree>
    <p:extLst>
      <p:ext uri="{BB962C8B-B14F-4D97-AF65-F5344CB8AC3E}">
        <p14:creationId xmlns:p14="http://schemas.microsoft.com/office/powerpoint/2010/main" val="1191548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S" dirty="0" smtClean="0"/>
              <a:t>Jurel</a:t>
            </a:r>
            <a:endParaRPr lang="es-ES" dirty="0"/>
          </a:p>
        </p:txBody>
      </p:sp>
      <p:sp>
        <p:nvSpPr>
          <p:cNvPr id="5" name="4 CuadroTexto"/>
          <p:cNvSpPr txBox="1"/>
          <p:nvPr/>
        </p:nvSpPr>
        <p:spPr>
          <a:xfrm>
            <a:off x="616183" y="4437112"/>
            <a:ext cx="4243849" cy="1600438"/>
          </a:xfrm>
          <a:prstGeom prst="rect">
            <a:avLst/>
          </a:prstGeom>
          <a:noFill/>
        </p:spPr>
        <p:txBody>
          <a:bodyPr wrap="square" rtlCol="0">
            <a:spAutoFit/>
          </a:bodyPr>
          <a:lstStyle/>
          <a:p>
            <a:r>
              <a:rPr lang="es-ES" sz="1400" dirty="0" smtClean="0"/>
              <a:t>No se observa una reducción el la OFERTA de Jurel, mas bien, en los años 2002, 2001, 2003,2006, 2007, 2004, se observa extracciones fuera del promedio; ¿A tenido en cuenta el Ministerio el impacto de la sobreexplotación del Jurel?; ¿Si se observa un alza en la OFERTA, por qué el aumento de los precios con respecto a la década anterior?</a:t>
            </a:r>
            <a:endParaRPr lang="es-ES" sz="1400" dirty="0"/>
          </a:p>
        </p:txBody>
      </p:sp>
      <p:graphicFrame>
        <p:nvGraphicFramePr>
          <p:cNvPr id="7" name="1 Gráfico"/>
          <p:cNvGraphicFramePr>
            <a:graphicFrameLocks/>
          </p:cNvGraphicFramePr>
          <p:nvPr>
            <p:extLst>
              <p:ext uri="{D42A27DB-BD31-4B8C-83A1-F6EECF244321}">
                <p14:modId xmlns:p14="http://schemas.microsoft.com/office/powerpoint/2010/main" val="1157622151"/>
              </p:ext>
            </p:extLst>
          </p:nvPr>
        </p:nvGraphicFramePr>
        <p:xfrm>
          <a:off x="179512" y="1052736"/>
          <a:ext cx="8362174" cy="302433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7 Conector recto de flecha"/>
          <p:cNvCxnSpPr/>
          <p:nvPr/>
        </p:nvCxnSpPr>
        <p:spPr>
          <a:xfrm flipV="1">
            <a:off x="2267744" y="2924944"/>
            <a:ext cx="518457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3914347707"/>
              </p:ext>
            </p:extLst>
          </p:nvPr>
        </p:nvGraphicFramePr>
        <p:xfrm>
          <a:off x="6300192" y="4188076"/>
          <a:ext cx="2130152" cy="2356783"/>
        </p:xfrm>
        <a:graphic>
          <a:graphicData uri="http://schemas.openxmlformats.org/drawingml/2006/table">
            <a:tbl>
              <a:tblPr>
                <a:tableStyleId>{5C22544A-7EE6-4342-B048-85BDC9FD1C3A}</a:tableStyleId>
              </a:tblPr>
              <a:tblGrid>
                <a:gridCol w="1065076"/>
                <a:gridCol w="1065076"/>
              </a:tblGrid>
              <a:tr h="162096">
                <a:tc gridSpan="2">
                  <a:txBody>
                    <a:bodyPr/>
                    <a:lstStyle/>
                    <a:p>
                      <a:pPr algn="ctr" fontAlgn="ctr"/>
                      <a:r>
                        <a:rPr lang="es-ES" sz="1100" u="none" strike="noStrike" dirty="0">
                          <a:effectLst/>
                        </a:rPr>
                        <a:t>Ficha Técnica</a:t>
                      </a:r>
                      <a:endParaRPr lang="es-ES" sz="1100" b="1" i="0" u="none" strike="noStrike" dirty="0">
                        <a:solidFill>
                          <a:srgbClr val="000000"/>
                        </a:solidFill>
                        <a:effectLst/>
                        <a:latin typeface="Arial"/>
                      </a:endParaRPr>
                    </a:p>
                  </a:txBody>
                  <a:tcPr marL="9525" marR="9525" marT="9525" marB="0" anchor="ctr"/>
                </a:tc>
                <a:tc hMerge="1">
                  <a:txBody>
                    <a:bodyPr/>
                    <a:lstStyle/>
                    <a:p>
                      <a:endParaRPr lang="es-ES"/>
                    </a:p>
                  </a:txBody>
                  <a:tcPr/>
                </a:tc>
              </a:tr>
              <a:tr h="171464">
                <a:tc gridSpan="2">
                  <a:txBody>
                    <a:bodyPr/>
                    <a:lstStyle/>
                    <a:p>
                      <a:pPr algn="l" fontAlgn="ctr"/>
                      <a:r>
                        <a:rPr lang="es-ES" sz="800" u="none" strike="noStrike">
                          <a:effectLst/>
                        </a:rPr>
                        <a:t>Jurel</a:t>
                      </a:r>
                      <a:r>
                        <a:rPr lang="es-ES" sz="750" u="none" strike="noStrike">
                          <a:effectLst/>
                        </a:rPr>
                        <a:t> (Toneladas métricas brutas)</a:t>
                      </a:r>
                      <a:endParaRPr lang="es-ES" sz="800" b="1" i="0" u="none" strike="noStrike">
                        <a:solidFill>
                          <a:srgbClr val="000000"/>
                        </a:solidFill>
                        <a:effectLst/>
                        <a:latin typeface="Arial"/>
                      </a:endParaRPr>
                    </a:p>
                  </a:txBody>
                  <a:tcPr marL="9525" marR="9525" marT="9525" marB="0" anchor="ctr"/>
                </a:tc>
                <a:tc hMerge="1">
                  <a:txBody>
                    <a:bodyPr/>
                    <a:lstStyle/>
                    <a:p>
                      <a:endParaRPr lang="es-ES"/>
                    </a:p>
                  </a:txBody>
                  <a:tcPr/>
                </a:tc>
              </a:tr>
              <a:tr h="122474">
                <a:tc gridSpan="2">
                  <a:txBody>
                    <a:bodyPr/>
                    <a:lstStyle/>
                    <a:p>
                      <a:pPr algn="l" fontAlgn="ctr"/>
                      <a:r>
                        <a:rPr lang="es-ES" sz="800" u="none" strike="noStrike">
                          <a:effectLst/>
                        </a:rPr>
                        <a:t> Tema : </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83712">
                <a:tc gridSpan="2">
                  <a:txBody>
                    <a:bodyPr/>
                    <a:lstStyle/>
                    <a:p>
                      <a:pPr algn="l" fontAlgn="ctr"/>
                      <a:r>
                        <a:rPr lang="pt-BR" sz="800" u="none" strike="noStrike">
                          <a:effectLst/>
                        </a:rPr>
                        <a:t>Pesca Marítima: Consumo Humano Directo: Fresco</a:t>
                      </a:r>
                      <a:endParaRPr lang="pt-BR" sz="800" b="1" i="0" u="none" strike="noStrike">
                        <a:solidFill>
                          <a:srgbClr val="003399"/>
                        </a:solidFill>
                        <a:effectLst/>
                        <a:latin typeface="Arial"/>
                      </a:endParaRPr>
                    </a:p>
                  </a:txBody>
                  <a:tcPr marL="9525" marR="9525" marT="9525" marB="0" anchor="ctr"/>
                </a:tc>
                <a:tc hMerge="1">
                  <a:txBody>
                    <a:bodyPr/>
                    <a:lstStyle/>
                    <a:p>
                      <a:endParaRPr lang="es-ES"/>
                    </a:p>
                  </a:txBody>
                  <a:tcPr/>
                </a:tc>
              </a:tr>
              <a:tr h="122474">
                <a:tc gridSpan="2">
                  <a:txBody>
                    <a:bodyPr/>
                    <a:lstStyle/>
                    <a:p>
                      <a:pPr algn="l" fontAlgn="ctr"/>
                      <a:r>
                        <a:rPr lang="es-ES" sz="800" u="none" strike="noStrike">
                          <a:effectLst/>
                        </a:rPr>
                        <a:t> Variable : Jurel</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83712">
                <a:tc gridSpan="2">
                  <a:txBody>
                    <a:bodyPr/>
                    <a:lstStyle/>
                    <a:p>
                      <a:pPr algn="l" fontAlgn="ctr"/>
                      <a:r>
                        <a:rPr lang="es-ES" sz="800" u="none" strike="noStrike">
                          <a:effectLst/>
                        </a:rPr>
                        <a:t> Medida : Toneladas métricas brutas</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275568">
                <a:tc>
                  <a:txBody>
                    <a:bodyPr/>
                    <a:lstStyle/>
                    <a:p>
                      <a:pPr algn="l" fontAlgn="ctr"/>
                      <a:r>
                        <a:rPr lang="es-ES" sz="800" u="none" strike="noStrike">
                          <a:effectLst/>
                        </a:rPr>
                        <a:t> Periodo Base : .</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Tipo de Medida : Volumen</a:t>
                      </a:r>
                      <a:endParaRPr lang="es-ES" sz="800" b="0" i="0" u="none" strike="noStrike">
                        <a:solidFill>
                          <a:srgbClr val="003399"/>
                        </a:solidFill>
                        <a:effectLst/>
                        <a:latin typeface="Arial"/>
                      </a:endParaRPr>
                    </a:p>
                  </a:txBody>
                  <a:tcPr marL="9525" marR="9525" marT="9525" marB="0" anchor="ctr"/>
                </a:tc>
              </a:tr>
              <a:tr h="183712">
                <a:tc>
                  <a:txBody>
                    <a:bodyPr/>
                    <a:lstStyle/>
                    <a:p>
                      <a:pPr algn="l" fontAlgn="ctr"/>
                      <a:r>
                        <a:rPr lang="es-ES" sz="800" u="none" strike="noStrike">
                          <a:effectLst/>
                        </a:rPr>
                        <a:t> Frecuencia : Mensual</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ctr"/>
                </a:tc>
              </a:tr>
              <a:tr h="183712">
                <a:tc gridSpan="2">
                  <a:txBody>
                    <a:bodyPr/>
                    <a:lstStyle/>
                    <a:p>
                      <a:pPr algn="l" fontAlgn="ctr"/>
                      <a:r>
                        <a:rPr lang="es-ES" sz="800" u="none" strike="noStrike">
                          <a:effectLst/>
                        </a:rPr>
                        <a:t> Información disponible desde : 1998</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551136">
                <a:tc gridSpan="2">
                  <a:txBody>
                    <a:bodyPr/>
                    <a:lstStyle/>
                    <a:p>
                      <a:pPr algn="l" fontAlgn="ctr"/>
                      <a:r>
                        <a:rPr lang="es-ES" sz="800" u="none" strike="noStrike">
                          <a:effectLst/>
                        </a:rPr>
                        <a:t> Observación : Nombre común: furel, chicharro, cairel. Su nombre científico es Trachurus picturatus murphyi. Pertenece a la familia Carangidae.</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83712">
                <a:tc gridSpan="2">
                  <a:txBody>
                    <a:bodyPr/>
                    <a:lstStyle/>
                    <a:p>
                      <a:pPr algn="l" fontAlgn="ctr"/>
                      <a:r>
                        <a:rPr lang="es-ES" sz="800" u="none" strike="noStrike" dirty="0">
                          <a:effectLst/>
                        </a:rPr>
                        <a:t> Fuente : Ministerio de </a:t>
                      </a:r>
                      <a:r>
                        <a:rPr lang="es-ES" sz="800" u="none" strike="noStrike" dirty="0" err="1">
                          <a:effectLst/>
                        </a:rPr>
                        <a:t>Pesqueria</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bl>
          </a:graphicData>
        </a:graphic>
      </p:graphicFrame>
      <p:sp>
        <p:nvSpPr>
          <p:cNvPr id="12" name="11 Flecha abajo"/>
          <p:cNvSpPr/>
          <p:nvPr/>
        </p:nvSpPr>
        <p:spPr>
          <a:xfrm>
            <a:off x="3347864" y="1448780"/>
            <a:ext cx="122413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2003</a:t>
            </a:r>
            <a:endParaRPr lang="es-ES" sz="1600" dirty="0"/>
          </a:p>
        </p:txBody>
      </p:sp>
    </p:spTree>
    <p:extLst>
      <p:ext uri="{BB962C8B-B14F-4D97-AF65-F5344CB8AC3E}">
        <p14:creationId xmlns:p14="http://schemas.microsoft.com/office/powerpoint/2010/main" val="246338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Caballa</a:t>
            </a:r>
            <a:endParaRPr lang="es-ES" dirty="0"/>
          </a:p>
        </p:txBody>
      </p:sp>
      <p:sp>
        <p:nvSpPr>
          <p:cNvPr id="5" name="4 CuadroTexto"/>
          <p:cNvSpPr txBox="1"/>
          <p:nvPr/>
        </p:nvSpPr>
        <p:spPr>
          <a:xfrm>
            <a:off x="251520" y="5157192"/>
            <a:ext cx="4536504" cy="1169551"/>
          </a:xfrm>
          <a:prstGeom prst="rect">
            <a:avLst/>
          </a:prstGeom>
          <a:noFill/>
        </p:spPr>
        <p:txBody>
          <a:bodyPr wrap="square" rtlCol="0">
            <a:spAutoFit/>
          </a:bodyPr>
          <a:lstStyle/>
          <a:p>
            <a:r>
              <a:rPr lang="es-ES" sz="1400" dirty="0" smtClean="0"/>
              <a:t>Se puede observar una oferta cíclica con respecto a los años 90´s, sin embargo a partir del 2002 </a:t>
            </a:r>
            <a:r>
              <a:rPr lang="es-ES" sz="1400" dirty="0" err="1" smtClean="0"/>
              <a:t>hal</a:t>
            </a:r>
            <a:r>
              <a:rPr lang="es-ES" sz="1400" dirty="0" smtClean="0"/>
              <a:t> año 2009 se observan extracciones muy por encima de la media, ¿El Ministerio o los entes regulares han tenido en cuenta esta sobreoferta y sus consecuencias en la sostenibilidad?</a:t>
            </a:r>
            <a:endParaRPr lang="es-ES" sz="1400" dirty="0"/>
          </a:p>
        </p:txBody>
      </p:sp>
      <p:graphicFrame>
        <p:nvGraphicFramePr>
          <p:cNvPr id="6" name="1 Gráfico"/>
          <p:cNvGraphicFramePr>
            <a:graphicFrameLocks/>
          </p:cNvGraphicFramePr>
          <p:nvPr>
            <p:extLst>
              <p:ext uri="{D42A27DB-BD31-4B8C-83A1-F6EECF244321}">
                <p14:modId xmlns:p14="http://schemas.microsoft.com/office/powerpoint/2010/main" val="1978709804"/>
              </p:ext>
            </p:extLst>
          </p:nvPr>
        </p:nvGraphicFramePr>
        <p:xfrm>
          <a:off x="251520" y="1124744"/>
          <a:ext cx="8344729"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3" name="2 Flecha abajo"/>
          <p:cNvSpPr/>
          <p:nvPr/>
        </p:nvSpPr>
        <p:spPr>
          <a:xfrm>
            <a:off x="3347864" y="1628800"/>
            <a:ext cx="122413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2003</a:t>
            </a:r>
            <a:endParaRPr lang="es-ES" sz="1600" dirty="0"/>
          </a:p>
        </p:txBody>
      </p:sp>
    </p:spTree>
    <p:extLst>
      <p:ext uri="{BB962C8B-B14F-4D97-AF65-F5344CB8AC3E}">
        <p14:creationId xmlns:p14="http://schemas.microsoft.com/office/powerpoint/2010/main" val="718395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Bonito</a:t>
            </a:r>
            <a:endParaRPr lang="es-ES" dirty="0"/>
          </a:p>
        </p:txBody>
      </p:sp>
      <p:sp>
        <p:nvSpPr>
          <p:cNvPr id="5" name="4 CuadroTexto"/>
          <p:cNvSpPr txBox="1"/>
          <p:nvPr/>
        </p:nvSpPr>
        <p:spPr>
          <a:xfrm>
            <a:off x="611560" y="4941168"/>
            <a:ext cx="8280920" cy="1615827"/>
          </a:xfrm>
          <a:prstGeom prst="rect">
            <a:avLst/>
          </a:prstGeom>
          <a:noFill/>
        </p:spPr>
        <p:txBody>
          <a:bodyPr wrap="square" rtlCol="0">
            <a:spAutoFit/>
          </a:bodyPr>
          <a:lstStyle/>
          <a:p>
            <a:r>
              <a:rPr lang="es-ES" sz="1100" dirty="0" smtClean="0"/>
              <a:t>Este es el caso que detalla por perfección lo que sucede en el sector de CHD, se observa una sobre-extracción, MUY POR ENCIMA DE LA MEDIA de la ultima </a:t>
            </a:r>
            <a:r>
              <a:rPr lang="es-ES" sz="1100" dirty="0" err="1" smtClean="0"/>
              <a:t>decada</a:t>
            </a:r>
            <a:r>
              <a:rPr lang="es-ES" sz="1100" dirty="0" smtClean="0"/>
              <a:t>, a partir del año 2006, que coincide con el shock del crecimiento económico peruano. ¿El Ministerio de Producción o </a:t>
            </a:r>
            <a:r>
              <a:rPr lang="es-ES" sz="1100" dirty="0" err="1" smtClean="0"/>
              <a:t>Imarpe</a:t>
            </a:r>
            <a:r>
              <a:rPr lang="es-ES" sz="1100" dirty="0" smtClean="0"/>
              <a:t> se ha manifestado con algún estudio técnico que refleje las consecuencias y el impacto de esa oferta por encima de la media?;¿Esta sobreoferta que se observa, cómo que afecta los stocks futuros?; ¿Cuáles son las consecuencias de esta sobre explotación del recursos?; ¿Es que acaso debido a la intención desmedida y popular de aumentar el consumo per cápita hemos dejado de lado los estudios técnico para la sostenibilidad de la especie?;¿El recurso del bonito, estaba preparado para esta sobre-extracción? ¿Por qué se genera un aumentos en los precios si el stock ofertado ha aumentado?. </a:t>
            </a:r>
            <a:r>
              <a:rPr lang="es-ES" sz="1100" b="1" dirty="0" smtClean="0"/>
              <a:t>Estas preguntas deberán ser respondidas si se quiere plantear un verdadero análisis de lo que afecta al sector de CHD, en vez de buscar culpables, es decir culpar al CHI por los errores y las omisiones del MINISTERIO y de su ente técnico con respecto al CHD.</a:t>
            </a:r>
            <a:endParaRPr lang="es-ES" sz="1100" b="1" dirty="0"/>
          </a:p>
        </p:txBody>
      </p:sp>
      <p:graphicFrame>
        <p:nvGraphicFramePr>
          <p:cNvPr id="6" name="1 Gráfico"/>
          <p:cNvGraphicFramePr>
            <a:graphicFrameLocks/>
          </p:cNvGraphicFramePr>
          <p:nvPr>
            <p:extLst>
              <p:ext uri="{D42A27DB-BD31-4B8C-83A1-F6EECF244321}">
                <p14:modId xmlns:p14="http://schemas.microsoft.com/office/powerpoint/2010/main" val="1986667661"/>
              </p:ext>
            </p:extLst>
          </p:nvPr>
        </p:nvGraphicFramePr>
        <p:xfrm>
          <a:off x="323528" y="1484784"/>
          <a:ext cx="8457559"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4801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Objetivos</a:t>
            </a:r>
            <a:endParaRPr lang="es-ES" u="sng" dirty="0"/>
          </a:p>
        </p:txBody>
      </p:sp>
      <p:sp>
        <p:nvSpPr>
          <p:cNvPr id="3" name="2 Marcador de contenido"/>
          <p:cNvSpPr>
            <a:spLocks noGrp="1"/>
          </p:cNvSpPr>
          <p:nvPr>
            <p:ph idx="1"/>
          </p:nvPr>
        </p:nvSpPr>
        <p:spPr/>
        <p:txBody>
          <a:bodyPr>
            <a:normAutofit lnSpcReduction="10000"/>
          </a:bodyPr>
          <a:lstStyle/>
          <a:p>
            <a:r>
              <a:rPr lang="es-ES" dirty="0" smtClean="0"/>
              <a:t>Limpiar la mala imagen pública del sector de CHI que el Ministerio de Producción se ha encargado de fomentar al pueblo peruano.</a:t>
            </a:r>
          </a:p>
          <a:p>
            <a:r>
              <a:rPr lang="es-ES" dirty="0" smtClean="0"/>
              <a:t>Demostrar la inexactitud del Ministerio de Producción cuando se refiere a la sector Pesquero de CHD y de CHI.</a:t>
            </a:r>
            <a:endParaRPr lang="es-ES" dirty="0"/>
          </a:p>
          <a:p>
            <a:r>
              <a:rPr lang="es-ES" dirty="0" smtClean="0"/>
              <a:t>Mostrar lo que está sucediendo en el sector.</a:t>
            </a:r>
          </a:p>
          <a:p>
            <a:r>
              <a:rPr lang="es-ES" dirty="0" smtClean="0"/>
              <a:t>Brindar soluciones al sector.</a:t>
            </a:r>
          </a:p>
          <a:p>
            <a:r>
              <a:rPr lang="es-ES" dirty="0" smtClean="0"/>
              <a:t>Desenmascarar el populismo.</a:t>
            </a:r>
          </a:p>
        </p:txBody>
      </p:sp>
    </p:spTree>
    <p:extLst>
      <p:ext uri="{BB962C8B-B14F-4D97-AF65-F5344CB8AC3E}">
        <p14:creationId xmlns:p14="http://schemas.microsoft.com/office/powerpoint/2010/main" val="252658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Lenguado</a:t>
            </a:r>
            <a:endParaRPr lang="es-ES" dirty="0"/>
          </a:p>
        </p:txBody>
      </p:sp>
      <p:sp>
        <p:nvSpPr>
          <p:cNvPr id="5" name="4 CuadroTexto"/>
          <p:cNvSpPr txBox="1"/>
          <p:nvPr/>
        </p:nvSpPr>
        <p:spPr>
          <a:xfrm>
            <a:off x="1043608" y="5085184"/>
            <a:ext cx="7416824" cy="1600438"/>
          </a:xfrm>
          <a:prstGeom prst="rect">
            <a:avLst/>
          </a:prstGeom>
          <a:noFill/>
        </p:spPr>
        <p:txBody>
          <a:bodyPr wrap="square" rtlCol="0">
            <a:spAutoFit/>
          </a:bodyPr>
          <a:lstStyle/>
          <a:p>
            <a:r>
              <a:rPr lang="es-ES" sz="1400" dirty="0" smtClean="0"/>
              <a:t>¿Estaba preparado el recurso del Lenguado para la extracción por encima de su media, en los años 2001;2002;2003;2004;2006?; ¿Existen estudios que respaldan el exceso de oferta?; o es que justamente este exceso conlleva a lo que sucede en el 2012, que el recurso baja considerablemente su stock en el mar. Además, se proyecta que para el año </a:t>
            </a:r>
            <a:r>
              <a:rPr lang="es-ES" sz="1400" b="1" dirty="0" smtClean="0">
                <a:effectLst>
                  <a:outerShdw blurRad="38100" dist="38100" dir="2700000" algn="tl">
                    <a:srgbClr val="000000">
                      <a:alpha val="43137"/>
                    </a:srgbClr>
                  </a:outerShdw>
                </a:effectLst>
              </a:rPr>
              <a:t>2013 la cifra será la misma que para el 2012. El lenguado es un recurso explotado, sin sustento técnica, sin fiscalización, sin cuotas. El lenguado se puede extraer cuando tiene una medida de 55 </a:t>
            </a:r>
            <a:r>
              <a:rPr lang="es-ES" sz="1400" b="1" dirty="0" err="1" smtClean="0">
                <a:effectLst>
                  <a:outerShdw blurRad="38100" dist="38100" dir="2700000" algn="tl">
                    <a:srgbClr val="000000">
                      <a:alpha val="43137"/>
                    </a:srgbClr>
                  </a:outerShdw>
                </a:effectLst>
              </a:rPr>
              <a:t>centrimetros</a:t>
            </a:r>
            <a:r>
              <a:rPr lang="es-ES" sz="1400" b="1" dirty="0" smtClean="0">
                <a:effectLst>
                  <a:outerShdw blurRad="38100" dist="38100" dir="2700000" algn="tl">
                    <a:srgbClr val="000000">
                      <a:alpha val="43137"/>
                    </a:srgbClr>
                  </a:outerShdw>
                </a:effectLst>
              </a:rPr>
              <a:t> y alcanza esa medida entre su 5to y 6to año.</a:t>
            </a:r>
            <a:endParaRPr lang="es-ES" sz="1400" b="1" dirty="0">
              <a:effectLst>
                <a:outerShdw blurRad="38100" dist="38100" dir="2700000" algn="tl">
                  <a:srgbClr val="000000">
                    <a:alpha val="43137"/>
                  </a:srgbClr>
                </a:outerShdw>
              </a:effectLst>
            </a:endParaRPr>
          </a:p>
        </p:txBody>
      </p:sp>
      <p:graphicFrame>
        <p:nvGraphicFramePr>
          <p:cNvPr id="6" name="1 Gráfico"/>
          <p:cNvGraphicFramePr>
            <a:graphicFrameLocks/>
          </p:cNvGraphicFramePr>
          <p:nvPr>
            <p:extLst>
              <p:ext uri="{D42A27DB-BD31-4B8C-83A1-F6EECF244321}">
                <p14:modId xmlns:p14="http://schemas.microsoft.com/office/powerpoint/2010/main" val="3309726131"/>
              </p:ext>
            </p:extLst>
          </p:nvPr>
        </p:nvGraphicFramePr>
        <p:xfrm>
          <a:off x="251521" y="1484784"/>
          <a:ext cx="8568952"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3" name="2 Flecha arriba"/>
          <p:cNvSpPr/>
          <p:nvPr/>
        </p:nvSpPr>
        <p:spPr>
          <a:xfrm>
            <a:off x="3707904" y="2420888"/>
            <a:ext cx="81379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t>2003</a:t>
            </a:r>
            <a:endParaRPr lang="es-ES" sz="800" b="1" dirty="0"/>
          </a:p>
        </p:txBody>
      </p:sp>
    </p:spTree>
    <p:extLst>
      <p:ext uri="{BB962C8B-B14F-4D97-AF65-F5344CB8AC3E}">
        <p14:creationId xmlns:p14="http://schemas.microsoft.com/office/powerpoint/2010/main" val="1957450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Merluza</a:t>
            </a:r>
            <a:endParaRPr lang="es-ES" dirty="0"/>
          </a:p>
        </p:txBody>
      </p:sp>
      <p:graphicFrame>
        <p:nvGraphicFramePr>
          <p:cNvPr id="5" name="1 Gráfico"/>
          <p:cNvGraphicFramePr>
            <a:graphicFrameLocks/>
          </p:cNvGraphicFramePr>
          <p:nvPr>
            <p:extLst>
              <p:ext uri="{D42A27DB-BD31-4B8C-83A1-F6EECF244321}">
                <p14:modId xmlns:p14="http://schemas.microsoft.com/office/powerpoint/2010/main" val="663465384"/>
              </p:ext>
            </p:extLst>
          </p:nvPr>
        </p:nvGraphicFramePr>
        <p:xfrm>
          <a:off x="395536" y="1412776"/>
          <a:ext cx="8347011" cy="3750894"/>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755576" y="5517232"/>
            <a:ext cx="7848872" cy="369332"/>
          </a:xfrm>
          <a:prstGeom prst="rect">
            <a:avLst/>
          </a:prstGeom>
          <a:noFill/>
        </p:spPr>
        <p:txBody>
          <a:bodyPr wrap="square" rtlCol="0">
            <a:spAutoFit/>
          </a:bodyPr>
          <a:lstStyle/>
          <a:p>
            <a:r>
              <a:rPr lang="es-ES" dirty="0" smtClean="0"/>
              <a:t>Sin lugar a dudas, la tendencia de la oferta es positiva</a:t>
            </a:r>
            <a:endParaRPr lang="es-ES" dirty="0"/>
          </a:p>
        </p:txBody>
      </p:sp>
    </p:spTree>
    <p:extLst>
      <p:ext uri="{BB962C8B-B14F-4D97-AF65-F5344CB8AC3E}">
        <p14:creationId xmlns:p14="http://schemas.microsoft.com/office/powerpoint/2010/main" val="326675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Fichas técnicas (INEI)</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59524017"/>
              </p:ext>
            </p:extLst>
          </p:nvPr>
        </p:nvGraphicFramePr>
        <p:xfrm>
          <a:off x="467544" y="2924944"/>
          <a:ext cx="1800200" cy="2460882"/>
        </p:xfrm>
        <a:graphic>
          <a:graphicData uri="http://schemas.openxmlformats.org/drawingml/2006/table">
            <a:tbl>
              <a:tblPr>
                <a:tableStyleId>{5C22544A-7EE6-4342-B048-85BDC9FD1C3A}</a:tableStyleId>
              </a:tblPr>
              <a:tblGrid>
                <a:gridCol w="900100"/>
                <a:gridCol w="900100"/>
              </a:tblGrid>
              <a:tr h="119692">
                <a:tc gridSpan="2">
                  <a:txBody>
                    <a:bodyPr/>
                    <a:lstStyle/>
                    <a:p>
                      <a:pPr algn="ctr" fontAlgn="ctr"/>
                      <a:r>
                        <a:rPr lang="es-ES" sz="1100" u="none" strike="noStrike" dirty="0">
                          <a:effectLst/>
                        </a:rPr>
                        <a:t>Ficha Técnica</a:t>
                      </a:r>
                      <a:endParaRPr lang="es-ES" sz="1100" b="1" i="0" u="none" strike="noStrike" dirty="0">
                        <a:solidFill>
                          <a:srgbClr val="000000"/>
                        </a:solidFill>
                        <a:effectLst/>
                        <a:latin typeface="Arial"/>
                      </a:endParaRPr>
                    </a:p>
                  </a:txBody>
                  <a:tcPr marL="9525" marR="9525" marT="9525" marB="0" anchor="ctr"/>
                </a:tc>
                <a:tc hMerge="1">
                  <a:txBody>
                    <a:bodyPr/>
                    <a:lstStyle/>
                    <a:p>
                      <a:endParaRPr lang="es-ES"/>
                    </a:p>
                  </a:txBody>
                  <a:tcPr/>
                </a:tc>
              </a:tr>
              <a:tr h="167568">
                <a:tc gridSpan="2">
                  <a:txBody>
                    <a:bodyPr/>
                    <a:lstStyle/>
                    <a:p>
                      <a:pPr algn="l" fontAlgn="ctr"/>
                      <a:r>
                        <a:rPr lang="es-ES" sz="800" u="none" strike="noStrike">
                          <a:effectLst/>
                        </a:rPr>
                        <a:t>Caballa</a:t>
                      </a:r>
                      <a:r>
                        <a:rPr lang="es-ES" sz="750" u="none" strike="noStrike">
                          <a:effectLst/>
                        </a:rPr>
                        <a:t> (Toneladas métricas brutas)</a:t>
                      </a:r>
                      <a:endParaRPr lang="es-ES" sz="800" b="1" i="0" u="none" strike="noStrike">
                        <a:solidFill>
                          <a:srgbClr val="000000"/>
                        </a:solidFill>
                        <a:effectLst/>
                        <a:latin typeface="Arial"/>
                      </a:endParaRPr>
                    </a:p>
                  </a:txBody>
                  <a:tcPr marL="9525" marR="9525" marT="9525" marB="0" anchor="ctr"/>
                </a:tc>
                <a:tc hMerge="1">
                  <a:txBody>
                    <a:bodyPr/>
                    <a:lstStyle/>
                    <a:p>
                      <a:endParaRPr lang="es-ES"/>
                    </a:p>
                  </a:txBody>
                  <a:tcPr/>
                </a:tc>
              </a:tr>
              <a:tr h="119692">
                <a:tc gridSpan="2">
                  <a:txBody>
                    <a:bodyPr/>
                    <a:lstStyle/>
                    <a:p>
                      <a:pPr algn="l" fontAlgn="ctr"/>
                      <a:r>
                        <a:rPr lang="es-ES" sz="800" u="none" strike="noStrike">
                          <a:effectLst/>
                        </a:rPr>
                        <a:t> Tema : </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79537">
                <a:tc gridSpan="2">
                  <a:txBody>
                    <a:bodyPr/>
                    <a:lstStyle/>
                    <a:p>
                      <a:pPr algn="l" fontAlgn="ctr"/>
                      <a:r>
                        <a:rPr lang="pt-BR" sz="800" u="none" strike="noStrike">
                          <a:effectLst/>
                        </a:rPr>
                        <a:t>Pesca Marítima: Consumo Humano Directo: Fresco</a:t>
                      </a:r>
                      <a:endParaRPr lang="pt-BR" sz="800" b="1" i="0" u="none" strike="noStrike">
                        <a:solidFill>
                          <a:srgbClr val="003399"/>
                        </a:solidFill>
                        <a:effectLst/>
                        <a:latin typeface="Arial"/>
                      </a:endParaRPr>
                    </a:p>
                  </a:txBody>
                  <a:tcPr marL="9525" marR="9525" marT="9525" marB="0" anchor="ctr"/>
                </a:tc>
                <a:tc hMerge="1">
                  <a:txBody>
                    <a:bodyPr/>
                    <a:lstStyle/>
                    <a:p>
                      <a:endParaRPr lang="es-ES"/>
                    </a:p>
                  </a:txBody>
                  <a:tcPr/>
                </a:tc>
              </a:tr>
              <a:tr h="119692">
                <a:tc gridSpan="2">
                  <a:txBody>
                    <a:bodyPr/>
                    <a:lstStyle/>
                    <a:p>
                      <a:pPr algn="l" fontAlgn="ctr"/>
                      <a:r>
                        <a:rPr lang="es-ES" sz="800" u="none" strike="noStrike">
                          <a:effectLst/>
                        </a:rPr>
                        <a:t> Variable : Caballa</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79537">
                <a:tc gridSpan="2">
                  <a:txBody>
                    <a:bodyPr/>
                    <a:lstStyle/>
                    <a:p>
                      <a:pPr algn="l" fontAlgn="ctr"/>
                      <a:r>
                        <a:rPr lang="es-ES" sz="800" u="none" strike="noStrike" dirty="0">
                          <a:effectLst/>
                        </a:rPr>
                        <a:t> Medida : Toneladas métricas brutas</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r h="269306">
                <a:tc>
                  <a:txBody>
                    <a:bodyPr/>
                    <a:lstStyle/>
                    <a:p>
                      <a:pPr algn="l" fontAlgn="ctr"/>
                      <a:r>
                        <a:rPr lang="es-ES" sz="800" u="none" strike="noStrike">
                          <a:effectLst/>
                        </a:rPr>
                        <a:t> Periodo Base : .</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Tipo de Medida : Volumen</a:t>
                      </a:r>
                      <a:endParaRPr lang="es-ES" sz="800" b="0" i="0" u="none" strike="noStrike">
                        <a:solidFill>
                          <a:srgbClr val="003399"/>
                        </a:solidFill>
                        <a:effectLst/>
                        <a:latin typeface="Arial"/>
                      </a:endParaRPr>
                    </a:p>
                  </a:txBody>
                  <a:tcPr marL="9525" marR="9525" marT="9525" marB="0" anchor="ctr"/>
                </a:tc>
              </a:tr>
              <a:tr h="179537">
                <a:tc>
                  <a:txBody>
                    <a:bodyPr/>
                    <a:lstStyle/>
                    <a:p>
                      <a:pPr algn="l" fontAlgn="ctr"/>
                      <a:r>
                        <a:rPr lang="es-ES" sz="800" u="none" strike="noStrike">
                          <a:effectLst/>
                        </a:rPr>
                        <a:t> Frecuencia : Mensual</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ctr"/>
                </a:tc>
              </a:tr>
              <a:tr h="179537">
                <a:tc gridSpan="2">
                  <a:txBody>
                    <a:bodyPr/>
                    <a:lstStyle/>
                    <a:p>
                      <a:pPr algn="l" fontAlgn="ctr"/>
                      <a:r>
                        <a:rPr lang="es-ES" sz="800" u="none" strike="noStrike">
                          <a:effectLst/>
                        </a:rPr>
                        <a:t> Información disponible desde : 1998</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538612">
                <a:tc gridSpan="2">
                  <a:txBody>
                    <a:bodyPr/>
                    <a:lstStyle/>
                    <a:p>
                      <a:pPr algn="l" fontAlgn="ctr"/>
                      <a:r>
                        <a:rPr lang="es-ES" sz="800" u="none" strike="noStrike">
                          <a:effectLst/>
                        </a:rPr>
                        <a:t> Observación : Nombre común: verle, macarela. Su nombre científico es Scomber japonicus. Pertenece a la familia Scombridae.</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79537">
                <a:tc gridSpan="2">
                  <a:txBody>
                    <a:bodyPr/>
                    <a:lstStyle/>
                    <a:p>
                      <a:pPr algn="l" fontAlgn="ctr"/>
                      <a:r>
                        <a:rPr lang="es-ES" sz="800" u="none" strike="noStrike" dirty="0">
                          <a:effectLst/>
                        </a:rPr>
                        <a:t> Fuente : Ministerio de </a:t>
                      </a:r>
                      <a:r>
                        <a:rPr lang="es-ES" sz="800" u="none" strike="noStrike" dirty="0" err="1">
                          <a:effectLst/>
                        </a:rPr>
                        <a:t>Pesqueria</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500982863"/>
              </p:ext>
            </p:extLst>
          </p:nvPr>
        </p:nvGraphicFramePr>
        <p:xfrm>
          <a:off x="3635896" y="1916832"/>
          <a:ext cx="1872208" cy="2448275"/>
        </p:xfrm>
        <a:graphic>
          <a:graphicData uri="http://schemas.openxmlformats.org/drawingml/2006/table">
            <a:tbl>
              <a:tblPr>
                <a:tableStyleId>{5C22544A-7EE6-4342-B048-85BDC9FD1C3A}</a:tableStyleId>
              </a:tblPr>
              <a:tblGrid>
                <a:gridCol w="936104"/>
                <a:gridCol w="936104"/>
              </a:tblGrid>
              <a:tr h="213994">
                <a:tc gridSpan="2">
                  <a:txBody>
                    <a:bodyPr/>
                    <a:lstStyle/>
                    <a:p>
                      <a:pPr algn="ctr" fontAlgn="ctr"/>
                      <a:r>
                        <a:rPr lang="es-ES" sz="1100" u="none" strike="noStrike" dirty="0">
                          <a:effectLst/>
                        </a:rPr>
                        <a:t>Ficha Técnica</a:t>
                      </a:r>
                      <a:endParaRPr lang="es-ES" sz="1100" b="1" i="0" u="none" strike="noStrike" dirty="0">
                        <a:solidFill>
                          <a:srgbClr val="000000"/>
                        </a:solidFill>
                        <a:effectLst/>
                        <a:latin typeface="Arial"/>
                      </a:endParaRPr>
                    </a:p>
                  </a:txBody>
                  <a:tcPr marL="9525" marR="9525" marT="9525" marB="0" anchor="ctr"/>
                </a:tc>
                <a:tc hMerge="1">
                  <a:txBody>
                    <a:bodyPr/>
                    <a:lstStyle/>
                    <a:p>
                      <a:endParaRPr lang="es-ES"/>
                    </a:p>
                  </a:txBody>
                  <a:tcPr/>
                </a:tc>
              </a:tr>
              <a:tr h="161071">
                <a:tc gridSpan="2">
                  <a:txBody>
                    <a:bodyPr/>
                    <a:lstStyle/>
                    <a:p>
                      <a:pPr algn="l" fontAlgn="ctr"/>
                      <a:r>
                        <a:rPr lang="es-ES" sz="800" u="none" strike="noStrike">
                          <a:effectLst/>
                        </a:rPr>
                        <a:t>Lenguado</a:t>
                      </a:r>
                      <a:r>
                        <a:rPr lang="es-ES" sz="750" u="none" strike="noStrike">
                          <a:effectLst/>
                        </a:rPr>
                        <a:t> (Toneladas métricas brutas)</a:t>
                      </a:r>
                      <a:endParaRPr lang="es-ES" sz="800" b="1" i="0" u="none" strike="noStrike">
                        <a:solidFill>
                          <a:srgbClr val="000000"/>
                        </a:solidFill>
                        <a:effectLst/>
                        <a:latin typeface="Arial"/>
                      </a:endParaRPr>
                    </a:p>
                  </a:txBody>
                  <a:tcPr marL="9525" marR="9525" marT="9525" marB="0" anchor="ctr"/>
                </a:tc>
                <a:tc hMerge="1">
                  <a:txBody>
                    <a:bodyPr/>
                    <a:lstStyle/>
                    <a:p>
                      <a:endParaRPr lang="es-ES"/>
                    </a:p>
                  </a:txBody>
                  <a:tcPr/>
                </a:tc>
              </a:tr>
              <a:tr h="158770">
                <a:tc gridSpan="2">
                  <a:txBody>
                    <a:bodyPr/>
                    <a:lstStyle/>
                    <a:p>
                      <a:pPr algn="l" fontAlgn="ctr"/>
                      <a:r>
                        <a:rPr lang="es-ES" sz="800" u="none" strike="noStrike">
                          <a:effectLst/>
                        </a:rPr>
                        <a:t> Tema : </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306034">
                <a:tc gridSpan="2">
                  <a:txBody>
                    <a:bodyPr/>
                    <a:lstStyle/>
                    <a:p>
                      <a:pPr algn="l" fontAlgn="ctr"/>
                      <a:r>
                        <a:rPr lang="pt-BR" sz="800" u="none" strike="noStrike">
                          <a:effectLst/>
                        </a:rPr>
                        <a:t>Pesca Marítima: Consumo Humano Directo: Fresco</a:t>
                      </a:r>
                      <a:endParaRPr lang="pt-BR" sz="800" b="1" i="0" u="none" strike="noStrike">
                        <a:solidFill>
                          <a:srgbClr val="003399"/>
                        </a:solidFill>
                        <a:effectLst/>
                        <a:latin typeface="Arial"/>
                      </a:endParaRPr>
                    </a:p>
                  </a:txBody>
                  <a:tcPr marL="9525" marR="9525" marT="9525" marB="0" anchor="ctr"/>
                </a:tc>
                <a:tc hMerge="1">
                  <a:txBody>
                    <a:bodyPr/>
                    <a:lstStyle/>
                    <a:p>
                      <a:endParaRPr lang="es-ES"/>
                    </a:p>
                  </a:txBody>
                  <a:tcPr/>
                </a:tc>
              </a:tr>
              <a:tr h="158770">
                <a:tc gridSpan="2">
                  <a:txBody>
                    <a:bodyPr/>
                    <a:lstStyle/>
                    <a:p>
                      <a:pPr algn="l" fontAlgn="ctr"/>
                      <a:r>
                        <a:rPr lang="es-ES" sz="800" u="none" strike="noStrike">
                          <a:effectLst/>
                        </a:rPr>
                        <a:t> Variable : Lenguado</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72576">
                <a:tc gridSpan="2">
                  <a:txBody>
                    <a:bodyPr/>
                    <a:lstStyle/>
                    <a:p>
                      <a:pPr algn="l" fontAlgn="ctr"/>
                      <a:r>
                        <a:rPr lang="es-ES" sz="800" u="none" strike="noStrike">
                          <a:effectLst/>
                        </a:rPr>
                        <a:t> Medida : Toneladas métricas brutas</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306034">
                <a:tc>
                  <a:txBody>
                    <a:bodyPr/>
                    <a:lstStyle/>
                    <a:p>
                      <a:pPr algn="l" fontAlgn="ctr"/>
                      <a:r>
                        <a:rPr lang="es-ES" sz="800" u="none" strike="noStrike">
                          <a:effectLst/>
                        </a:rPr>
                        <a:t> Periodo Base : .</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Tipo de Medida : Volumen</a:t>
                      </a:r>
                      <a:endParaRPr lang="es-ES" sz="800" b="0" i="0" u="none" strike="noStrike">
                        <a:solidFill>
                          <a:srgbClr val="003399"/>
                        </a:solidFill>
                        <a:effectLst/>
                        <a:latin typeface="Arial"/>
                      </a:endParaRPr>
                    </a:p>
                  </a:txBody>
                  <a:tcPr marL="9525" marR="9525" marT="9525" marB="0" anchor="ctr"/>
                </a:tc>
              </a:tr>
              <a:tr h="172576">
                <a:tc>
                  <a:txBody>
                    <a:bodyPr/>
                    <a:lstStyle/>
                    <a:p>
                      <a:pPr algn="l" fontAlgn="ctr"/>
                      <a:r>
                        <a:rPr lang="es-ES" sz="800" u="none" strike="noStrike">
                          <a:effectLst/>
                        </a:rPr>
                        <a:t> Frecuencia : Mensual</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ctr"/>
                </a:tc>
              </a:tr>
              <a:tr h="172576">
                <a:tc gridSpan="2">
                  <a:txBody>
                    <a:bodyPr/>
                    <a:lstStyle/>
                    <a:p>
                      <a:pPr algn="l" fontAlgn="ctr"/>
                      <a:r>
                        <a:rPr lang="es-ES" sz="800" u="none" strike="noStrike" dirty="0">
                          <a:effectLst/>
                        </a:rPr>
                        <a:t> Información disponible desde : 1998</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r h="453298">
                <a:tc gridSpan="2">
                  <a:txBody>
                    <a:bodyPr/>
                    <a:lstStyle/>
                    <a:p>
                      <a:pPr algn="l" fontAlgn="ctr"/>
                      <a:r>
                        <a:rPr lang="es-ES" sz="800" u="none" strike="noStrike">
                          <a:effectLst/>
                        </a:rPr>
                        <a:t> Observación : Lenguado o lenguado común. Nombre científico Paralichthys adspersus. Pertenece a la familia Bothidae.</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72576">
                <a:tc gridSpan="2">
                  <a:txBody>
                    <a:bodyPr/>
                    <a:lstStyle/>
                    <a:p>
                      <a:pPr algn="l" fontAlgn="ctr"/>
                      <a:r>
                        <a:rPr lang="es-ES" sz="800" u="none" strike="noStrike" dirty="0">
                          <a:effectLst/>
                        </a:rPr>
                        <a:t> Fuente : Ministerio de </a:t>
                      </a:r>
                      <a:r>
                        <a:rPr lang="es-ES" sz="800" u="none" strike="noStrike" dirty="0" err="1">
                          <a:effectLst/>
                        </a:rPr>
                        <a:t>Pesqueria</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70440751"/>
              </p:ext>
            </p:extLst>
          </p:nvPr>
        </p:nvGraphicFramePr>
        <p:xfrm>
          <a:off x="6660232" y="2924944"/>
          <a:ext cx="1872208" cy="2448271"/>
        </p:xfrm>
        <a:graphic>
          <a:graphicData uri="http://schemas.openxmlformats.org/drawingml/2006/table">
            <a:tbl>
              <a:tblPr>
                <a:tableStyleId>{5C22544A-7EE6-4342-B048-85BDC9FD1C3A}</a:tableStyleId>
              </a:tblPr>
              <a:tblGrid>
                <a:gridCol w="936104"/>
                <a:gridCol w="936104"/>
              </a:tblGrid>
              <a:tr h="184461">
                <a:tc gridSpan="2">
                  <a:txBody>
                    <a:bodyPr/>
                    <a:lstStyle/>
                    <a:p>
                      <a:pPr algn="ctr" fontAlgn="ctr"/>
                      <a:r>
                        <a:rPr lang="es-ES" sz="1100" u="none" strike="noStrike" dirty="0" smtClean="0">
                          <a:effectLst/>
                        </a:rPr>
                        <a:t>Ficha </a:t>
                      </a:r>
                      <a:r>
                        <a:rPr lang="es-ES" sz="1100" u="none" strike="noStrike" dirty="0">
                          <a:effectLst/>
                        </a:rPr>
                        <a:t>Técnica</a:t>
                      </a:r>
                      <a:endParaRPr lang="es-ES" sz="1100" b="1" i="0" u="none" strike="noStrike" dirty="0">
                        <a:solidFill>
                          <a:srgbClr val="000000"/>
                        </a:solidFill>
                        <a:effectLst/>
                        <a:latin typeface="Arial"/>
                      </a:endParaRPr>
                    </a:p>
                  </a:txBody>
                  <a:tcPr marL="9525" marR="9525" marT="9525" marB="0" anchor="ctr"/>
                </a:tc>
                <a:tc hMerge="1">
                  <a:txBody>
                    <a:bodyPr/>
                    <a:lstStyle/>
                    <a:p>
                      <a:endParaRPr lang="es-ES"/>
                    </a:p>
                  </a:txBody>
                  <a:tcPr/>
                </a:tc>
              </a:tr>
              <a:tr h="152857">
                <a:tc gridSpan="2">
                  <a:txBody>
                    <a:bodyPr/>
                    <a:lstStyle/>
                    <a:p>
                      <a:pPr algn="l" fontAlgn="ctr"/>
                      <a:r>
                        <a:rPr lang="es-ES" sz="800" u="none" strike="noStrike">
                          <a:effectLst/>
                        </a:rPr>
                        <a:t>Caballa</a:t>
                      </a:r>
                      <a:r>
                        <a:rPr lang="es-ES" sz="750" u="none" strike="noStrike">
                          <a:effectLst/>
                        </a:rPr>
                        <a:t> (Toneladas métricas brutas)</a:t>
                      </a:r>
                      <a:endParaRPr lang="es-ES" sz="800" b="1" i="0" u="none" strike="noStrike">
                        <a:solidFill>
                          <a:srgbClr val="000000"/>
                        </a:solidFill>
                        <a:effectLst/>
                        <a:latin typeface="Arial"/>
                      </a:endParaRPr>
                    </a:p>
                  </a:txBody>
                  <a:tcPr marL="9525" marR="9525" marT="9525" marB="0" anchor="ctr"/>
                </a:tc>
                <a:tc hMerge="1">
                  <a:txBody>
                    <a:bodyPr/>
                    <a:lstStyle/>
                    <a:p>
                      <a:endParaRPr lang="es-ES"/>
                    </a:p>
                  </a:txBody>
                  <a:tcPr/>
                </a:tc>
              </a:tr>
              <a:tr h="136858">
                <a:tc gridSpan="2">
                  <a:txBody>
                    <a:bodyPr/>
                    <a:lstStyle/>
                    <a:p>
                      <a:pPr algn="l" fontAlgn="ctr"/>
                      <a:r>
                        <a:rPr lang="es-ES" sz="800" u="none" strike="noStrike">
                          <a:effectLst/>
                        </a:rPr>
                        <a:t> Tema : </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263799">
                <a:tc gridSpan="2">
                  <a:txBody>
                    <a:bodyPr/>
                    <a:lstStyle/>
                    <a:p>
                      <a:pPr algn="l" fontAlgn="ctr"/>
                      <a:r>
                        <a:rPr lang="pt-BR" sz="800" u="none" strike="noStrike">
                          <a:effectLst/>
                        </a:rPr>
                        <a:t>Pesca Marítima: Consumo Humano Directo: Fresco</a:t>
                      </a:r>
                      <a:endParaRPr lang="pt-BR" sz="800" b="1" i="0" u="none" strike="noStrike">
                        <a:solidFill>
                          <a:srgbClr val="003399"/>
                        </a:solidFill>
                        <a:effectLst/>
                        <a:latin typeface="Arial"/>
                      </a:endParaRPr>
                    </a:p>
                  </a:txBody>
                  <a:tcPr marL="9525" marR="9525" marT="9525" marB="0" anchor="ctr"/>
                </a:tc>
                <a:tc hMerge="1">
                  <a:txBody>
                    <a:bodyPr/>
                    <a:lstStyle/>
                    <a:p>
                      <a:endParaRPr lang="es-ES"/>
                    </a:p>
                  </a:txBody>
                  <a:tcPr/>
                </a:tc>
              </a:tr>
              <a:tr h="136858">
                <a:tc gridSpan="2">
                  <a:txBody>
                    <a:bodyPr/>
                    <a:lstStyle/>
                    <a:p>
                      <a:pPr algn="l" fontAlgn="ctr"/>
                      <a:r>
                        <a:rPr lang="es-ES" sz="800" u="none" strike="noStrike">
                          <a:effectLst/>
                        </a:rPr>
                        <a:t> Variable : Caballa</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63775">
                <a:tc gridSpan="2">
                  <a:txBody>
                    <a:bodyPr/>
                    <a:lstStyle/>
                    <a:p>
                      <a:pPr algn="l" fontAlgn="ctr"/>
                      <a:r>
                        <a:rPr lang="es-ES" sz="800" u="none" strike="noStrike">
                          <a:effectLst/>
                        </a:rPr>
                        <a:t> Medida : Toneladas métricas brutas</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263799">
                <a:tc>
                  <a:txBody>
                    <a:bodyPr/>
                    <a:lstStyle/>
                    <a:p>
                      <a:pPr algn="l" fontAlgn="ctr"/>
                      <a:r>
                        <a:rPr lang="es-ES" sz="800" u="none" strike="noStrike">
                          <a:effectLst/>
                        </a:rPr>
                        <a:t> Periodo Base : .</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Tipo de Medida : Volumen</a:t>
                      </a:r>
                      <a:endParaRPr lang="es-ES" sz="800" b="0" i="0" u="none" strike="noStrike">
                        <a:solidFill>
                          <a:srgbClr val="003399"/>
                        </a:solidFill>
                        <a:effectLst/>
                        <a:latin typeface="Arial"/>
                      </a:endParaRPr>
                    </a:p>
                  </a:txBody>
                  <a:tcPr marL="9525" marR="9525" marT="9525" marB="0" anchor="ctr"/>
                </a:tc>
              </a:tr>
              <a:tr h="163775">
                <a:tc>
                  <a:txBody>
                    <a:bodyPr/>
                    <a:lstStyle/>
                    <a:p>
                      <a:pPr algn="l" fontAlgn="ctr"/>
                      <a:r>
                        <a:rPr lang="es-ES" sz="800" u="none" strike="noStrike">
                          <a:effectLst/>
                        </a:rPr>
                        <a:t> Frecuencia : Mensual</a:t>
                      </a:r>
                      <a:endParaRPr lang="es-ES" sz="800" b="0" i="0" u="none" strike="noStrike">
                        <a:solidFill>
                          <a:srgbClr val="003399"/>
                        </a:solidFill>
                        <a:effectLst/>
                        <a:latin typeface="Arial"/>
                      </a:endParaRPr>
                    </a:p>
                  </a:txBody>
                  <a:tcPr marL="9525" marR="9525" marT="9525" marB="0" anchor="ctr"/>
                </a:tc>
                <a:tc>
                  <a:txBody>
                    <a:bodyPr/>
                    <a:lstStyle/>
                    <a:p>
                      <a:pPr algn="l" fontAlgn="ctr"/>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ctr"/>
                </a:tc>
              </a:tr>
              <a:tr h="163775">
                <a:tc gridSpan="2">
                  <a:txBody>
                    <a:bodyPr/>
                    <a:lstStyle/>
                    <a:p>
                      <a:pPr algn="l" fontAlgn="ctr"/>
                      <a:r>
                        <a:rPr lang="es-ES" sz="800" u="none" strike="noStrike">
                          <a:effectLst/>
                        </a:rPr>
                        <a:t> Información disponible desde : 1998</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517681">
                <a:tc gridSpan="2">
                  <a:txBody>
                    <a:bodyPr/>
                    <a:lstStyle/>
                    <a:p>
                      <a:pPr algn="l" fontAlgn="ctr"/>
                      <a:r>
                        <a:rPr lang="es-ES" sz="800" u="none" strike="noStrike">
                          <a:effectLst/>
                        </a:rPr>
                        <a:t> Observación : Nombre común: verle, macarela. Su nombre científico es Scomber japonicus. Pertenece a la familia Scombridae.</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63775">
                <a:tc gridSpan="2">
                  <a:txBody>
                    <a:bodyPr/>
                    <a:lstStyle/>
                    <a:p>
                      <a:pPr algn="l" fontAlgn="ctr"/>
                      <a:r>
                        <a:rPr lang="es-ES" sz="800" u="none" strike="noStrike">
                          <a:effectLst/>
                        </a:rPr>
                        <a:t> Fuente : Ministerio de Pesqueria</a:t>
                      </a:r>
                      <a:endParaRPr lang="es-ES" sz="800" b="0" i="0" u="none" strike="noStrike">
                        <a:solidFill>
                          <a:srgbClr val="003399"/>
                        </a:solidFill>
                        <a:effectLst/>
                        <a:latin typeface="Arial"/>
                      </a:endParaRPr>
                    </a:p>
                  </a:txBody>
                  <a:tcPr marL="9525" marR="9525" marT="9525" marB="0" anchor="ctr"/>
                </a:tc>
                <a:tc hMerge="1">
                  <a:txBody>
                    <a:bodyPr/>
                    <a:lstStyle/>
                    <a:p>
                      <a:endParaRPr lang="es-ES"/>
                    </a:p>
                  </a:txBody>
                  <a:tcPr/>
                </a:tc>
              </a:tr>
              <a:tr h="136858">
                <a:tc gridSpan="2">
                  <a:txBody>
                    <a:bodyPr/>
                    <a:lstStyle/>
                    <a:p>
                      <a:pPr algn="l" fontAlgn="ctr"/>
                      <a:r>
                        <a:rPr lang="es-ES" sz="800" u="none" strike="noStrike" dirty="0">
                          <a:effectLst/>
                        </a:rPr>
                        <a:t> </a:t>
                      </a:r>
                      <a:endParaRPr lang="es-ES" sz="800" b="0" i="0" u="none" strike="noStrike" dirty="0">
                        <a:solidFill>
                          <a:srgbClr val="003399"/>
                        </a:solidFill>
                        <a:effectLst/>
                        <a:latin typeface="Arial"/>
                      </a:endParaRPr>
                    </a:p>
                  </a:txBody>
                  <a:tcPr marL="9525" marR="9525" marT="9525" marB="0" anchor="ctr"/>
                </a:tc>
                <a:tc hMerge="1">
                  <a:txBody>
                    <a:bodyPr/>
                    <a:lstStyle/>
                    <a:p>
                      <a:endParaRPr lang="es-ES"/>
                    </a:p>
                  </a:txBody>
                  <a:tcPr/>
                </a:tc>
              </a:tr>
            </a:tbl>
          </a:graphicData>
        </a:graphic>
      </p:graphicFrame>
    </p:spTree>
    <p:extLst>
      <p:ext uri="{BB962C8B-B14F-4D97-AF65-F5344CB8AC3E}">
        <p14:creationId xmlns:p14="http://schemas.microsoft.com/office/powerpoint/2010/main" val="2902258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Conclusiones</a:t>
            </a:r>
            <a:endParaRPr lang="es-ES" u="sng" dirty="0"/>
          </a:p>
        </p:txBody>
      </p:sp>
      <p:sp>
        <p:nvSpPr>
          <p:cNvPr id="3" name="2 Marcador de contenido"/>
          <p:cNvSpPr>
            <a:spLocks noGrp="1"/>
          </p:cNvSpPr>
          <p:nvPr>
            <p:ph idx="1"/>
          </p:nvPr>
        </p:nvSpPr>
        <p:spPr/>
        <p:txBody>
          <a:bodyPr>
            <a:normAutofit fontScale="85000" lnSpcReduction="10000"/>
          </a:bodyPr>
          <a:lstStyle/>
          <a:p>
            <a:r>
              <a:rPr lang="es-ES" dirty="0" smtClean="0"/>
              <a:t>Demostramos que la tendencia de una MAYOR OFERTA, se replica a nivel nacional y no sólo </a:t>
            </a:r>
            <a:r>
              <a:rPr lang="es-ES" dirty="0" err="1" smtClean="0"/>
              <a:t>muestral</a:t>
            </a:r>
            <a:r>
              <a:rPr lang="es-ES" dirty="0" smtClean="0"/>
              <a:t>.</a:t>
            </a:r>
          </a:p>
          <a:p>
            <a:r>
              <a:rPr lang="es-ES" dirty="0" smtClean="0"/>
              <a:t>En el caso de la anchoveta, existen estudios y planes para mantener la sostenibilidad de la especie, y se observa un comportamiento cíclico, sin embargo se ha observado que para los recursos de CHD, la extracción ha tenido una tendencia positiva, sin planes, sin fiscalización y sin estudios técnicos que respalden ese exceso de oferta.</a:t>
            </a:r>
          </a:p>
          <a:p>
            <a:r>
              <a:rPr lang="es-ES" dirty="0" smtClean="0"/>
              <a:t>El alza de precios no corresponde a una disminución en su stock, se observa una </a:t>
            </a:r>
            <a:r>
              <a:rPr lang="es-ES" b="1" dirty="0" smtClean="0"/>
              <a:t>demanda insatisfecha.</a:t>
            </a:r>
          </a:p>
          <a:p>
            <a:endParaRPr lang="es-ES" dirty="0"/>
          </a:p>
        </p:txBody>
      </p:sp>
    </p:spTree>
    <p:extLst>
      <p:ext uri="{BB962C8B-B14F-4D97-AF65-F5344CB8AC3E}">
        <p14:creationId xmlns:p14="http://schemas.microsoft.com/office/powerpoint/2010/main" val="3325483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Esquema Produce</a:t>
            </a:r>
            <a:endParaRPr lang="es-ES" dirty="0"/>
          </a:p>
        </p:txBody>
      </p:sp>
      <p:pic>
        <p:nvPicPr>
          <p:cNvPr id="3074" name="Picture 2" descr="C:\Users\Antonio\Downloads\mapa16-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78" y="1196752"/>
            <a:ext cx="8028384" cy="416858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84614" y="5589240"/>
            <a:ext cx="8208912" cy="1169551"/>
          </a:xfrm>
          <a:prstGeom prst="rect">
            <a:avLst/>
          </a:prstGeom>
          <a:noFill/>
        </p:spPr>
        <p:txBody>
          <a:bodyPr wrap="square" rtlCol="0">
            <a:spAutoFit/>
          </a:bodyPr>
          <a:lstStyle/>
          <a:p>
            <a:r>
              <a:rPr lang="es-ES" sz="1400" dirty="0" smtClean="0"/>
              <a:t>Se observa el cuadro, si nos centramos en la milla 0-5 y del 5-10, y si no nos centramos en la ANCHOVETA, ¿Quién regula a los miles de pescadores artesanales y de menor escala fiscalizados y no fiscalizados que pueden pescar todo lo que puedan de CHD entre esas millas?;¿Cuáles son los estudios de IMARPE o el MINISTERIO, del las especies de CHD, para mantener la sostenibilidad de los recursos, como existe para la anchoveta?</a:t>
            </a:r>
            <a:endParaRPr lang="es-ES" sz="1400" dirty="0"/>
          </a:p>
        </p:txBody>
      </p:sp>
    </p:spTree>
    <p:extLst>
      <p:ext uri="{BB962C8B-B14F-4D97-AF65-F5344CB8AC3E}">
        <p14:creationId xmlns:p14="http://schemas.microsoft.com/office/powerpoint/2010/main" val="3312283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Sugerencias</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Aplicar, en el mismo sentido que los recursos para CHI, planes, estrategias y fiscalización que respalden la sostenibilidad del recursos marino.</a:t>
            </a:r>
          </a:p>
          <a:p>
            <a:r>
              <a:rPr lang="es-ES" dirty="0" smtClean="0"/>
              <a:t>Los recursos mencionados anteriormente, tiene un ciclo de vida mayor que la anchoveta, así como su reproducción sexual y su cantidad de huevos es menor.</a:t>
            </a:r>
          </a:p>
          <a:p>
            <a:r>
              <a:rPr lang="es-ES" dirty="0" smtClean="0"/>
              <a:t>Se sugieren cuotas y estudios técnicos por parte del Ministerio de Producción y de </a:t>
            </a:r>
            <a:r>
              <a:rPr lang="es-ES" dirty="0" err="1" smtClean="0"/>
              <a:t>Imarpe</a:t>
            </a:r>
            <a:r>
              <a:rPr lang="es-ES" dirty="0" smtClean="0"/>
              <a:t>, para cada recurso de CHD, y evitar así su depredación.</a:t>
            </a:r>
            <a:endParaRPr lang="es-ES" dirty="0"/>
          </a:p>
        </p:txBody>
      </p:sp>
    </p:spTree>
    <p:extLst>
      <p:ext uri="{BB962C8B-B14F-4D97-AF65-F5344CB8AC3E}">
        <p14:creationId xmlns:p14="http://schemas.microsoft.com/office/powerpoint/2010/main" val="1247976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Parte III</a:t>
            </a:r>
            <a:endParaRPr lang="es-ES" dirty="0"/>
          </a:p>
        </p:txBody>
      </p:sp>
      <p:sp>
        <p:nvSpPr>
          <p:cNvPr id="3" name="2 Marcador de contenido"/>
          <p:cNvSpPr>
            <a:spLocks noGrp="1"/>
          </p:cNvSpPr>
          <p:nvPr>
            <p:ph idx="1"/>
          </p:nvPr>
        </p:nvSpPr>
        <p:spPr/>
        <p:txBody>
          <a:bodyPr/>
          <a:lstStyle/>
          <a:p>
            <a:r>
              <a:rPr lang="es-ES" dirty="0" smtClean="0"/>
              <a:t>Hipótesis:</a:t>
            </a:r>
          </a:p>
          <a:p>
            <a:endParaRPr lang="es-ES" dirty="0"/>
          </a:p>
          <a:p>
            <a:r>
              <a:rPr lang="es-ES" dirty="0" smtClean="0"/>
              <a:t>¿Es verdad que existe una relación inversa entre la extracción de CHI y la pesca de CHD?</a:t>
            </a:r>
            <a:endParaRPr lang="es-ES" dirty="0"/>
          </a:p>
        </p:txBody>
      </p:sp>
    </p:spTree>
    <p:extLst>
      <p:ext uri="{BB962C8B-B14F-4D97-AF65-F5344CB8AC3E}">
        <p14:creationId xmlns:p14="http://schemas.microsoft.com/office/powerpoint/2010/main" val="82814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ES" dirty="0"/>
          </a:p>
        </p:txBody>
      </p:sp>
      <p:sp>
        <p:nvSpPr>
          <p:cNvPr id="3" name="2 Marcador de contenido"/>
          <p:cNvSpPr>
            <a:spLocks noGrp="1"/>
          </p:cNvSpPr>
          <p:nvPr>
            <p:ph idx="1"/>
          </p:nvPr>
        </p:nvSpPr>
        <p:spPr/>
        <p:txBody>
          <a:bodyPr/>
          <a:lstStyle/>
          <a:p>
            <a:r>
              <a:rPr lang="es-ES" dirty="0" smtClean="0"/>
              <a:t>Comparación de la evolución de la pesca del CHI así como la pesca de CHD.</a:t>
            </a:r>
            <a:endParaRPr lang="es-ES" dirty="0"/>
          </a:p>
        </p:txBody>
      </p:sp>
    </p:spTree>
    <p:extLst>
      <p:ext uri="{BB962C8B-B14F-4D97-AF65-F5344CB8AC3E}">
        <p14:creationId xmlns:p14="http://schemas.microsoft.com/office/powerpoint/2010/main" val="1720681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Teórico</a:t>
            </a:r>
            <a:endParaRPr lang="es-ES" dirty="0"/>
          </a:p>
        </p:txBody>
      </p:sp>
      <p:sp>
        <p:nvSpPr>
          <p:cNvPr id="3" name="2 Marcador de contenido"/>
          <p:cNvSpPr>
            <a:spLocks noGrp="1"/>
          </p:cNvSpPr>
          <p:nvPr>
            <p:ph idx="1"/>
          </p:nvPr>
        </p:nvSpPr>
        <p:spPr/>
        <p:txBody>
          <a:bodyPr/>
          <a:lstStyle/>
          <a:p>
            <a:r>
              <a:rPr lang="es-ES" dirty="0" smtClean="0"/>
              <a:t>Se utiliza gráficos de tendencia como la herramienta de “coeficiente de correlación”, que mide si hay una relación inversa o directa con respecto a dos variables aleatorias.</a:t>
            </a:r>
            <a:endParaRPr lang="es-ES" dirty="0"/>
          </a:p>
        </p:txBody>
      </p:sp>
    </p:spTree>
    <p:extLst>
      <p:ext uri="{BB962C8B-B14F-4D97-AF65-F5344CB8AC3E}">
        <p14:creationId xmlns:p14="http://schemas.microsoft.com/office/powerpoint/2010/main" val="2286206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88992699"/>
              </p:ext>
            </p:extLst>
          </p:nvPr>
        </p:nvGraphicFramePr>
        <p:xfrm>
          <a:off x="683568" y="548680"/>
          <a:ext cx="3533214" cy="5258431"/>
        </p:xfrm>
        <a:graphic>
          <a:graphicData uri="http://schemas.openxmlformats.org/drawingml/2006/table">
            <a:tbl>
              <a:tblPr>
                <a:tableStyleId>{5C22544A-7EE6-4342-B048-85BDC9FD1C3A}</a:tableStyleId>
              </a:tblPr>
              <a:tblGrid>
                <a:gridCol w="662478"/>
                <a:gridCol w="1435368"/>
                <a:gridCol w="1435368"/>
              </a:tblGrid>
              <a:tr h="142460">
                <a:tc>
                  <a:txBody>
                    <a:bodyPr/>
                    <a:lstStyle/>
                    <a:p>
                      <a:pPr algn="ctr" fontAlgn="b"/>
                      <a:r>
                        <a:rPr lang="es-ES" sz="700" u="none" strike="noStrike">
                          <a:effectLst/>
                        </a:rPr>
                        <a:t>AÑO</a:t>
                      </a:r>
                      <a:endParaRPr lang="es-ES" sz="700" b="0" i="0" u="none" strike="noStrike">
                        <a:solidFill>
                          <a:srgbClr val="000000"/>
                        </a:solidFill>
                        <a:effectLst/>
                        <a:latin typeface="Calibri"/>
                      </a:endParaRPr>
                    </a:p>
                  </a:txBody>
                  <a:tcPr marL="6096" marR="6096" marT="6096" marB="0" anchor="b"/>
                </a:tc>
                <a:tc>
                  <a:txBody>
                    <a:bodyPr/>
                    <a:lstStyle/>
                    <a:p>
                      <a:pPr algn="ctr" fontAlgn="b"/>
                      <a:r>
                        <a:rPr lang="es-ES" sz="700" u="none" strike="noStrike">
                          <a:effectLst/>
                        </a:rPr>
                        <a:t>ANCHOVETA EXTRAIDA TM</a:t>
                      </a:r>
                      <a:endParaRPr lang="es-ES" sz="700" b="0" i="0" u="none" strike="noStrike">
                        <a:solidFill>
                          <a:srgbClr val="000000"/>
                        </a:solidFill>
                        <a:effectLst/>
                        <a:latin typeface="Calibri"/>
                      </a:endParaRPr>
                    </a:p>
                  </a:txBody>
                  <a:tcPr marL="6096" marR="6096" marT="6096" marB="0" anchor="b"/>
                </a:tc>
                <a:tc>
                  <a:txBody>
                    <a:bodyPr/>
                    <a:lstStyle/>
                    <a:p>
                      <a:pPr algn="ctr" fontAlgn="b"/>
                      <a:r>
                        <a:rPr lang="es-ES" sz="700" u="none" strike="noStrike">
                          <a:effectLst/>
                        </a:rPr>
                        <a:t>FRESCO EN TM ABASTECIDO</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1983</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118,436.00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106,722.00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1984</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22,988.00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186,433.00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1985</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844,255.00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181,907.00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1986</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3,481,823.00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218,386.00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1987</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1,764,169.00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220,511.00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1988</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2,701,051.00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225,407.00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1989</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3,718,664.00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242,951.00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2,924,987.00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270,643.00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1991</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3,079,200.00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105,429.00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1992</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4,869,872.00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204,829.00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1993</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7,008,500.00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229,172.99</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1994</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9,799,498.00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239,626.00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1995</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6,557,743.04</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267,615.00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1996</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7,460,420.38</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249,967.95</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1997</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5,923,005.00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254,340.00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1998</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1,205,537.00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249,164.40</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1999</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6,731,987.46</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255,747.14</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2000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9,555,607.00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317,193.59</a:t>
                      </a:r>
                      <a:endParaRPr lang="es-ES" sz="700" b="0" i="0" u="none" strike="noStrike">
                        <a:solidFill>
                          <a:srgbClr val="000000"/>
                        </a:solidFill>
                        <a:effectLst/>
                        <a:latin typeface="Calibri"/>
                      </a:endParaRPr>
                    </a:p>
                  </a:txBody>
                  <a:tcPr marL="6096" marR="6096" marT="6096" marB="0" anchor="b"/>
                </a:tc>
              </a:tr>
              <a:tr h="142460">
                <a:tc>
                  <a:txBody>
                    <a:bodyPr/>
                    <a:lstStyle/>
                    <a:p>
                      <a:pPr algn="r" fontAlgn="b"/>
                      <a:r>
                        <a:rPr lang="es-ES" sz="700" u="none" strike="noStrike">
                          <a:effectLst/>
                        </a:rPr>
                        <a:t>2001</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6,347,671.00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339,392.00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2002</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8,082,897.00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308,347.00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2003</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5,335,511.00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329,435.00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2004</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8,797,135.00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344,094.00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2005</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8,628,396.00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285,947.36</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2006</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5,891,838.00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344,823.00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2007</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6,084,713.00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347,549.51</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2008</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6,159,387.00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321,174.00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2009</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5,828,636.00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330,436.00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2010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3,330,413.06</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264,951.64</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2011</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7,000,092.79</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287,226.40</a:t>
                      </a:r>
                      <a:endParaRPr lang="es-ES" sz="700" b="0" i="0" u="none" strike="noStrike">
                        <a:solidFill>
                          <a:srgbClr val="000000"/>
                        </a:solidFill>
                        <a:effectLst/>
                        <a:latin typeface="Calibri"/>
                      </a:endParaRPr>
                    </a:p>
                  </a:txBody>
                  <a:tcPr marL="6096" marR="6096" marT="6096" marB="0" anchor="b"/>
                </a:tc>
              </a:tr>
              <a:tr h="149583">
                <a:tc>
                  <a:txBody>
                    <a:bodyPr/>
                    <a:lstStyle/>
                    <a:p>
                      <a:pPr algn="r" fontAlgn="b"/>
                      <a:r>
                        <a:rPr lang="es-ES" sz="700" u="none" strike="noStrike">
                          <a:effectLst/>
                        </a:rPr>
                        <a:t>2012</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3,615,477.00</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348,429.00</a:t>
                      </a:r>
                      <a:endParaRPr lang="es-ES" sz="700" b="0" i="0" u="none" strike="noStrike">
                        <a:solidFill>
                          <a:srgbClr val="000000"/>
                        </a:solidFill>
                        <a:effectLst/>
                        <a:latin typeface="Calibri"/>
                      </a:endParaRPr>
                    </a:p>
                  </a:txBody>
                  <a:tcPr marL="6096" marR="6096" marT="6096" marB="0" anchor="b"/>
                </a:tc>
              </a:tr>
              <a:tr h="142460">
                <a:tc>
                  <a:txBody>
                    <a:bodyPr/>
                    <a:lstStyle/>
                    <a:p>
                      <a:pPr algn="l" fontAlgn="b"/>
                      <a:r>
                        <a:rPr lang="es-ES" sz="700" u="none" strike="noStrike">
                          <a:effectLst/>
                        </a:rPr>
                        <a:t> </a:t>
                      </a:r>
                      <a:endParaRPr lang="es-ES" sz="700" b="0" i="0" u="none" strike="noStrike">
                        <a:solidFill>
                          <a:srgbClr val="000000"/>
                        </a:solidFill>
                        <a:effectLst/>
                        <a:latin typeface="Calibri"/>
                      </a:endParaRPr>
                    </a:p>
                  </a:txBody>
                  <a:tcPr marL="6096" marR="6096" marT="6096" marB="0" anchor="b"/>
                </a:tc>
                <a:tc>
                  <a:txBody>
                    <a:bodyPr/>
                    <a:lstStyle/>
                    <a:p>
                      <a:pPr algn="l" fontAlgn="b"/>
                      <a:r>
                        <a:rPr lang="es-ES" sz="700" u="none" strike="noStrike">
                          <a:effectLst/>
                        </a:rPr>
                        <a:t> </a:t>
                      </a:r>
                      <a:endParaRPr lang="es-ES" sz="700" b="0" i="0" u="none" strike="noStrike">
                        <a:solidFill>
                          <a:srgbClr val="000000"/>
                        </a:solidFill>
                        <a:effectLst/>
                        <a:latin typeface="Calibri"/>
                      </a:endParaRPr>
                    </a:p>
                  </a:txBody>
                  <a:tcPr marL="6096" marR="6096" marT="6096" marB="0" anchor="b"/>
                </a:tc>
                <a:tc>
                  <a:txBody>
                    <a:bodyPr/>
                    <a:lstStyle/>
                    <a:p>
                      <a:pPr algn="l" fontAlgn="b"/>
                      <a:r>
                        <a:rPr lang="es-ES" sz="700" u="none" strike="noStrike">
                          <a:effectLst/>
                        </a:rPr>
                        <a:t> </a:t>
                      </a:r>
                      <a:endParaRPr lang="es-ES" sz="700" b="0" i="0" u="none" strike="noStrike">
                        <a:solidFill>
                          <a:srgbClr val="000000"/>
                        </a:solidFill>
                        <a:effectLst/>
                        <a:latin typeface="Calibri"/>
                      </a:endParaRPr>
                    </a:p>
                  </a:txBody>
                  <a:tcPr marL="6096" marR="6096" marT="6096" marB="0" anchor="b"/>
                </a:tc>
              </a:tr>
              <a:tr h="508582">
                <a:tc>
                  <a:txBody>
                    <a:bodyPr/>
                    <a:lstStyle/>
                    <a:p>
                      <a:pPr algn="l" fontAlgn="b"/>
                      <a:r>
                        <a:rPr lang="es-ES" sz="700" u="none" strike="noStrike">
                          <a:effectLst/>
                        </a:rPr>
                        <a:t>COEFICIENTE DE CORRELACION</a:t>
                      </a:r>
                      <a:endParaRPr lang="es-ES" sz="700" b="0" i="0" u="none" strike="noStrike">
                        <a:solidFill>
                          <a:srgbClr val="000000"/>
                        </a:solidFill>
                        <a:effectLst/>
                        <a:latin typeface="Calibri"/>
                      </a:endParaRPr>
                    </a:p>
                  </a:txBody>
                  <a:tcPr marL="6096" marR="6096" marT="6096" marB="0" anchor="b"/>
                </a:tc>
                <a:tc>
                  <a:txBody>
                    <a:bodyPr/>
                    <a:lstStyle/>
                    <a:p>
                      <a:pPr algn="l" fontAlgn="b"/>
                      <a:r>
                        <a:rPr lang="es-ES" sz="700" u="none" strike="noStrike">
                          <a:effectLst/>
                        </a:rPr>
                        <a:t> </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a:effectLst/>
                        </a:rPr>
                        <a:t>0.580141531</a:t>
                      </a:r>
                      <a:endParaRPr lang="es-ES" sz="700" b="0" i="0" u="none" strike="noStrike">
                        <a:solidFill>
                          <a:srgbClr val="000000"/>
                        </a:solidFill>
                        <a:effectLst/>
                        <a:latin typeface="Calibri"/>
                      </a:endParaRPr>
                    </a:p>
                  </a:txBody>
                  <a:tcPr marL="6096" marR="6096" marT="6096" marB="0" anchor="b"/>
                </a:tc>
              </a:tr>
              <a:tr h="110931">
                <a:tc>
                  <a:txBody>
                    <a:bodyPr/>
                    <a:lstStyle/>
                    <a:p>
                      <a:pPr algn="l" fontAlgn="b"/>
                      <a:r>
                        <a:rPr lang="es-ES" sz="700" u="none" strike="noStrike">
                          <a:effectLst/>
                        </a:rPr>
                        <a:t>%</a:t>
                      </a:r>
                      <a:endParaRPr lang="es-ES" sz="700" b="0" i="0" u="none" strike="noStrike">
                        <a:solidFill>
                          <a:srgbClr val="000000"/>
                        </a:solidFill>
                        <a:effectLst/>
                        <a:latin typeface="Calibri"/>
                      </a:endParaRPr>
                    </a:p>
                  </a:txBody>
                  <a:tcPr marL="6096" marR="6096" marT="6096" marB="0" anchor="b"/>
                </a:tc>
                <a:tc>
                  <a:txBody>
                    <a:bodyPr/>
                    <a:lstStyle/>
                    <a:p>
                      <a:pPr algn="l" fontAlgn="b"/>
                      <a:r>
                        <a:rPr lang="es-ES" sz="700" u="none" strike="noStrike">
                          <a:effectLst/>
                        </a:rPr>
                        <a:t> </a:t>
                      </a:r>
                      <a:endParaRPr lang="es-ES" sz="700" b="0" i="0" u="none" strike="noStrike">
                        <a:solidFill>
                          <a:srgbClr val="000000"/>
                        </a:solidFill>
                        <a:effectLst/>
                        <a:latin typeface="Calibri"/>
                      </a:endParaRPr>
                    </a:p>
                  </a:txBody>
                  <a:tcPr marL="6096" marR="6096" marT="6096" marB="0" anchor="b"/>
                </a:tc>
                <a:tc>
                  <a:txBody>
                    <a:bodyPr/>
                    <a:lstStyle/>
                    <a:p>
                      <a:pPr algn="r" fontAlgn="b"/>
                      <a:r>
                        <a:rPr lang="es-ES" sz="700" u="none" strike="noStrike" dirty="0">
                          <a:effectLst/>
                        </a:rPr>
                        <a:t>58.01415306</a:t>
                      </a:r>
                      <a:endParaRPr lang="es-ES" sz="700" b="0" i="0" u="none" strike="noStrike" dirty="0">
                        <a:solidFill>
                          <a:srgbClr val="000000"/>
                        </a:solidFill>
                        <a:effectLst/>
                        <a:latin typeface="Calibri"/>
                      </a:endParaRPr>
                    </a:p>
                  </a:txBody>
                  <a:tcPr marL="6096" marR="6096" marT="6096" marB="0" anchor="b"/>
                </a:tc>
              </a:tr>
            </a:tbl>
          </a:graphicData>
        </a:graphic>
      </p:graphicFrame>
      <p:sp>
        <p:nvSpPr>
          <p:cNvPr id="6" name="5 CuadroTexto"/>
          <p:cNvSpPr txBox="1"/>
          <p:nvPr/>
        </p:nvSpPr>
        <p:spPr>
          <a:xfrm>
            <a:off x="5148064" y="620688"/>
            <a:ext cx="3600400" cy="830997"/>
          </a:xfrm>
          <a:prstGeom prst="rect">
            <a:avLst/>
          </a:prstGeom>
          <a:noFill/>
        </p:spPr>
        <p:txBody>
          <a:bodyPr wrap="square" rtlCol="0">
            <a:spAutoFit/>
          </a:bodyPr>
          <a:lstStyle/>
          <a:p>
            <a:r>
              <a:rPr lang="es-ES" sz="1200" dirty="0" smtClean="0"/>
              <a:t>1.-Como se Observa en los datos obtenidos del INEI, la oferta de pescado fresco, ha tenido una tendencia positivo a lo largo de los años, considerando que su precio también viene en aumento.</a:t>
            </a:r>
            <a:endParaRPr lang="es-ES" sz="1200" dirty="0"/>
          </a:p>
        </p:txBody>
      </p:sp>
      <p:sp>
        <p:nvSpPr>
          <p:cNvPr id="7" name="6 CuadroTexto"/>
          <p:cNvSpPr txBox="1"/>
          <p:nvPr/>
        </p:nvSpPr>
        <p:spPr>
          <a:xfrm>
            <a:off x="5220072" y="1700808"/>
            <a:ext cx="3456384" cy="646331"/>
          </a:xfrm>
          <a:prstGeom prst="rect">
            <a:avLst/>
          </a:prstGeom>
          <a:noFill/>
        </p:spPr>
        <p:txBody>
          <a:bodyPr wrap="square" rtlCol="0">
            <a:spAutoFit/>
          </a:bodyPr>
          <a:lstStyle/>
          <a:p>
            <a:r>
              <a:rPr lang="es-ES" sz="1200" dirty="0" smtClean="0"/>
              <a:t>2.- Se observa que el año 2011 hubo una mayor pesca que el 2012 con respecto a la pesca de CHI, sin embargo, la pesca de CHD también fue mayor.</a:t>
            </a:r>
            <a:endParaRPr lang="es-ES" sz="1200" dirty="0"/>
          </a:p>
        </p:txBody>
      </p:sp>
      <p:sp>
        <p:nvSpPr>
          <p:cNvPr id="8" name="7 CuadroTexto"/>
          <p:cNvSpPr txBox="1"/>
          <p:nvPr/>
        </p:nvSpPr>
        <p:spPr>
          <a:xfrm>
            <a:off x="5148064" y="2492895"/>
            <a:ext cx="3456384" cy="1200329"/>
          </a:xfrm>
          <a:prstGeom prst="rect">
            <a:avLst/>
          </a:prstGeom>
          <a:noFill/>
        </p:spPr>
        <p:txBody>
          <a:bodyPr wrap="square" rtlCol="0">
            <a:spAutoFit/>
          </a:bodyPr>
          <a:lstStyle/>
          <a:p>
            <a:r>
              <a:rPr lang="es-ES" sz="1200" dirty="0" smtClean="0"/>
              <a:t>3.- Se Observa que la tendencia de oferta de pescado fresco es positiva, aumentado con los años, sin embargo no se ha tenido en cuenta que el ciclo de la anchoveta es menor que el de los demás recursos, y estos han tenido una tendencia positivo sin justificar la sostenibilidad de esos recursos.</a:t>
            </a:r>
            <a:endParaRPr lang="es-ES" sz="1200" dirty="0"/>
          </a:p>
        </p:txBody>
      </p:sp>
      <p:sp>
        <p:nvSpPr>
          <p:cNvPr id="9" name="8 CuadroTexto"/>
          <p:cNvSpPr txBox="1"/>
          <p:nvPr/>
        </p:nvSpPr>
        <p:spPr>
          <a:xfrm>
            <a:off x="5148064" y="3933055"/>
            <a:ext cx="3744416" cy="1015663"/>
          </a:xfrm>
          <a:prstGeom prst="rect">
            <a:avLst/>
          </a:prstGeom>
          <a:noFill/>
        </p:spPr>
        <p:txBody>
          <a:bodyPr wrap="square" rtlCol="0">
            <a:spAutoFit/>
          </a:bodyPr>
          <a:lstStyle/>
          <a:p>
            <a:r>
              <a:rPr lang="es-ES" sz="1200" dirty="0" smtClean="0"/>
              <a:t>4.- La correlación es POSITIVA, lo que demuestra, contrario a lo que se manifiesta que el CHD tiene una relación positiva con respecto al CHI. Las explicaciones pueden ser varias, pero son indistintas a lo que se quiere demostrar.</a:t>
            </a:r>
            <a:endParaRPr lang="es-ES" sz="1200" dirty="0"/>
          </a:p>
        </p:txBody>
      </p:sp>
      <p:sp>
        <p:nvSpPr>
          <p:cNvPr id="2" name="1 CuadroTexto"/>
          <p:cNvSpPr txBox="1"/>
          <p:nvPr/>
        </p:nvSpPr>
        <p:spPr>
          <a:xfrm>
            <a:off x="4968044" y="5085184"/>
            <a:ext cx="3960440" cy="1661993"/>
          </a:xfrm>
          <a:prstGeom prst="rect">
            <a:avLst/>
          </a:prstGeom>
          <a:noFill/>
        </p:spPr>
        <p:txBody>
          <a:bodyPr wrap="square" rtlCol="0">
            <a:spAutoFit/>
          </a:bodyPr>
          <a:lstStyle/>
          <a:p>
            <a:r>
              <a:rPr lang="es-ES" dirty="0" smtClean="0"/>
              <a:t>¿</a:t>
            </a:r>
            <a:r>
              <a:rPr lang="es-ES" sz="1400" b="1" dirty="0" smtClean="0"/>
              <a:t>Cómo es que el Ministerio de producción e </a:t>
            </a:r>
            <a:r>
              <a:rPr lang="es-ES" sz="1400" b="1" dirty="0" err="1" smtClean="0"/>
              <a:t>Imarpe</a:t>
            </a:r>
            <a:r>
              <a:rPr lang="es-ES" sz="1400" b="1" dirty="0" smtClean="0"/>
              <a:t> están fiscalizando la pesca de Fresco para evitar su depredación? Debido a la tendencia positiva de extracción, ¿Hay estudios o planes para implementar que ayuden a la sostenibilidad de las especies de CHD,  y sostener responsablemente el exceso de oferta?</a:t>
            </a:r>
            <a:endParaRPr lang="es-ES" sz="1400" b="1" dirty="0"/>
          </a:p>
        </p:txBody>
      </p:sp>
    </p:spTree>
    <p:extLst>
      <p:ext uri="{BB962C8B-B14F-4D97-AF65-F5344CB8AC3E}">
        <p14:creationId xmlns:p14="http://schemas.microsoft.com/office/powerpoint/2010/main" val="224151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ntonio\Desktop\Investigacion CH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3238103" cy="58995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tonio\Desktop\Investigacion CHD\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04664"/>
            <a:ext cx="2635227" cy="56166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ntonio\Desktop\Investigacion CHD\caida de bioma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598" y="378698"/>
            <a:ext cx="260697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ntonio\Desktop\Investigacion CHD\cevicheria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7524" y="1832846"/>
            <a:ext cx="2554050" cy="45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37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Gráfico"/>
          <p:cNvGraphicFramePr>
            <a:graphicFrameLocks/>
          </p:cNvGraphicFramePr>
          <p:nvPr>
            <p:extLst>
              <p:ext uri="{D42A27DB-BD31-4B8C-83A1-F6EECF244321}">
                <p14:modId xmlns:p14="http://schemas.microsoft.com/office/powerpoint/2010/main" val="991787644"/>
              </p:ext>
            </p:extLst>
          </p:nvPr>
        </p:nvGraphicFramePr>
        <p:xfrm>
          <a:off x="251520" y="620688"/>
          <a:ext cx="871296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1164877" y="5197842"/>
            <a:ext cx="6984776" cy="923330"/>
          </a:xfrm>
          <a:prstGeom prst="rect">
            <a:avLst/>
          </a:prstGeom>
          <a:noFill/>
        </p:spPr>
        <p:txBody>
          <a:bodyPr wrap="square" rtlCol="0">
            <a:spAutoFit/>
          </a:bodyPr>
          <a:lstStyle/>
          <a:p>
            <a:r>
              <a:rPr lang="es-ES" dirty="0" smtClean="0"/>
              <a:t>No se observa, para nada, siendo cifras oficiales, un disminución del recurso, lo que se puede observas es el efecto cíclico, por shocks climáticos, u exógenos que dan el ciclo a la extracción.</a:t>
            </a:r>
            <a:endParaRPr lang="es-ES" dirty="0"/>
          </a:p>
        </p:txBody>
      </p:sp>
    </p:spTree>
    <p:extLst>
      <p:ext uri="{BB962C8B-B14F-4D97-AF65-F5344CB8AC3E}">
        <p14:creationId xmlns:p14="http://schemas.microsoft.com/office/powerpoint/2010/main" val="3640435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3805926245"/>
              </p:ext>
            </p:extLst>
          </p:nvPr>
        </p:nvGraphicFramePr>
        <p:xfrm>
          <a:off x="395536" y="260648"/>
          <a:ext cx="8424936"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83568" y="5661248"/>
            <a:ext cx="8064896" cy="923330"/>
          </a:xfrm>
          <a:prstGeom prst="rect">
            <a:avLst/>
          </a:prstGeom>
          <a:noFill/>
        </p:spPr>
        <p:txBody>
          <a:bodyPr wrap="square" rtlCol="0">
            <a:spAutoFit/>
          </a:bodyPr>
          <a:lstStyle/>
          <a:p>
            <a:r>
              <a:rPr lang="es-ES" dirty="0" smtClean="0"/>
              <a:t>¿Están preparados los recursos de pescado fresco para aumento </a:t>
            </a:r>
            <a:r>
              <a:rPr lang="es-ES" dirty="0" err="1" smtClean="0"/>
              <a:t>greométrico</a:t>
            </a:r>
            <a:r>
              <a:rPr lang="es-ES" dirty="0" smtClean="0"/>
              <a:t> de su explotación?; </a:t>
            </a:r>
            <a:r>
              <a:rPr lang="es-ES" b="1" dirty="0" smtClean="0"/>
              <a:t>¿Por qué el alza de precios si la oferta a aumentado exponencialmente?</a:t>
            </a:r>
            <a:endParaRPr lang="es-ES" b="1" dirty="0"/>
          </a:p>
        </p:txBody>
      </p:sp>
    </p:spTree>
    <p:extLst>
      <p:ext uri="{BB962C8B-B14F-4D97-AF65-F5344CB8AC3E}">
        <p14:creationId xmlns:p14="http://schemas.microsoft.com/office/powerpoint/2010/main" val="2429351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CHD  1998-2012</a:t>
            </a:r>
            <a:endParaRPr lang="es-ES" dirty="0"/>
          </a:p>
        </p:txBody>
      </p:sp>
      <p:sp>
        <p:nvSpPr>
          <p:cNvPr id="5" name="4 CuadroTexto"/>
          <p:cNvSpPr txBox="1"/>
          <p:nvPr/>
        </p:nvSpPr>
        <p:spPr>
          <a:xfrm>
            <a:off x="684124" y="5301208"/>
            <a:ext cx="7632848" cy="1015663"/>
          </a:xfrm>
          <a:prstGeom prst="rect">
            <a:avLst/>
          </a:prstGeom>
          <a:noFill/>
        </p:spPr>
        <p:txBody>
          <a:bodyPr wrap="square" rtlCol="0">
            <a:spAutoFit/>
          </a:bodyPr>
          <a:lstStyle/>
          <a:p>
            <a:r>
              <a:rPr lang="es-ES" sz="1200" dirty="0" smtClean="0"/>
              <a:t>No es difícil observar una tendencia positiva, entonces, ¿Por qué el alza de precios?; y ¿Cuáles son las medidas que el Ministerio de Producción o </a:t>
            </a:r>
            <a:r>
              <a:rPr lang="es-ES" sz="1200" dirty="0" err="1" smtClean="0"/>
              <a:t>Imarpe</a:t>
            </a:r>
            <a:r>
              <a:rPr lang="es-ES" sz="1200" dirty="0" smtClean="0"/>
              <a:t> están implementando para mantener la sostenibilidad de los recursos debido al alza de la extracción de los Recursos de CHD?; ¿Acaso es que ese aumento en la extracción de la última década y la falta de estudios técnicos del recurso como la falta de fiscalización es lo que está afectando los recursos en algunas de sus especies EN LA ACTUALIDAD?</a:t>
            </a:r>
            <a:endParaRPr lang="es-ES" sz="1200" dirty="0"/>
          </a:p>
        </p:txBody>
      </p:sp>
      <p:sp>
        <p:nvSpPr>
          <p:cNvPr id="6" name="5 CuadroTexto"/>
          <p:cNvSpPr txBox="1"/>
          <p:nvPr/>
        </p:nvSpPr>
        <p:spPr>
          <a:xfrm>
            <a:off x="6876256" y="332656"/>
            <a:ext cx="2088232" cy="938719"/>
          </a:xfrm>
          <a:prstGeom prst="rect">
            <a:avLst/>
          </a:prstGeom>
          <a:noFill/>
        </p:spPr>
        <p:txBody>
          <a:bodyPr wrap="square" rtlCol="0">
            <a:spAutoFit/>
          </a:bodyPr>
          <a:lstStyle/>
          <a:p>
            <a:pPr algn="ctr"/>
            <a:r>
              <a:rPr lang="es-ES" sz="1100" dirty="0" smtClean="0"/>
              <a:t>A Pesar de que el año 2011 fue una pesca RECORD para el CHD, TAMBIEN LO FUE PARA EL CHI, esto indica la falta de criterio al afirmar una relación indirecta</a:t>
            </a:r>
            <a:endParaRPr lang="es-ES" sz="1100" dirty="0"/>
          </a:p>
        </p:txBody>
      </p:sp>
      <p:graphicFrame>
        <p:nvGraphicFramePr>
          <p:cNvPr id="8" name="5 Gráfico"/>
          <p:cNvGraphicFramePr>
            <a:graphicFrameLocks/>
          </p:cNvGraphicFramePr>
          <p:nvPr>
            <p:extLst>
              <p:ext uri="{D42A27DB-BD31-4B8C-83A1-F6EECF244321}">
                <p14:modId xmlns:p14="http://schemas.microsoft.com/office/powerpoint/2010/main" val="547105064"/>
              </p:ext>
            </p:extLst>
          </p:nvPr>
        </p:nvGraphicFramePr>
        <p:xfrm>
          <a:off x="395536" y="1412776"/>
          <a:ext cx="80648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9" name="1 Flecha arriba"/>
          <p:cNvSpPr/>
          <p:nvPr/>
        </p:nvSpPr>
        <p:spPr>
          <a:xfrm>
            <a:off x="3491880" y="3645024"/>
            <a:ext cx="1224136" cy="576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b="1" dirty="0" smtClean="0"/>
              <a:t>2003</a:t>
            </a:r>
            <a:endParaRPr lang="es-ES" b="1" dirty="0"/>
          </a:p>
        </p:txBody>
      </p:sp>
    </p:spTree>
    <p:extLst>
      <p:ext uri="{BB962C8B-B14F-4D97-AF65-F5344CB8AC3E}">
        <p14:creationId xmlns:p14="http://schemas.microsoft.com/office/powerpoint/2010/main" val="1587373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Evolución de la producción de CHD  por década</a:t>
            </a:r>
            <a:endParaRPr lang="es-ES" dirty="0"/>
          </a:p>
        </p:txBody>
      </p:sp>
      <p:graphicFrame>
        <p:nvGraphicFramePr>
          <p:cNvPr id="6" name="1 Gráfico"/>
          <p:cNvGraphicFramePr>
            <a:graphicFrameLocks/>
          </p:cNvGraphicFramePr>
          <p:nvPr>
            <p:extLst>
              <p:ext uri="{D42A27DB-BD31-4B8C-83A1-F6EECF244321}">
                <p14:modId xmlns:p14="http://schemas.microsoft.com/office/powerpoint/2010/main" val="276055993"/>
              </p:ext>
            </p:extLst>
          </p:nvPr>
        </p:nvGraphicFramePr>
        <p:xfrm>
          <a:off x="827584" y="1484784"/>
          <a:ext cx="756084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043882680"/>
              </p:ext>
            </p:extLst>
          </p:nvPr>
        </p:nvGraphicFramePr>
        <p:xfrm>
          <a:off x="1043608" y="3933056"/>
          <a:ext cx="7086600" cy="1885950"/>
        </p:xfrm>
        <a:graphic>
          <a:graphicData uri="http://schemas.openxmlformats.org/drawingml/2006/table">
            <a:tbl>
              <a:tblPr/>
              <a:tblGrid>
                <a:gridCol w="2834640"/>
                <a:gridCol w="772217"/>
                <a:gridCol w="762683"/>
                <a:gridCol w="1315629"/>
                <a:gridCol w="1401431"/>
              </a:tblGrid>
              <a:tr h="209550">
                <a:tc>
                  <a:txBody>
                    <a:bodyPr/>
                    <a:lstStyle/>
                    <a:p>
                      <a:pPr algn="ctr" fontAlgn="b"/>
                      <a:r>
                        <a:rPr lang="es-ES" sz="1100" b="1" i="0" u="none" strike="noStrike" dirty="0">
                          <a:solidFill>
                            <a:srgbClr val="000000"/>
                          </a:solidFill>
                          <a:effectLst/>
                          <a:latin typeface="Arial Narrow"/>
                        </a:rPr>
                        <a:t>Datos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4">
                  <a:txBody>
                    <a:bodyPr/>
                    <a:lstStyle/>
                    <a:p>
                      <a:pPr algn="ctr" fontAlgn="b"/>
                      <a:r>
                        <a:rPr lang="es-ES" sz="1100" b="1" i="0" u="none" strike="noStrike">
                          <a:solidFill>
                            <a:srgbClr val="000000"/>
                          </a:solidFill>
                          <a:effectLst/>
                          <a:latin typeface="Arial Narrow"/>
                        </a:rPr>
                        <a:t>Extracción/consumo de pescado Fresco en los últimos 30 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9550">
                <a:tc>
                  <a:txBody>
                    <a:bodyPr/>
                    <a:lstStyle/>
                    <a:p>
                      <a:pPr algn="ctr" fontAlgn="b"/>
                      <a:r>
                        <a:rPr lang="es-ES" sz="1100" b="1" i="0" u="none" strike="noStrike">
                          <a:solidFill>
                            <a:srgbClr val="000000"/>
                          </a:solidFill>
                          <a:effectLst/>
                          <a:latin typeface="Arial Narrow"/>
                        </a:rPr>
                        <a:t>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1983-1992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1993-2002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2003-2012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Capturas Promedio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196,321.8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271,056.6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320,406.6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endParaRPr lang="es-ES" sz="1100" b="1"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Capturas acumuladas en década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1,963,218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2,710,566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3,204,066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Crecimiento con BASE 1983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Crecimimiento BASE década anterior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endParaRPr lang="es-ES" sz="1100" b="1"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9550">
                <a:tc>
                  <a:txBody>
                    <a:bodyPr/>
                    <a:lstStyle/>
                    <a:p>
                      <a:pPr algn="ctr" fontAlgn="b"/>
                      <a:r>
                        <a:rPr lang="es-ES" sz="1100" b="1" i="0" u="none" strike="noStrike">
                          <a:solidFill>
                            <a:srgbClr val="000000"/>
                          </a:solidFill>
                          <a:effectLst/>
                          <a:latin typeface="Arial Narrow"/>
                        </a:rPr>
                        <a:t>Tasa de crecimiento anual promedio 1983-2012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effectLst/>
                          <a:latin typeface="Arial Narrow"/>
                        </a:rPr>
                        <a:t>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dirty="0">
                        <a:solidFill>
                          <a:srgbClr val="000000"/>
                        </a:solidFill>
                        <a:effectLst/>
                        <a:latin typeface="Arial Narrow"/>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effectLst/>
                        <a:latin typeface="Arial Narrow"/>
                      </a:endParaRPr>
                    </a:p>
                  </a:txBody>
                  <a:tcPr marL="9525" marR="9525" marT="9525"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Arial Narrow"/>
                      </a:endParaRPr>
                    </a:p>
                  </a:txBody>
                  <a:tcPr marL="9525" marR="9525" marT="9525" marB="0" anchor="b">
                    <a:lnL>
                      <a:noFill/>
                    </a:lnL>
                    <a:lnR>
                      <a:noFill/>
                    </a:lnR>
                    <a:lnT>
                      <a:noFill/>
                    </a:lnT>
                    <a:lnB>
                      <a:noFill/>
                    </a:lnB>
                  </a:tcPr>
                </a:tc>
              </a:tr>
            </a:tbl>
          </a:graphicData>
        </a:graphic>
      </p:graphicFrame>
      <p:sp>
        <p:nvSpPr>
          <p:cNvPr id="9" name="8 CuadroTexto"/>
          <p:cNvSpPr txBox="1"/>
          <p:nvPr/>
        </p:nvSpPr>
        <p:spPr>
          <a:xfrm>
            <a:off x="1043608" y="5934670"/>
            <a:ext cx="7560840" cy="923330"/>
          </a:xfrm>
          <a:prstGeom prst="rect">
            <a:avLst/>
          </a:prstGeom>
          <a:noFill/>
        </p:spPr>
        <p:txBody>
          <a:bodyPr wrap="square" rtlCol="0">
            <a:spAutoFit/>
          </a:bodyPr>
          <a:lstStyle/>
          <a:p>
            <a:r>
              <a:rPr lang="es-ES" dirty="0" smtClean="0"/>
              <a:t>Se observa un crecimiento constante, sin embargo los ordenamientos y regulaciones no han ido a la par con estudios en cuando a la sostenibilidad de los recursos de CHD</a:t>
            </a:r>
            <a:endParaRPr lang="es-ES" dirty="0"/>
          </a:p>
        </p:txBody>
      </p:sp>
    </p:spTree>
    <p:extLst>
      <p:ext uri="{BB962C8B-B14F-4D97-AF65-F5344CB8AC3E}">
        <p14:creationId xmlns:p14="http://schemas.microsoft.com/office/powerpoint/2010/main" val="2491018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Evolución de la producción de </a:t>
            </a:r>
            <a:r>
              <a:rPr lang="es-ES" dirty="0" smtClean="0"/>
              <a:t>CHI  </a:t>
            </a:r>
            <a:r>
              <a:rPr lang="es-ES" dirty="0"/>
              <a:t>por década</a:t>
            </a:r>
          </a:p>
        </p:txBody>
      </p:sp>
      <p:graphicFrame>
        <p:nvGraphicFramePr>
          <p:cNvPr id="4" name="2 Gráfico"/>
          <p:cNvGraphicFramePr>
            <a:graphicFrameLocks/>
          </p:cNvGraphicFramePr>
          <p:nvPr>
            <p:extLst>
              <p:ext uri="{D42A27DB-BD31-4B8C-83A1-F6EECF244321}">
                <p14:modId xmlns:p14="http://schemas.microsoft.com/office/powerpoint/2010/main" val="2551127649"/>
              </p:ext>
            </p:extLst>
          </p:nvPr>
        </p:nvGraphicFramePr>
        <p:xfrm>
          <a:off x="827584" y="1700808"/>
          <a:ext cx="8136904" cy="2408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2794759"/>
              </p:ext>
            </p:extLst>
          </p:nvPr>
        </p:nvGraphicFramePr>
        <p:xfrm>
          <a:off x="1187624" y="4365104"/>
          <a:ext cx="5930900" cy="1257300"/>
        </p:xfrm>
        <a:graphic>
          <a:graphicData uri="http://schemas.openxmlformats.org/drawingml/2006/table">
            <a:tbl>
              <a:tblPr/>
              <a:tblGrid>
                <a:gridCol w="2240774"/>
                <a:gridCol w="762817"/>
                <a:gridCol w="858169"/>
                <a:gridCol w="1144225"/>
                <a:gridCol w="924915"/>
              </a:tblGrid>
              <a:tr h="209550">
                <a:tc>
                  <a:txBody>
                    <a:bodyPr/>
                    <a:lstStyle/>
                    <a:p>
                      <a:pPr algn="ctr" fontAlgn="b"/>
                      <a:r>
                        <a:rPr lang="es-ES" sz="1100" b="1" i="0" u="none" strike="noStrike">
                          <a:solidFill>
                            <a:srgbClr val="000000"/>
                          </a:solidFill>
                          <a:effectLst/>
                          <a:latin typeface="Arial Narrow"/>
                        </a:rPr>
                        <a:t>Datos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4">
                  <a:txBody>
                    <a:bodyPr/>
                    <a:lstStyle/>
                    <a:p>
                      <a:pPr algn="ctr" fontAlgn="b"/>
                      <a:r>
                        <a:rPr lang="es-ES" sz="1100" b="1" i="0" u="none" strike="noStrike">
                          <a:solidFill>
                            <a:srgbClr val="000000"/>
                          </a:solidFill>
                          <a:effectLst/>
                          <a:latin typeface="Arial Narrow"/>
                        </a:rPr>
                        <a:t>Extracción/consumo de pescado Fresco en los últimos 30 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9550">
                <a:tc>
                  <a:txBody>
                    <a:bodyPr/>
                    <a:lstStyle/>
                    <a:p>
                      <a:pPr algn="ctr" fontAlgn="b"/>
                      <a:r>
                        <a:rPr lang="es-ES" sz="1100" b="1" i="0" u="none" strike="noStrike">
                          <a:solidFill>
                            <a:srgbClr val="000000"/>
                          </a:solidFill>
                          <a:effectLst/>
                          <a:latin typeface="Arial Narrow"/>
                        </a:rPr>
                        <a:t>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1983-1992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1993-2002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Arial Narrow"/>
                        </a:rPr>
                        <a:t>2003-2012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Capturas Promedio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2,352,544.5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6,867,286.6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6,067,159.9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endParaRPr lang="es-ES" sz="1100" b="1"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100" b="0" i="0" u="none" strike="noStrike">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Capturas acumuladas en década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23,525,445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68,672,866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60,671,599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S" sz="1100" b="1" i="0" u="none" strike="noStrike">
                          <a:solidFill>
                            <a:srgbClr val="000000"/>
                          </a:solidFill>
                          <a:effectLst/>
                          <a:latin typeface="Arial Narrow"/>
                        </a:rPr>
                        <a:t>Crecimimiento BASE década anterior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ES" sz="1100" b="0" i="0" u="none" strike="noStrike">
                          <a:solidFill>
                            <a:srgbClr val="000000"/>
                          </a:solidFill>
                          <a:effectLst/>
                          <a:latin typeface="Arial Narrow"/>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Arial Narrow"/>
                        </a:rPr>
                        <a:t>191.9%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Narrow"/>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971600" y="5877272"/>
            <a:ext cx="7416824" cy="923330"/>
          </a:xfrm>
          <a:prstGeom prst="rect">
            <a:avLst/>
          </a:prstGeom>
          <a:noFill/>
        </p:spPr>
        <p:txBody>
          <a:bodyPr wrap="square" rtlCol="0">
            <a:spAutoFit/>
          </a:bodyPr>
          <a:lstStyle/>
          <a:p>
            <a:r>
              <a:rPr lang="es-ES" dirty="0" smtClean="0"/>
              <a:t>Por lo que queda demostrado que las legislaciones y ordenamientos del CHI ha tenido un impacto positivo en cuanto a la regulación de la explotación pesquera, ya que se ha extraído 11.7% menos que en la década anterior</a:t>
            </a:r>
            <a:endParaRPr lang="es-ES" dirty="0"/>
          </a:p>
        </p:txBody>
      </p:sp>
    </p:spTree>
    <p:extLst>
      <p:ext uri="{BB962C8B-B14F-4D97-AF65-F5344CB8AC3E}">
        <p14:creationId xmlns:p14="http://schemas.microsoft.com/office/powerpoint/2010/main" val="175926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dirty="0" smtClean="0"/>
              <a:t>¿Es verdad la hipótesis de que la extracción de CHI ha afectado negativamente el stock pesca de CHD, reduciendo la misma y aumentado sus precios?</a:t>
            </a:r>
            <a:endParaRPr lang="es-ES" sz="2000" dirty="0"/>
          </a:p>
        </p:txBody>
      </p:sp>
      <p:sp>
        <p:nvSpPr>
          <p:cNvPr id="4" name="3 CuadroTexto"/>
          <p:cNvSpPr txBox="1"/>
          <p:nvPr/>
        </p:nvSpPr>
        <p:spPr>
          <a:xfrm>
            <a:off x="643330" y="1336428"/>
            <a:ext cx="7992888" cy="369332"/>
          </a:xfrm>
          <a:prstGeom prst="rect">
            <a:avLst/>
          </a:prstGeom>
          <a:noFill/>
        </p:spPr>
        <p:txBody>
          <a:bodyPr wrap="square" rtlCol="0">
            <a:spAutoFit/>
          </a:bodyPr>
          <a:lstStyle/>
          <a:p>
            <a:r>
              <a:rPr lang="es-ES" dirty="0" smtClean="0"/>
              <a:t>Según el INEI, las cifras de extracción de CHI y de CHD son las siguientes: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070091220"/>
              </p:ext>
            </p:extLst>
          </p:nvPr>
        </p:nvGraphicFramePr>
        <p:xfrm>
          <a:off x="179512" y="1916832"/>
          <a:ext cx="6480721" cy="4317869"/>
        </p:xfrm>
        <a:graphic>
          <a:graphicData uri="http://schemas.openxmlformats.org/drawingml/2006/table">
            <a:tbl>
              <a:tblPr>
                <a:tableStyleId>{5C22544A-7EE6-4342-B048-85BDC9FD1C3A}</a:tableStyleId>
              </a:tblPr>
              <a:tblGrid>
                <a:gridCol w="864097"/>
                <a:gridCol w="1872208"/>
                <a:gridCol w="1872208"/>
                <a:gridCol w="1872208"/>
              </a:tblGrid>
              <a:tr h="348871">
                <a:tc>
                  <a:txBody>
                    <a:bodyPr/>
                    <a:lstStyle/>
                    <a:p>
                      <a:pPr algn="ctr" fontAlgn="b"/>
                      <a:r>
                        <a:rPr lang="es-ES" sz="700" u="none" strike="noStrike" dirty="0">
                          <a:effectLst/>
                        </a:rPr>
                        <a:t>AÑO</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ANCHOVETA EXTRAIDA TM</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FRESCO EN TM ABASTECIDO</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TN EXTRAIDAS PARA CHD</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dirty="0">
                          <a:effectLst/>
                        </a:rPr>
                        <a:t>1983</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dirty="0">
                          <a:effectLst/>
                        </a:rPr>
                        <a:t>118,436.00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106,722.00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1984</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22,988.00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186,433.00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1985</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844,255.00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181,907.00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3,481,823.00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218,386.00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1987</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1,764,169.00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220,511.00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1988</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2,701,051.00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225,407.00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1989</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3,718,664.00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242,951.00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2,924,987.00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270,643.00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1991</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3,079,200.00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105,429.00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1992</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4,869,872.00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dirty="0">
                          <a:effectLst/>
                        </a:rPr>
                        <a:t>204,829.00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1993</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7,008,500.00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229,172.99</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1994</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9,799,498.00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239,626.00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1995</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6,557,743.04</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267,615.00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7,460,420.38</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249,967.95</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1997</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5,923,005.00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254,340.00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1998</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1,205,537.00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249,164.40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613,973.20</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1999</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6,731,987.46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255,747.14</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604,442.18</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2000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9,555,607.00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317,193.59</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713,869.04</a:t>
                      </a:r>
                      <a:endParaRPr lang="es-ES" sz="700" b="0" i="0" u="none" strike="noStrike">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2001</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6,347,671.00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339,392.00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747,930.00</a:t>
                      </a:r>
                      <a:endParaRPr lang="es-ES" sz="700" b="0" i="0" u="none" strike="noStrike">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2002</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8,082,897.00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308,347.00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584,581.43</a:t>
                      </a:r>
                      <a:endParaRPr lang="es-ES" sz="700" b="0" i="0" u="none" strike="noStrike">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2003</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5,335,511.00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329,435.00</a:t>
                      </a:r>
                      <a:endParaRPr lang="es-ES" sz="700" b="0" i="0" u="none" strike="noStrike" dirty="0">
                        <a:solidFill>
                          <a:srgbClr val="000000"/>
                        </a:solidFill>
                        <a:effectLst/>
                        <a:latin typeface="Calibri"/>
                      </a:endParaRPr>
                    </a:p>
                  </a:txBody>
                  <a:tcPr marL="5733" marR="5733" marT="5733" marB="0" anchor="b"/>
                </a:tc>
                <a:tc>
                  <a:txBody>
                    <a:bodyPr/>
                    <a:lstStyle/>
                    <a:p>
                      <a:pPr algn="ctr" fontAlgn="b"/>
                      <a:r>
                        <a:rPr lang="es-ES" sz="700" u="none" strike="noStrike">
                          <a:effectLst/>
                        </a:rPr>
                        <a:t>713,978.00</a:t>
                      </a:r>
                      <a:endParaRPr lang="es-ES" sz="700" b="0" i="0" u="none" strike="noStrike">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2004</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8,797,135.00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344,094.00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763,645.00</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2005</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8,628,396.00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285,947.36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724,602.78</a:t>
                      </a:r>
                      <a:endParaRPr lang="es-ES" sz="700" b="0" i="0" u="none" strike="noStrike">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5,891,838.00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344,823.00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1,087,920.25</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2007</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6,084,713.00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347,549.51</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1,092,669.80</a:t>
                      </a:r>
                      <a:endParaRPr lang="es-ES" sz="700" b="0" i="0" u="none" strike="noStrike">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2008</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6,159,387.00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321,174.00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1,196,433.00</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2009</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5,828,636.00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330,436.00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1,196,433.00</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2010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3,330,413.06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264,951.64</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890,680.17</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2011</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7,000,092.79</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287,226.40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1,208,910.93</a:t>
                      </a:r>
                      <a:endParaRPr lang="es-ES" sz="700" b="0" i="0" u="none" strike="noStrike" dirty="0">
                        <a:solidFill>
                          <a:srgbClr val="000000"/>
                        </a:solidFill>
                        <a:effectLst/>
                        <a:latin typeface="Calibri"/>
                      </a:endParaRPr>
                    </a:p>
                  </a:txBody>
                  <a:tcPr marL="5733" marR="5733" marT="5733" marB="0" anchor="b"/>
                </a:tc>
              </a:tr>
              <a:tr h="109348">
                <a:tc>
                  <a:txBody>
                    <a:bodyPr/>
                    <a:lstStyle/>
                    <a:p>
                      <a:pPr algn="ctr" fontAlgn="b"/>
                      <a:r>
                        <a:rPr lang="es-ES" sz="700" u="none" strike="noStrike">
                          <a:effectLst/>
                        </a:rPr>
                        <a:t>2012</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3,615,477.00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348,429.00</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1,125,000.00</a:t>
                      </a:r>
                      <a:endParaRPr lang="es-ES" sz="700" b="0" i="0" u="none" strike="noStrike" dirty="0">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 </a:t>
                      </a:r>
                      <a:endParaRPr lang="es-ES" sz="700" b="0" i="0" u="none" strike="noStrike" dirty="0">
                        <a:solidFill>
                          <a:srgbClr val="000000"/>
                        </a:solidFill>
                        <a:effectLst/>
                        <a:latin typeface="Calibri"/>
                      </a:endParaRPr>
                    </a:p>
                  </a:txBody>
                  <a:tcPr marL="5733" marR="5733" marT="5733" marB="0" anchor="b"/>
                </a:tc>
              </a:tr>
              <a:tr h="371782">
                <a:tc>
                  <a:txBody>
                    <a:bodyPr/>
                    <a:lstStyle/>
                    <a:p>
                      <a:pPr algn="ctr" fontAlgn="b"/>
                      <a:r>
                        <a:rPr lang="es-ES" sz="700" u="none" strike="noStrike">
                          <a:effectLst/>
                        </a:rPr>
                        <a:t>COEFICIENTE DE CORRELACION</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0.580141531</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-0.148389606</a:t>
                      </a:r>
                      <a:endParaRPr lang="es-ES" sz="700" b="0" i="0" u="none" strike="noStrike" dirty="0">
                        <a:solidFill>
                          <a:srgbClr val="000000"/>
                        </a:solidFill>
                        <a:effectLst/>
                        <a:latin typeface="Calibri"/>
                      </a:endParaRPr>
                    </a:p>
                  </a:txBody>
                  <a:tcPr marL="5733" marR="5733" marT="5733" marB="0" anchor="b"/>
                </a:tc>
              </a:tr>
              <a:tr h="104140">
                <a:tc>
                  <a:txBody>
                    <a:bodyPr/>
                    <a:lstStyle/>
                    <a:p>
                      <a:pPr algn="ctr" fontAlgn="b"/>
                      <a:r>
                        <a:rPr lang="es-ES" sz="700" u="none" strike="noStrike">
                          <a:effectLst/>
                        </a:rPr>
                        <a:t>%</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a:effectLst/>
                        </a:rPr>
                        <a:t>58.01415306</a:t>
                      </a:r>
                      <a:endParaRPr lang="es-ES" sz="700" b="0" i="0" u="none" strike="noStrike">
                        <a:solidFill>
                          <a:srgbClr val="000000"/>
                        </a:solidFill>
                        <a:effectLst/>
                        <a:latin typeface="Calibri"/>
                      </a:endParaRPr>
                    </a:p>
                  </a:txBody>
                  <a:tcPr marL="5733" marR="5733" marT="5733" marB="0" anchor="b"/>
                </a:tc>
                <a:tc>
                  <a:txBody>
                    <a:bodyPr/>
                    <a:lstStyle/>
                    <a:p>
                      <a:pPr algn="ctr" fontAlgn="b"/>
                      <a:r>
                        <a:rPr lang="es-ES" sz="700" u="none" strike="noStrike" dirty="0">
                          <a:effectLst/>
                        </a:rPr>
                        <a:t>-14.8389606</a:t>
                      </a:r>
                      <a:endParaRPr lang="es-ES" sz="700" b="0" i="0" u="none" strike="noStrike" dirty="0">
                        <a:solidFill>
                          <a:srgbClr val="000000"/>
                        </a:solidFill>
                        <a:effectLst/>
                        <a:latin typeface="Calibri"/>
                      </a:endParaRPr>
                    </a:p>
                  </a:txBody>
                  <a:tcPr marL="5733" marR="5733" marT="5733" marB="0" anchor="b"/>
                </a:tc>
              </a:tr>
            </a:tbl>
          </a:graphicData>
        </a:graphic>
      </p:graphicFrame>
      <p:sp>
        <p:nvSpPr>
          <p:cNvPr id="6" name="5 CuadroTexto"/>
          <p:cNvSpPr txBox="1"/>
          <p:nvPr/>
        </p:nvSpPr>
        <p:spPr>
          <a:xfrm>
            <a:off x="6732240" y="3284984"/>
            <a:ext cx="2304256" cy="769441"/>
          </a:xfrm>
          <a:prstGeom prst="rect">
            <a:avLst/>
          </a:prstGeom>
          <a:noFill/>
        </p:spPr>
        <p:txBody>
          <a:bodyPr wrap="square" rtlCol="0">
            <a:spAutoFit/>
          </a:bodyPr>
          <a:lstStyle/>
          <a:p>
            <a:r>
              <a:rPr lang="es-ES" sz="1100" dirty="0" smtClean="0"/>
              <a:t>Como se observa, las </a:t>
            </a:r>
            <a:r>
              <a:rPr lang="es-ES" sz="1100" dirty="0" err="1" smtClean="0"/>
              <a:t>Tn</a:t>
            </a:r>
            <a:r>
              <a:rPr lang="es-ES" sz="1100" dirty="0" smtClean="0"/>
              <a:t>. para CHD tienen una pendiente positiva, aumentando con el paso del tiempo, sin embargo el CHI, es oscilante.</a:t>
            </a:r>
            <a:endParaRPr lang="es-ES" sz="1100" dirty="0"/>
          </a:p>
        </p:txBody>
      </p:sp>
    </p:spTree>
    <p:extLst>
      <p:ext uri="{BB962C8B-B14F-4D97-AF65-F5344CB8AC3E}">
        <p14:creationId xmlns:p14="http://schemas.microsoft.com/office/powerpoint/2010/main" val="4071801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ALZA DE PRECIOS</a:t>
            </a:r>
            <a:endParaRPr lang="es-ES" dirty="0"/>
          </a:p>
        </p:txBody>
      </p:sp>
      <p:sp>
        <p:nvSpPr>
          <p:cNvPr id="3" name="2 Marcador de contenido"/>
          <p:cNvSpPr>
            <a:spLocks noGrp="1"/>
          </p:cNvSpPr>
          <p:nvPr>
            <p:ph idx="1"/>
          </p:nvPr>
        </p:nvSpPr>
        <p:spPr/>
        <p:txBody>
          <a:bodyPr>
            <a:noAutofit/>
          </a:bodyPr>
          <a:lstStyle/>
          <a:p>
            <a:r>
              <a:rPr lang="es-ES" sz="1400" dirty="0" smtClean="0"/>
              <a:t>Demostrando que la OFERTA AUMENTÓ, y no disminuyó como afirma la Ministra, la única explicación del aumento de precios, está ligada  A LA DEMANDA, como se sustentó en la parte uno de la investigación, por lo tanto, no sólo  NO EXISTE, una relación inversa entre la Pesca de CHD y la de CHI, sino </a:t>
            </a:r>
            <a:r>
              <a:rPr lang="es-ES" sz="1400" dirty="0"/>
              <a:t>que incluso llega a ser positiva, o mínima, o </a:t>
            </a:r>
            <a:r>
              <a:rPr lang="es-ES" sz="1400" dirty="0" smtClean="0"/>
              <a:t>espuria, </a:t>
            </a:r>
            <a:r>
              <a:rPr lang="es-ES" sz="1400" dirty="0"/>
              <a:t>por lo </a:t>
            </a:r>
            <a:r>
              <a:rPr lang="es-ES" sz="1400" dirty="0" smtClean="0"/>
              <a:t>e se desestima el argumento que el CHI AFECTA EL STOCK del CHD afectando su precio.</a:t>
            </a:r>
          </a:p>
          <a:p>
            <a:r>
              <a:rPr lang="es-ES" sz="1400" u="sng" dirty="0" smtClean="0"/>
              <a:t>ADEMAS SE DEMUESTRA QUE EL ABASTECIMIENTO Y LA EXTRACCION DE CHD AUMENTÓ, Y NO DISMINUYÓ, POR LO TANTO NO AFECTA LOS PRECIOS POSITIVAMENTE.</a:t>
            </a:r>
          </a:p>
          <a:p>
            <a:r>
              <a:rPr lang="es-ES" sz="1400" u="sng" dirty="0" smtClean="0"/>
              <a:t>Como se observa en el cuadro en la parte inferior, el crecimiento de los precios de los recursos pesqueros, comienza a la par con el crecimiento de PBI </a:t>
            </a:r>
            <a:r>
              <a:rPr lang="es-ES" sz="1400" u="sng" dirty="0" err="1" smtClean="0"/>
              <a:t>pér</a:t>
            </a:r>
            <a:r>
              <a:rPr lang="es-ES" sz="1400" u="sng" dirty="0" smtClean="0"/>
              <a:t> </a:t>
            </a:r>
            <a:r>
              <a:rPr lang="es-ES" sz="1400" u="sng" dirty="0" err="1" smtClean="0"/>
              <a:t>capita</a:t>
            </a:r>
            <a:r>
              <a:rPr lang="es-ES" sz="1400" u="sng" dirty="0" smtClean="0"/>
              <a:t>, demostrando así que la demanda a tenido un mayor poder adquisitivo en la última década.</a:t>
            </a:r>
          </a:p>
        </p:txBody>
      </p:sp>
      <p:pic>
        <p:nvPicPr>
          <p:cNvPr id="1026" name="Picture 2" descr="C:\Users\Antonio\Desktop\PBI per cápi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861048"/>
            <a:ext cx="6948264" cy="292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35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Anexos</a:t>
            </a:r>
            <a:endParaRPr lang="es-ES" dirty="0"/>
          </a:p>
        </p:txBody>
      </p:sp>
      <p:sp>
        <p:nvSpPr>
          <p:cNvPr id="3" name="2 Subtítulo"/>
          <p:cNvSpPr>
            <a:spLocks noGrp="1"/>
          </p:cNvSpPr>
          <p:nvPr>
            <p:ph type="subTitle" idx="1"/>
          </p:nvPr>
        </p:nvSpPr>
        <p:spPr/>
        <p:txBody>
          <a:bodyPr>
            <a:normAutofit fontScale="92500" lnSpcReduction="10000"/>
          </a:bodyPr>
          <a:lstStyle/>
          <a:p>
            <a:r>
              <a:rPr lang="es-ES" dirty="0" smtClean="0"/>
              <a:t>Datos adicionales con respecto al CHD y explicación macroeconómica que explica el alza de precios a pesar del aumento de oferta</a:t>
            </a:r>
            <a:endParaRPr lang="es-ES" dirty="0"/>
          </a:p>
        </p:txBody>
      </p:sp>
    </p:spTree>
    <p:extLst>
      <p:ext uri="{BB962C8B-B14F-4D97-AF65-F5344CB8AC3E}">
        <p14:creationId xmlns:p14="http://schemas.microsoft.com/office/powerpoint/2010/main" val="857597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97152"/>
            <a:ext cx="8229600" cy="1143000"/>
          </a:xfrm>
        </p:spPr>
        <p:txBody>
          <a:bodyPr>
            <a:noAutofit/>
          </a:bodyPr>
          <a:lstStyle/>
          <a:p>
            <a:r>
              <a:rPr lang="es-ES" sz="2000" dirty="0" smtClean="0"/>
              <a:t>Aumento del consumo, sin inflación a precios constantes de 1994. Se observa una tendencia expansiva  a partir del 2003, con respecto a años anteriores que tienen una tendencia moderada de crecimiento</a:t>
            </a:r>
            <a:endParaRPr lang="es-ES" sz="2000" dirty="0"/>
          </a:p>
        </p:txBody>
      </p:sp>
      <p:graphicFrame>
        <p:nvGraphicFramePr>
          <p:cNvPr id="4" name="1 Gráfico"/>
          <p:cNvGraphicFramePr>
            <a:graphicFrameLocks/>
          </p:cNvGraphicFramePr>
          <p:nvPr>
            <p:extLst>
              <p:ext uri="{D42A27DB-BD31-4B8C-83A1-F6EECF244321}">
                <p14:modId xmlns:p14="http://schemas.microsoft.com/office/powerpoint/2010/main" val="1278252442"/>
              </p:ext>
            </p:extLst>
          </p:nvPr>
        </p:nvGraphicFramePr>
        <p:xfrm>
          <a:off x="395536" y="188640"/>
          <a:ext cx="8424936"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767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404144"/>
            <a:ext cx="8229600" cy="1905176"/>
          </a:xfrm>
        </p:spPr>
        <p:txBody>
          <a:bodyPr>
            <a:noAutofit/>
          </a:bodyPr>
          <a:lstStyle/>
          <a:p>
            <a:r>
              <a:rPr lang="es-ES" sz="1800" dirty="0" smtClean="0"/>
              <a:t>Crecimiento del PBI per cápita peruano. Se observa que a partir del 2003 la tendencia del crecimiento, es decir su pendiente es mucho mayor con respecto a años anteriores.</a:t>
            </a:r>
            <a:endParaRPr lang="es-ES" sz="1800" dirty="0"/>
          </a:p>
        </p:txBody>
      </p:sp>
      <p:pic>
        <p:nvPicPr>
          <p:cNvPr id="4" name="Picture 2" descr="C:\Users\Antonio\Desktop\PBI per cápi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7344816"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1 Flecha arriba"/>
          <p:cNvSpPr/>
          <p:nvPr/>
        </p:nvSpPr>
        <p:spPr>
          <a:xfrm>
            <a:off x="2735796" y="3116310"/>
            <a:ext cx="1224136" cy="576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b="1" dirty="0" smtClean="0"/>
              <a:t>2003</a:t>
            </a:r>
            <a:endParaRPr lang="es-ES" b="1" dirty="0"/>
          </a:p>
        </p:txBody>
      </p:sp>
    </p:spTree>
    <p:extLst>
      <p:ext uri="{BB962C8B-B14F-4D97-AF65-F5344CB8AC3E}">
        <p14:creationId xmlns:p14="http://schemas.microsoft.com/office/powerpoint/2010/main" val="487432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ntonio\Desktop\Investigacion CHD\par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2507788" cy="55446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ntonio\Desktop\Investigacion CHD\part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04664"/>
            <a:ext cx="2140502" cy="55446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ntonio\Desktop\Investigacion CHD\rafael r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48680"/>
            <a:ext cx="3150369"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51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933056"/>
            <a:ext cx="5040560" cy="2439144"/>
          </a:xfrm>
        </p:spPr>
        <p:txBody>
          <a:bodyPr>
            <a:noAutofit/>
          </a:bodyPr>
          <a:lstStyle/>
          <a:p>
            <a:r>
              <a:rPr lang="es-ES" sz="1800" dirty="0" smtClean="0"/>
              <a:t>En este gráfico se observa una tendencia expansiva a partir del 2003, con respecto al mismo año que comenzó en el gráfico anterior (consumo privado)  la expansión del consumo. Por lo tanto se observa una relación económica.</a:t>
            </a:r>
            <a:endParaRPr lang="es-ES" sz="1800" dirty="0"/>
          </a:p>
        </p:txBody>
      </p:sp>
      <p:graphicFrame>
        <p:nvGraphicFramePr>
          <p:cNvPr id="4" name="2 Gráfico"/>
          <p:cNvGraphicFramePr>
            <a:graphicFrameLocks/>
          </p:cNvGraphicFramePr>
          <p:nvPr>
            <p:extLst>
              <p:ext uri="{D42A27DB-BD31-4B8C-83A1-F6EECF244321}">
                <p14:modId xmlns:p14="http://schemas.microsoft.com/office/powerpoint/2010/main" val="1213607226"/>
              </p:ext>
            </p:extLst>
          </p:nvPr>
        </p:nvGraphicFramePr>
        <p:xfrm>
          <a:off x="107504" y="188640"/>
          <a:ext cx="8688743"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00277649"/>
              </p:ext>
            </p:extLst>
          </p:nvPr>
        </p:nvGraphicFramePr>
        <p:xfrm>
          <a:off x="6660232" y="3789040"/>
          <a:ext cx="2172072" cy="2317006"/>
        </p:xfrm>
        <a:graphic>
          <a:graphicData uri="http://schemas.openxmlformats.org/drawingml/2006/table">
            <a:tbl>
              <a:tblPr>
                <a:tableStyleId>{5C22544A-7EE6-4342-B048-85BDC9FD1C3A}</a:tableStyleId>
              </a:tblPr>
              <a:tblGrid>
                <a:gridCol w="1086036"/>
                <a:gridCol w="1086036"/>
              </a:tblGrid>
              <a:tr h="141049">
                <a:tc gridSpan="2">
                  <a:txBody>
                    <a:bodyPr/>
                    <a:lstStyle/>
                    <a:p>
                      <a:pPr algn="ctr" fontAlgn="b"/>
                      <a:r>
                        <a:rPr lang="es-ES" sz="1050" u="none" strike="noStrike">
                          <a:effectLst/>
                        </a:rPr>
                        <a:t>Ficha Técnica</a:t>
                      </a:r>
                      <a:endParaRPr lang="es-ES" sz="1050" b="1" i="0" u="none" strike="noStrike">
                        <a:solidFill>
                          <a:srgbClr val="000000"/>
                        </a:solidFill>
                        <a:effectLst/>
                        <a:latin typeface="Arial"/>
                      </a:endParaRPr>
                    </a:p>
                  </a:txBody>
                  <a:tcPr marL="9525" marR="9525" marT="9525" marB="0" anchor="b"/>
                </a:tc>
                <a:tc hMerge="1">
                  <a:txBody>
                    <a:bodyPr/>
                    <a:lstStyle/>
                    <a:p>
                      <a:endParaRPr lang="es-ES"/>
                    </a:p>
                  </a:txBody>
                  <a:tcPr/>
                </a:tc>
              </a:tr>
              <a:tr h="230855">
                <a:tc gridSpan="2">
                  <a:txBody>
                    <a:bodyPr/>
                    <a:lstStyle/>
                    <a:p>
                      <a:pPr algn="l" fontAlgn="b"/>
                      <a:r>
                        <a:rPr lang="es-ES" sz="700" u="none" strike="noStrike">
                          <a:effectLst/>
                        </a:rPr>
                        <a:t>PBI Elaboración de Pescado (Miles de nuevos soles a precios constantes de 1994)</a:t>
                      </a:r>
                      <a:endParaRPr lang="es-ES" sz="700" b="1" i="0" u="none" strike="noStrike">
                        <a:solidFill>
                          <a:srgbClr val="000000"/>
                        </a:solidFill>
                        <a:effectLst/>
                        <a:latin typeface="Arial"/>
                      </a:endParaRPr>
                    </a:p>
                  </a:txBody>
                  <a:tcPr marL="9525" marR="9525" marT="9525" marB="0" anchor="b"/>
                </a:tc>
                <a:tc hMerge="1">
                  <a:txBody>
                    <a:bodyPr/>
                    <a:lstStyle/>
                    <a:p>
                      <a:endParaRPr lang="es-ES"/>
                    </a:p>
                  </a:txBody>
                  <a:tcPr/>
                </a:tc>
              </a:tr>
              <a:tr h="96674">
                <a:tc gridSpan="2">
                  <a:txBody>
                    <a:bodyPr/>
                    <a:lstStyle/>
                    <a:p>
                      <a:pPr algn="l" fontAlgn="b"/>
                      <a:r>
                        <a:rPr lang="es-ES" sz="700" u="none" strike="noStrike">
                          <a:effectLst/>
                        </a:rPr>
                        <a:t> Tema : </a:t>
                      </a:r>
                      <a:endParaRPr lang="es-ES" sz="700" b="0" i="0" u="none" strike="noStrike">
                        <a:solidFill>
                          <a:srgbClr val="003399"/>
                        </a:solidFill>
                        <a:effectLst/>
                        <a:latin typeface="Arial"/>
                      </a:endParaRPr>
                    </a:p>
                  </a:txBody>
                  <a:tcPr marL="9525" marR="9525" marT="9525" marB="0" anchor="b"/>
                </a:tc>
                <a:tc hMerge="1">
                  <a:txBody>
                    <a:bodyPr/>
                    <a:lstStyle/>
                    <a:p>
                      <a:endParaRPr lang="es-ES"/>
                    </a:p>
                  </a:txBody>
                  <a:tcPr/>
                </a:tc>
              </a:tr>
              <a:tr h="204519">
                <a:tc gridSpan="2">
                  <a:txBody>
                    <a:bodyPr/>
                    <a:lstStyle/>
                    <a:p>
                      <a:pPr algn="l" fontAlgn="b"/>
                      <a:r>
                        <a:rPr lang="es-ES" sz="700" u="none" strike="noStrike">
                          <a:effectLst/>
                        </a:rPr>
                        <a:t>PBI por Clase de Actividad Económica: Elaboración de Pescado</a:t>
                      </a:r>
                      <a:endParaRPr lang="es-ES" sz="700" b="1" i="0" u="none" strike="noStrike">
                        <a:solidFill>
                          <a:srgbClr val="003399"/>
                        </a:solidFill>
                        <a:effectLst/>
                        <a:latin typeface="Arial"/>
                      </a:endParaRPr>
                    </a:p>
                  </a:txBody>
                  <a:tcPr marL="9525" marR="9525" marT="9525" marB="0" anchor="b"/>
                </a:tc>
                <a:tc hMerge="1">
                  <a:txBody>
                    <a:bodyPr/>
                    <a:lstStyle/>
                    <a:p>
                      <a:endParaRPr lang="es-ES"/>
                    </a:p>
                  </a:txBody>
                  <a:tcPr/>
                </a:tc>
              </a:tr>
              <a:tr h="136345">
                <a:tc gridSpan="2">
                  <a:txBody>
                    <a:bodyPr/>
                    <a:lstStyle/>
                    <a:p>
                      <a:pPr algn="l" fontAlgn="b"/>
                      <a:r>
                        <a:rPr lang="es-ES" sz="700" u="none" strike="noStrike">
                          <a:effectLst/>
                        </a:rPr>
                        <a:t> Variable : PBI Elaboración de Pescado</a:t>
                      </a:r>
                      <a:endParaRPr lang="es-ES" sz="700" b="0" i="0" u="none" strike="noStrike">
                        <a:solidFill>
                          <a:srgbClr val="003399"/>
                        </a:solidFill>
                        <a:effectLst/>
                        <a:latin typeface="Arial"/>
                      </a:endParaRPr>
                    </a:p>
                  </a:txBody>
                  <a:tcPr marL="9525" marR="9525" marT="9525" marB="0" anchor="b"/>
                </a:tc>
                <a:tc hMerge="1">
                  <a:txBody>
                    <a:bodyPr/>
                    <a:lstStyle/>
                    <a:p>
                      <a:endParaRPr lang="es-ES"/>
                    </a:p>
                  </a:txBody>
                  <a:tcPr/>
                </a:tc>
              </a:tr>
              <a:tr h="204519">
                <a:tc gridSpan="2">
                  <a:txBody>
                    <a:bodyPr/>
                    <a:lstStyle/>
                    <a:p>
                      <a:pPr algn="l" fontAlgn="b"/>
                      <a:r>
                        <a:rPr lang="es-ES" sz="700" u="none" strike="noStrike">
                          <a:effectLst/>
                        </a:rPr>
                        <a:t> Medida : Miles de nuevos soles a precios constantes de 1994</a:t>
                      </a:r>
                      <a:endParaRPr lang="es-ES" sz="700" b="0" i="0" u="none" strike="noStrike">
                        <a:solidFill>
                          <a:srgbClr val="003399"/>
                        </a:solidFill>
                        <a:effectLst/>
                        <a:latin typeface="Arial"/>
                      </a:endParaRPr>
                    </a:p>
                  </a:txBody>
                  <a:tcPr marL="9525" marR="9525" marT="9525" marB="0" anchor="b"/>
                </a:tc>
                <a:tc hMerge="1">
                  <a:txBody>
                    <a:bodyPr/>
                    <a:lstStyle/>
                    <a:p>
                      <a:endParaRPr lang="es-ES"/>
                    </a:p>
                  </a:txBody>
                  <a:tcPr/>
                </a:tc>
              </a:tr>
              <a:tr h="156128">
                <a:tc>
                  <a:txBody>
                    <a:bodyPr/>
                    <a:lstStyle/>
                    <a:p>
                      <a:pPr algn="l" fontAlgn="b"/>
                      <a:r>
                        <a:rPr lang="es-ES" sz="700" u="none" strike="noStrike">
                          <a:effectLst/>
                        </a:rPr>
                        <a:t> Periodo Base : 1994</a:t>
                      </a:r>
                      <a:endParaRPr lang="es-ES" sz="700" b="0" i="0" u="none" strike="noStrike">
                        <a:solidFill>
                          <a:srgbClr val="003399"/>
                        </a:solidFill>
                        <a:effectLst/>
                        <a:latin typeface="Arial"/>
                      </a:endParaRPr>
                    </a:p>
                  </a:txBody>
                  <a:tcPr marL="9525" marR="9525" marT="9525" marB="0" anchor="b"/>
                </a:tc>
                <a:tc>
                  <a:txBody>
                    <a:bodyPr/>
                    <a:lstStyle/>
                    <a:p>
                      <a:pPr algn="l" fontAlgn="b"/>
                      <a:r>
                        <a:rPr lang="es-ES" sz="700" u="none" strike="noStrike" dirty="0">
                          <a:effectLst/>
                        </a:rPr>
                        <a:t> Tipo de Medida : Valor</a:t>
                      </a:r>
                      <a:endParaRPr lang="es-ES" sz="700" b="0" i="0" u="none" strike="noStrike" dirty="0">
                        <a:solidFill>
                          <a:srgbClr val="003399"/>
                        </a:solidFill>
                        <a:effectLst/>
                        <a:latin typeface="Arial"/>
                      </a:endParaRPr>
                    </a:p>
                  </a:txBody>
                  <a:tcPr marL="9525" marR="9525" marT="9525" marB="0" anchor="b"/>
                </a:tc>
              </a:tr>
              <a:tr h="156128">
                <a:tc>
                  <a:txBody>
                    <a:bodyPr/>
                    <a:lstStyle/>
                    <a:p>
                      <a:pPr algn="l" fontAlgn="b"/>
                      <a:r>
                        <a:rPr lang="es-ES" sz="700" u="none" strike="noStrike">
                          <a:effectLst/>
                        </a:rPr>
                        <a:t> Frecuencia : Anual</a:t>
                      </a:r>
                      <a:endParaRPr lang="es-ES" sz="700" b="0" i="0" u="none" strike="noStrike">
                        <a:solidFill>
                          <a:srgbClr val="003399"/>
                        </a:solidFill>
                        <a:effectLst/>
                        <a:latin typeface="Arial"/>
                      </a:endParaRPr>
                    </a:p>
                  </a:txBody>
                  <a:tcPr marL="9525" marR="9525" marT="9525" marB="0" anchor="b"/>
                </a:tc>
                <a:tc>
                  <a:txBody>
                    <a:bodyPr/>
                    <a:lstStyle/>
                    <a:p>
                      <a:pPr algn="l" fontAlgn="b"/>
                      <a:r>
                        <a:rPr lang="es-ES" sz="700" u="none" strike="noStrike">
                          <a:effectLst/>
                        </a:rPr>
                        <a:t> Cobertura : Nacional</a:t>
                      </a:r>
                      <a:endParaRPr lang="es-ES" sz="700" b="0" i="0" u="none" strike="noStrike">
                        <a:solidFill>
                          <a:srgbClr val="003399"/>
                        </a:solidFill>
                        <a:effectLst/>
                        <a:latin typeface="Arial"/>
                      </a:endParaRPr>
                    </a:p>
                  </a:txBody>
                  <a:tcPr marL="9525" marR="9525" marT="9525" marB="0" anchor="b"/>
                </a:tc>
              </a:tr>
              <a:tr h="136345">
                <a:tc gridSpan="2">
                  <a:txBody>
                    <a:bodyPr/>
                    <a:lstStyle/>
                    <a:p>
                      <a:pPr algn="l" fontAlgn="b"/>
                      <a:r>
                        <a:rPr lang="es-ES" sz="700" u="none" strike="noStrike">
                          <a:effectLst/>
                        </a:rPr>
                        <a:t> Información disponible desde : 1991</a:t>
                      </a:r>
                      <a:endParaRPr lang="es-ES" sz="700" b="0" i="0" u="none" strike="noStrike">
                        <a:solidFill>
                          <a:srgbClr val="003399"/>
                        </a:solidFill>
                        <a:effectLst/>
                        <a:latin typeface="Arial"/>
                      </a:endParaRPr>
                    </a:p>
                  </a:txBody>
                  <a:tcPr marL="9525" marR="9525" marT="9525" marB="0" anchor="b"/>
                </a:tc>
                <a:tc hMerge="1">
                  <a:txBody>
                    <a:bodyPr/>
                    <a:lstStyle/>
                    <a:p>
                      <a:endParaRPr lang="es-ES"/>
                    </a:p>
                  </a:txBody>
                  <a:tcPr/>
                </a:tc>
              </a:tr>
              <a:tr h="613557">
                <a:tc gridSpan="2">
                  <a:txBody>
                    <a:bodyPr/>
                    <a:lstStyle/>
                    <a:p>
                      <a:pPr algn="l" fontAlgn="b"/>
                      <a:r>
                        <a:rPr lang="es-ES" sz="700" u="none" strike="noStrike">
                          <a:effectLst/>
                        </a:rPr>
                        <a:t> Observación : Valor Agregado de la Elaboración y Preservación de Pescado que comprende las conservas de pescado y mariscos, congelado y otros productos de preservación de recursos hidrobiológicos.</a:t>
                      </a:r>
                      <a:endParaRPr lang="es-ES" sz="700" b="0" i="0" u="none" strike="noStrike">
                        <a:solidFill>
                          <a:srgbClr val="003399"/>
                        </a:solidFill>
                        <a:effectLst/>
                        <a:latin typeface="Arial"/>
                      </a:endParaRPr>
                    </a:p>
                  </a:txBody>
                  <a:tcPr marL="9525" marR="9525" marT="9525" marB="0" anchor="b"/>
                </a:tc>
                <a:tc hMerge="1">
                  <a:txBody>
                    <a:bodyPr/>
                    <a:lstStyle/>
                    <a:p>
                      <a:endParaRPr lang="es-ES"/>
                    </a:p>
                  </a:txBody>
                  <a:tcPr/>
                </a:tc>
              </a:tr>
              <a:tr h="156128">
                <a:tc gridSpan="2">
                  <a:txBody>
                    <a:bodyPr/>
                    <a:lstStyle/>
                    <a:p>
                      <a:pPr algn="l" fontAlgn="b"/>
                      <a:r>
                        <a:rPr lang="es-ES" sz="700" u="none" strike="noStrike" dirty="0">
                          <a:effectLst/>
                        </a:rPr>
                        <a:t> Fuente : Instituto Nacional de Estadística e Informática</a:t>
                      </a:r>
                      <a:endParaRPr lang="es-ES" sz="700" b="0" i="0" u="none" strike="noStrike" dirty="0">
                        <a:solidFill>
                          <a:srgbClr val="003399"/>
                        </a:solidFill>
                        <a:effectLst/>
                        <a:latin typeface="Arial"/>
                      </a:endParaRPr>
                    </a:p>
                  </a:txBody>
                  <a:tcPr marL="9525" marR="9525" marT="9525" marB="0" anchor="b"/>
                </a:tc>
                <a:tc hMerge="1">
                  <a:txBody>
                    <a:bodyPr/>
                    <a:lstStyle/>
                    <a:p>
                      <a:endParaRPr lang="es-ES"/>
                    </a:p>
                  </a:txBody>
                  <a:tcPr/>
                </a:tc>
              </a:tr>
            </a:tbl>
          </a:graphicData>
        </a:graphic>
      </p:graphicFrame>
    </p:spTree>
    <p:extLst>
      <p:ext uri="{BB962C8B-B14F-4D97-AF65-F5344CB8AC3E}">
        <p14:creationId xmlns:p14="http://schemas.microsoft.com/office/powerpoint/2010/main" val="25567011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861048"/>
            <a:ext cx="3888432" cy="2511152"/>
          </a:xfrm>
        </p:spPr>
        <p:txBody>
          <a:bodyPr>
            <a:noAutofit/>
          </a:bodyPr>
          <a:lstStyle/>
          <a:p>
            <a:r>
              <a:rPr lang="es-ES" sz="1800" dirty="0" smtClean="0"/>
              <a:t>Caso contrario ocurre con respecto a la fabricación de harina y aceite de pescado, ya que a precios constantes de 1994, en realidad el aporte al PBI ha venido manteniéndose constante o incluso disminuyendo ligeramente. Se Observa los ciclos de materia prima.</a:t>
            </a:r>
            <a:endParaRPr lang="es-ES" sz="1800" dirty="0"/>
          </a:p>
        </p:txBody>
      </p:sp>
      <p:graphicFrame>
        <p:nvGraphicFramePr>
          <p:cNvPr id="4" name="3 Gráfico"/>
          <p:cNvGraphicFramePr>
            <a:graphicFrameLocks/>
          </p:cNvGraphicFramePr>
          <p:nvPr>
            <p:extLst>
              <p:ext uri="{D42A27DB-BD31-4B8C-83A1-F6EECF244321}">
                <p14:modId xmlns:p14="http://schemas.microsoft.com/office/powerpoint/2010/main" val="4008746696"/>
              </p:ext>
            </p:extLst>
          </p:nvPr>
        </p:nvGraphicFramePr>
        <p:xfrm>
          <a:off x="179512" y="116632"/>
          <a:ext cx="8964488"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80660178"/>
              </p:ext>
            </p:extLst>
          </p:nvPr>
        </p:nvGraphicFramePr>
        <p:xfrm>
          <a:off x="5940152" y="3645024"/>
          <a:ext cx="2634208" cy="2453295"/>
        </p:xfrm>
        <a:graphic>
          <a:graphicData uri="http://schemas.openxmlformats.org/drawingml/2006/table">
            <a:tbl>
              <a:tblPr>
                <a:tableStyleId>{5C22544A-7EE6-4342-B048-85BDC9FD1C3A}</a:tableStyleId>
              </a:tblPr>
              <a:tblGrid>
                <a:gridCol w="1317104"/>
                <a:gridCol w="1317104"/>
              </a:tblGrid>
              <a:tr h="130376">
                <a:tc gridSpan="2">
                  <a:txBody>
                    <a:bodyPr/>
                    <a:lstStyle/>
                    <a:p>
                      <a:pPr algn="ctr" fontAlgn="b"/>
                      <a:r>
                        <a:rPr lang="es-ES" sz="1100" u="none" strike="noStrike">
                          <a:effectLst/>
                        </a:rPr>
                        <a:t>Ficha Técnica</a:t>
                      </a:r>
                      <a:endParaRPr lang="es-ES" sz="1100" b="1" i="0" u="none" strike="noStrike">
                        <a:solidFill>
                          <a:srgbClr val="000000"/>
                        </a:solidFill>
                        <a:effectLst/>
                        <a:latin typeface="Arial"/>
                      </a:endParaRPr>
                    </a:p>
                  </a:txBody>
                  <a:tcPr marL="9525" marR="9525" marT="9525" marB="0" anchor="b"/>
                </a:tc>
                <a:tc hMerge="1">
                  <a:txBody>
                    <a:bodyPr/>
                    <a:lstStyle/>
                    <a:p>
                      <a:endParaRPr lang="es-ES"/>
                    </a:p>
                  </a:txBody>
                  <a:tcPr/>
                </a:tc>
              </a:tr>
              <a:tr h="273789">
                <a:tc gridSpan="2">
                  <a:txBody>
                    <a:bodyPr/>
                    <a:lstStyle/>
                    <a:p>
                      <a:pPr algn="l" fontAlgn="b"/>
                      <a:r>
                        <a:rPr lang="es-ES" sz="800" u="none" strike="noStrike">
                          <a:effectLst/>
                        </a:rPr>
                        <a:t>PBI Harina y Aceite de Pescado</a:t>
                      </a:r>
                      <a:r>
                        <a:rPr lang="es-ES" sz="750" u="none" strike="noStrike">
                          <a:effectLst/>
                        </a:rPr>
                        <a:t> (Miles de nuevos soles a precios constantes de 1994)</a:t>
                      </a:r>
                      <a:endParaRPr lang="es-ES" sz="800" b="1" i="0" u="none" strike="noStrike">
                        <a:solidFill>
                          <a:srgbClr val="000000"/>
                        </a:solidFill>
                        <a:effectLst/>
                        <a:latin typeface="Arial"/>
                      </a:endParaRPr>
                    </a:p>
                  </a:txBody>
                  <a:tcPr marL="9525" marR="9525" marT="9525" marB="0" anchor="b"/>
                </a:tc>
                <a:tc hMerge="1">
                  <a:txBody>
                    <a:bodyPr/>
                    <a:lstStyle/>
                    <a:p>
                      <a:endParaRPr lang="es-ES"/>
                    </a:p>
                  </a:txBody>
                  <a:tcPr/>
                </a:tc>
              </a:tr>
              <a:tr h="130376">
                <a:tc gridSpan="2">
                  <a:txBody>
                    <a:bodyPr/>
                    <a:lstStyle/>
                    <a:p>
                      <a:pPr algn="l" fontAlgn="b"/>
                      <a:r>
                        <a:rPr lang="es-ES" sz="800" u="none" strike="noStrike">
                          <a:effectLst/>
                        </a:rPr>
                        <a:t> Tema : </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93346">
                <a:tc gridSpan="2">
                  <a:txBody>
                    <a:bodyPr/>
                    <a:lstStyle/>
                    <a:p>
                      <a:pPr algn="l" fontAlgn="b"/>
                      <a:r>
                        <a:rPr lang="es-ES" sz="800" u="none" strike="noStrike">
                          <a:effectLst/>
                        </a:rPr>
                        <a:t>PBI por Clase de Actividad Económica: Harina y Aceite de Pescado</a:t>
                      </a:r>
                      <a:endParaRPr lang="es-ES" sz="800" b="1" i="0" u="none" strike="noStrike">
                        <a:solidFill>
                          <a:srgbClr val="003399"/>
                        </a:solidFill>
                        <a:effectLst/>
                        <a:latin typeface="Arial"/>
                      </a:endParaRPr>
                    </a:p>
                  </a:txBody>
                  <a:tcPr marL="9525" marR="9525" marT="9525" marB="0" anchor="b"/>
                </a:tc>
                <a:tc hMerge="1">
                  <a:txBody>
                    <a:bodyPr/>
                    <a:lstStyle/>
                    <a:p>
                      <a:endParaRPr lang="es-ES"/>
                    </a:p>
                  </a:txBody>
                  <a:tcPr/>
                </a:tc>
              </a:tr>
              <a:tr h="195564">
                <a:tc gridSpan="2">
                  <a:txBody>
                    <a:bodyPr/>
                    <a:lstStyle/>
                    <a:p>
                      <a:pPr algn="l" fontAlgn="b"/>
                      <a:r>
                        <a:rPr lang="es-ES" sz="800" u="none" strike="noStrike">
                          <a:effectLst/>
                        </a:rPr>
                        <a:t> Variable : PBI Harina y Aceite de Pescado</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93346">
                <a:tc gridSpan="2">
                  <a:txBody>
                    <a:bodyPr/>
                    <a:lstStyle/>
                    <a:p>
                      <a:pPr algn="l" fontAlgn="b"/>
                      <a:r>
                        <a:rPr lang="es-ES" sz="800" u="none" strike="noStrike">
                          <a:effectLst/>
                        </a:rPr>
                        <a:t> Medida : Miles de nuevos soles a precios constantes de 1994</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02083">
                <a:tc>
                  <a:txBody>
                    <a:bodyPr/>
                    <a:lstStyle/>
                    <a:p>
                      <a:pPr algn="l" fontAlgn="b"/>
                      <a:r>
                        <a:rPr lang="es-ES" sz="800" u="none" strike="noStrike">
                          <a:effectLst/>
                        </a:rPr>
                        <a:t> Periodo Base : 1994</a:t>
                      </a:r>
                      <a:endParaRPr lang="es-ES" sz="800" b="0" i="0" u="none" strike="noStrike">
                        <a:solidFill>
                          <a:srgbClr val="003399"/>
                        </a:solidFill>
                        <a:effectLst/>
                        <a:latin typeface="Arial"/>
                      </a:endParaRPr>
                    </a:p>
                  </a:txBody>
                  <a:tcPr marL="9525" marR="9525" marT="9525" marB="0" anchor="b"/>
                </a:tc>
                <a:tc>
                  <a:txBody>
                    <a:bodyPr/>
                    <a:lstStyle/>
                    <a:p>
                      <a:pPr algn="l" fontAlgn="b"/>
                      <a:r>
                        <a:rPr lang="es-ES" sz="800" u="none" strike="noStrike">
                          <a:effectLst/>
                        </a:rPr>
                        <a:t> Tipo de Medida : Valor</a:t>
                      </a:r>
                      <a:endParaRPr lang="es-ES" sz="800" b="0" i="0" u="none" strike="noStrike">
                        <a:solidFill>
                          <a:srgbClr val="003399"/>
                        </a:solidFill>
                        <a:effectLst/>
                        <a:latin typeface="Arial"/>
                      </a:endParaRPr>
                    </a:p>
                  </a:txBody>
                  <a:tcPr marL="9525" marR="9525" marT="9525" marB="0" anchor="b"/>
                </a:tc>
              </a:tr>
              <a:tr h="202083">
                <a:tc>
                  <a:txBody>
                    <a:bodyPr/>
                    <a:lstStyle/>
                    <a:p>
                      <a:pPr algn="l" fontAlgn="b"/>
                      <a:r>
                        <a:rPr lang="es-ES" sz="800" u="none" strike="noStrike">
                          <a:effectLst/>
                        </a:rPr>
                        <a:t> Frecuencia : Anual</a:t>
                      </a:r>
                      <a:endParaRPr lang="es-ES" sz="800" b="0" i="0" u="none" strike="noStrike">
                        <a:solidFill>
                          <a:srgbClr val="003399"/>
                        </a:solidFill>
                        <a:effectLst/>
                        <a:latin typeface="Arial"/>
                      </a:endParaRPr>
                    </a:p>
                  </a:txBody>
                  <a:tcPr marL="9525" marR="9525" marT="9525" marB="0" anchor="b"/>
                </a:tc>
                <a:tc>
                  <a:txBody>
                    <a:bodyPr/>
                    <a:lstStyle/>
                    <a:p>
                      <a:pPr algn="l" fontAlgn="b"/>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b"/>
                </a:tc>
              </a:tr>
              <a:tr h="195564">
                <a:tc gridSpan="2">
                  <a:txBody>
                    <a:bodyPr/>
                    <a:lstStyle/>
                    <a:p>
                      <a:pPr algn="l" fontAlgn="b"/>
                      <a:r>
                        <a:rPr lang="es-ES" sz="800" u="none" strike="noStrike">
                          <a:effectLst/>
                        </a:rPr>
                        <a:t> Información disponible desde : 1991</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93346">
                <a:tc gridSpan="2">
                  <a:txBody>
                    <a:bodyPr/>
                    <a:lstStyle/>
                    <a:p>
                      <a:pPr algn="l" fontAlgn="b"/>
                      <a:r>
                        <a:rPr lang="es-ES" sz="800" u="none" strike="noStrike">
                          <a:effectLst/>
                        </a:rPr>
                        <a:t> Observación : Valor Agregado de la Harina y Aceite de Pescado.</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195564">
                <a:tc gridSpan="2">
                  <a:txBody>
                    <a:bodyPr/>
                    <a:lstStyle/>
                    <a:p>
                      <a:pPr algn="l" fontAlgn="b"/>
                      <a:r>
                        <a:rPr lang="es-ES" sz="800" u="none" strike="noStrike" dirty="0">
                          <a:effectLst/>
                        </a:rPr>
                        <a:t> Fuente : Instituto Nacional de Estadística e Informática</a:t>
                      </a:r>
                      <a:endParaRPr lang="es-ES" sz="800" b="0" i="0" u="none" strike="noStrike" dirty="0">
                        <a:solidFill>
                          <a:srgbClr val="003399"/>
                        </a:solidFill>
                        <a:effectLst/>
                        <a:latin typeface="Arial"/>
                      </a:endParaRPr>
                    </a:p>
                  </a:txBody>
                  <a:tcPr marL="9525" marR="9525" marT="9525" marB="0" anchor="b"/>
                </a:tc>
                <a:tc hMerge="1">
                  <a:txBody>
                    <a:bodyPr/>
                    <a:lstStyle/>
                    <a:p>
                      <a:endParaRPr lang="es-ES"/>
                    </a:p>
                  </a:txBody>
                  <a:tcPr/>
                </a:tc>
              </a:tr>
            </a:tbl>
          </a:graphicData>
        </a:graphic>
      </p:graphicFrame>
    </p:spTree>
    <p:extLst>
      <p:ext uri="{BB962C8B-B14F-4D97-AF65-F5344CB8AC3E}">
        <p14:creationId xmlns:p14="http://schemas.microsoft.com/office/powerpoint/2010/main" val="1634701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933056"/>
            <a:ext cx="4464496" cy="2367136"/>
          </a:xfrm>
        </p:spPr>
        <p:txBody>
          <a:bodyPr>
            <a:normAutofit/>
          </a:bodyPr>
          <a:lstStyle/>
          <a:p>
            <a:r>
              <a:rPr lang="es-ES" sz="1800" dirty="0" smtClean="0"/>
              <a:t>Se puede observa en el gráfico de índice de volumen físico, que la producción de harina y aceite de pescado, ha tenido constancia en su producción, lo que respalda una sostenibilidad del recurso marino y políticas de regulación sobre los excesos. Incluso se observan ciclos y periodos con ligera tendencia negativa.</a:t>
            </a:r>
            <a:endParaRPr lang="es-ES" sz="1800" dirty="0"/>
          </a:p>
        </p:txBody>
      </p:sp>
      <p:graphicFrame>
        <p:nvGraphicFramePr>
          <p:cNvPr id="4" name="4 Gráfico"/>
          <p:cNvGraphicFramePr>
            <a:graphicFrameLocks/>
          </p:cNvGraphicFramePr>
          <p:nvPr>
            <p:extLst>
              <p:ext uri="{D42A27DB-BD31-4B8C-83A1-F6EECF244321}">
                <p14:modId xmlns:p14="http://schemas.microsoft.com/office/powerpoint/2010/main" val="1580403070"/>
              </p:ext>
            </p:extLst>
          </p:nvPr>
        </p:nvGraphicFramePr>
        <p:xfrm>
          <a:off x="0" y="28066"/>
          <a:ext cx="9036496" cy="3688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86050502"/>
              </p:ext>
            </p:extLst>
          </p:nvPr>
        </p:nvGraphicFramePr>
        <p:xfrm>
          <a:off x="5652120" y="3717032"/>
          <a:ext cx="3066256" cy="2520328"/>
        </p:xfrm>
        <a:graphic>
          <a:graphicData uri="http://schemas.openxmlformats.org/drawingml/2006/table">
            <a:tbl>
              <a:tblPr>
                <a:tableStyleId>{5C22544A-7EE6-4342-B048-85BDC9FD1C3A}</a:tableStyleId>
              </a:tblPr>
              <a:tblGrid>
                <a:gridCol w="1533128"/>
                <a:gridCol w="1533128"/>
              </a:tblGrid>
              <a:tr h="134279">
                <a:tc gridSpan="2">
                  <a:txBody>
                    <a:bodyPr/>
                    <a:lstStyle/>
                    <a:p>
                      <a:pPr algn="ctr" fontAlgn="b"/>
                      <a:r>
                        <a:rPr lang="es-ES" sz="1100" u="none" strike="noStrike">
                          <a:effectLst/>
                        </a:rPr>
                        <a:t>Ficha Técnica</a:t>
                      </a:r>
                      <a:endParaRPr lang="es-ES" sz="1100" b="1" i="0" u="none" strike="noStrike">
                        <a:solidFill>
                          <a:srgbClr val="000000"/>
                        </a:solidFill>
                        <a:effectLst/>
                        <a:latin typeface="Arial"/>
                      </a:endParaRPr>
                    </a:p>
                  </a:txBody>
                  <a:tcPr marL="9525" marR="9525" marT="9525" marB="0" anchor="b"/>
                </a:tc>
                <a:tc hMerge="1">
                  <a:txBody>
                    <a:bodyPr/>
                    <a:lstStyle/>
                    <a:p>
                      <a:endParaRPr lang="es-ES"/>
                    </a:p>
                  </a:txBody>
                  <a:tcPr/>
                </a:tc>
              </a:tr>
              <a:tr h="281985">
                <a:tc gridSpan="2">
                  <a:txBody>
                    <a:bodyPr/>
                    <a:lstStyle/>
                    <a:p>
                      <a:pPr algn="l" fontAlgn="b"/>
                      <a:r>
                        <a:rPr lang="es-ES" sz="800" u="none" strike="noStrike">
                          <a:effectLst/>
                        </a:rPr>
                        <a:t>PBI Harina y Aceite de Pescado</a:t>
                      </a:r>
                      <a:r>
                        <a:rPr lang="es-ES" sz="750" u="none" strike="noStrike">
                          <a:effectLst/>
                        </a:rPr>
                        <a:t> (Índice de Volumen Físico (Base 1994))</a:t>
                      </a:r>
                      <a:endParaRPr lang="es-ES" sz="800" b="1" i="0" u="none" strike="noStrike">
                        <a:solidFill>
                          <a:srgbClr val="000000"/>
                        </a:solidFill>
                        <a:effectLst/>
                        <a:latin typeface="Arial"/>
                      </a:endParaRPr>
                    </a:p>
                  </a:txBody>
                  <a:tcPr marL="9525" marR="9525" marT="9525" marB="0" anchor="b"/>
                </a:tc>
                <a:tc hMerge="1">
                  <a:txBody>
                    <a:bodyPr/>
                    <a:lstStyle/>
                    <a:p>
                      <a:endParaRPr lang="es-ES"/>
                    </a:p>
                  </a:txBody>
                  <a:tcPr/>
                </a:tc>
              </a:tr>
              <a:tr h="134279">
                <a:tc gridSpan="2">
                  <a:txBody>
                    <a:bodyPr/>
                    <a:lstStyle/>
                    <a:p>
                      <a:pPr algn="l" fontAlgn="b"/>
                      <a:r>
                        <a:rPr lang="es-ES" sz="800" u="none" strike="noStrike">
                          <a:effectLst/>
                        </a:rPr>
                        <a:t> Tema : </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302127">
                <a:tc gridSpan="2">
                  <a:txBody>
                    <a:bodyPr/>
                    <a:lstStyle/>
                    <a:p>
                      <a:pPr algn="l" fontAlgn="b"/>
                      <a:r>
                        <a:rPr lang="es-ES" sz="800" u="none" strike="noStrike">
                          <a:effectLst/>
                        </a:rPr>
                        <a:t>PBI por Clase de Actividad Económica: Harina y Aceite de Pescado</a:t>
                      </a:r>
                      <a:endParaRPr lang="es-ES" sz="800" b="1" i="0" u="none" strike="noStrike">
                        <a:solidFill>
                          <a:srgbClr val="003399"/>
                        </a:solidFill>
                        <a:effectLst/>
                        <a:latin typeface="Arial"/>
                      </a:endParaRPr>
                    </a:p>
                  </a:txBody>
                  <a:tcPr marL="9525" marR="9525" marT="9525" marB="0" anchor="b"/>
                </a:tc>
                <a:tc hMerge="1">
                  <a:txBody>
                    <a:bodyPr/>
                    <a:lstStyle/>
                    <a:p>
                      <a:endParaRPr lang="es-ES"/>
                    </a:p>
                  </a:txBody>
                  <a:tcPr/>
                </a:tc>
              </a:tr>
              <a:tr h="201418">
                <a:tc gridSpan="2">
                  <a:txBody>
                    <a:bodyPr/>
                    <a:lstStyle/>
                    <a:p>
                      <a:pPr algn="l" fontAlgn="b"/>
                      <a:r>
                        <a:rPr lang="es-ES" sz="800" u="none" strike="noStrike">
                          <a:effectLst/>
                        </a:rPr>
                        <a:t> Variable : PBI Harina y Aceite de Pescado</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01418">
                <a:tc gridSpan="2">
                  <a:txBody>
                    <a:bodyPr/>
                    <a:lstStyle/>
                    <a:p>
                      <a:pPr algn="l" fontAlgn="b"/>
                      <a:r>
                        <a:rPr lang="es-ES" sz="800" u="none" strike="noStrike">
                          <a:effectLst/>
                        </a:rPr>
                        <a:t> Medida : Índice de Volumen Físico (Base 1994)</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308841">
                <a:tc>
                  <a:txBody>
                    <a:bodyPr/>
                    <a:lstStyle/>
                    <a:p>
                      <a:pPr algn="l" fontAlgn="b"/>
                      <a:r>
                        <a:rPr lang="es-ES" sz="800" u="none" strike="noStrike">
                          <a:effectLst/>
                        </a:rPr>
                        <a:t> Periodo Base : 1994</a:t>
                      </a:r>
                      <a:endParaRPr lang="es-ES" sz="800" b="0" i="0" u="none" strike="noStrike">
                        <a:solidFill>
                          <a:srgbClr val="003399"/>
                        </a:solidFill>
                        <a:effectLst/>
                        <a:latin typeface="Arial"/>
                      </a:endParaRPr>
                    </a:p>
                  </a:txBody>
                  <a:tcPr marL="9525" marR="9525" marT="9525" marB="0" anchor="b"/>
                </a:tc>
                <a:tc>
                  <a:txBody>
                    <a:bodyPr/>
                    <a:lstStyle/>
                    <a:p>
                      <a:pPr algn="l" fontAlgn="b"/>
                      <a:r>
                        <a:rPr lang="es-ES" sz="800" u="none" strike="noStrike">
                          <a:effectLst/>
                        </a:rPr>
                        <a:t> Tipo de Medida : Índice</a:t>
                      </a:r>
                      <a:endParaRPr lang="es-ES" sz="800" b="0" i="0" u="none" strike="noStrike">
                        <a:solidFill>
                          <a:srgbClr val="003399"/>
                        </a:solidFill>
                        <a:effectLst/>
                        <a:latin typeface="Arial"/>
                      </a:endParaRPr>
                    </a:p>
                  </a:txBody>
                  <a:tcPr marL="9525" marR="9525" marT="9525" marB="0" anchor="b"/>
                </a:tc>
              </a:tr>
              <a:tr h="208132">
                <a:tc>
                  <a:txBody>
                    <a:bodyPr/>
                    <a:lstStyle/>
                    <a:p>
                      <a:pPr algn="l" fontAlgn="b"/>
                      <a:r>
                        <a:rPr lang="es-ES" sz="800" u="none" strike="noStrike">
                          <a:effectLst/>
                        </a:rPr>
                        <a:t> Frecuencia : Anual</a:t>
                      </a:r>
                      <a:endParaRPr lang="es-ES" sz="800" b="0" i="0" u="none" strike="noStrike">
                        <a:solidFill>
                          <a:srgbClr val="003399"/>
                        </a:solidFill>
                        <a:effectLst/>
                        <a:latin typeface="Arial"/>
                      </a:endParaRPr>
                    </a:p>
                  </a:txBody>
                  <a:tcPr marL="9525" marR="9525" marT="9525" marB="0" anchor="b"/>
                </a:tc>
                <a:tc>
                  <a:txBody>
                    <a:bodyPr/>
                    <a:lstStyle/>
                    <a:p>
                      <a:pPr algn="l" fontAlgn="b"/>
                      <a:r>
                        <a:rPr lang="es-ES" sz="800" u="none" strike="noStrike">
                          <a:effectLst/>
                        </a:rPr>
                        <a:t> Cobertura : Nacional</a:t>
                      </a:r>
                      <a:endParaRPr lang="es-ES" sz="800" b="0" i="0" u="none" strike="noStrike">
                        <a:solidFill>
                          <a:srgbClr val="003399"/>
                        </a:solidFill>
                        <a:effectLst/>
                        <a:latin typeface="Arial"/>
                      </a:endParaRPr>
                    </a:p>
                  </a:txBody>
                  <a:tcPr marL="9525" marR="9525" marT="9525" marB="0" anchor="b"/>
                </a:tc>
              </a:tr>
              <a:tr h="201418">
                <a:tc gridSpan="2">
                  <a:txBody>
                    <a:bodyPr/>
                    <a:lstStyle/>
                    <a:p>
                      <a:pPr algn="l" fontAlgn="b"/>
                      <a:r>
                        <a:rPr lang="es-ES" sz="800" u="none" strike="noStrike">
                          <a:effectLst/>
                        </a:rPr>
                        <a:t> Información disponible desde : 1991</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302127">
                <a:tc gridSpan="2">
                  <a:txBody>
                    <a:bodyPr/>
                    <a:lstStyle/>
                    <a:p>
                      <a:pPr algn="l" fontAlgn="b"/>
                      <a:r>
                        <a:rPr lang="es-ES" sz="800" u="none" strike="noStrike">
                          <a:effectLst/>
                        </a:rPr>
                        <a:t> Observación : Indice de Volumen Físico de la Harina y Aceite de Pescado.</a:t>
                      </a:r>
                      <a:endParaRPr lang="es-ES" sz="800" b="0" i="0" u="none" strike="noStrike">
                        <a:solidFill>
                          <a:srgbClr val="003399"/>
                        </a:solidFill>
                        <a:effectLst/>
                        <a:latin typeface="Arial"/>
                      </a:endParaRPr>
                    </a:p>
                  </a:txBody>
                  <a:tcPr marL="9525" marR="9525" marT="9525" marB="0" anchor="b"/>
                </a:tc>
                <a:tc hMerge="1">
                  <a:txBody>
                    <a:bodyPr/>
                    <a:lstStyle/>
                    <a:p>
                      <a:endParaRPr lang="es-ES"/>
                    </a:p>
                  </a:txBody>
                  <a:tcPr/>
                </a:tc>
              </a:tr>
              <a:tr h="201418">
                <a:tc gridSpan="2">
                  <a:txBody>
                    <a:bodyPr/>
                    <a:lstStyle/>
                    <a:p>
                      <a:pPr algn="l" fontAlgn="b"/>
                      <a:r>
                        <a:rPr lang="es-ES" sz="800" u="none" strike="noStrike" dirty="0">
                          <a:effectLst/>
                        </a:rPr>
                        <a:t> Fuente : Instituto Nacional de Estadística e Informática</a:t>
                      </a:r>
                      <a:endParaRPr lang="es-ES" sz="800" b="0" i="0" u="none" strike="noStrike" dirty="0">
                        <a:solidFill>
                          <a:srgbClr val="003399"/>
                        </a:solidFill>
                        <a:effectLst/>
                        <a:latin typeface="Arial"/>
                      </a:endParaRPr>
                    </a:p>
                  </a:txBody>
                  <a:tcPr marL="9525" marR="9525" marT="9525" marB="0" anchor="b"/>
                </a:tc>
                <a:tc hMerge="1">
                  <a:txBody>
                    <a:bodyPr/>
                    <a:lstStyle/>
                    <a:p>
                      <a:endParaRPr lang="es-ES"/>
                    </a:p>
                  </a:txBody>
                  <a:tcPr/>
                </a:tc>
              </a:tr>
            </a:tbl>
          </a:graphicData>
        </a:graphic>
      </p:graphicFrame>
    </p:spTree>
    <p:extLst>
      <p:ext uri="{BB962C8B-B14F-4D97-AF65-F5344CB8AC3E}">
        <p14:creationId xmlns:p14="http://schemas.microsoft.com/office/powerpoint/2010/main" val="682540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77072"/>
            <a:ext cx="3960440" cy="2511152"/>
          </a:xfrm>
        </p:spPr>
        <p:txBody>
          <a:bodyPr>
            <a:normAutofit fontScale="90000"/>
          </a:bodyPr>
          <a:lstStyle/>
          <a:p>
            <a:r>
              <a:rPr lang="es-ES" sz="1800" dirty="0" smtClean="0"/>
              <a:t>En este gráfico se observa la expansión en la producción de la Elaboración de pescado, se resalta acá que la tendencia expansiva fuera de la normal tendencia de crecimiento comienza a partir del 2003, que coincide con el primer gráfico de la expansión del consumo privado y la misma relación con el PBI </a:t>
            </a:r>
            <a:r>
              <a:rPr lang="es-ES" sz="1800" dirty="0" err="1" smtClean="0"/>
              <a:t>pér</a:t>
            </a:r>
            <a:r>
              <a:rPr lang="es-ES" sz="1800" dirty="0" smtClean="0"/>
              <a:t> cápita y el milagro económico peruano.</a:t>
            </a:r>
            <a:endParaRPr lang="es-ES" sz="1800" dirty="0"/>
          </a:p>
        </p:txBody>
      </p:sp>
      <p:graphicFrame>
        <p:nvGraphicFramePr>
          <p:cNvPr id="4" name="5 Gráfico"/>
          <p:cNvGraphicFramePr>
            <a:graphicFrameLocks/>
          </p:cNvGraphicFramePr>
          <p:nvPr>
            <p:extLst>
              <p:ext uri="{D42A27DB-BD31-4B8C-83A1-F6EECF244321}">
                <p14:modId xmlns:p14="http://schemas.microsoft.com/office/powerpoint/2010/main" val="2358477717"/>
              </p:ext>
            </p:extLst>
          </p:nvPr>
        </p:nvGraphicFramePr>
        <p:xfrm>
          <a:off x="0" y="0"/>
          <a:ext cx="9252520" cy="378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47038803"/>
              </p:ext>
            </p:extLst>
          </p:nvPr>
        </p:nvGraphicFramePr>
        <p:xfrm>
          <a:off x="5724128" y="3842644"/>
          <a:ext cx="3081434" cy="2893187"/>
        </p:xfrm>
        <a:graphic>
          <a:graphicData uri="http://schemas.openxmlformats.org/drawingml/2006/table">
            <a:tbl>
              <a:tblPr>
                <a:tableStyleId>{5C22544A-7EE6-4342-B048-85BDC9FD1C3A}</a:tableStyleId>
              </a:tblPr>
              <a:tblGrid>
                <a:gridCol w="1540717"/>
                <a:gridCol w="1540717"/>
              </a:tblGrid>
              <a:tr h="187709">
                <a:tc gridSpan="2">
                  <a:txBody>
                    <a:bodyPr/>
                    <a:lstStyle/>
                    <a:p>
                      <a:pPr algn="ctr" fontAlgn="b"/>
                      <a:r>
                        <a:rPr lang="es-ES" sz="900" u="none" strike="noStrike">
                          <a:effectLst/>
                        </a:rPr>
                        <a:t>Resultado de Consulta Multiple</a:t>
                      </a:r>
                      <a:endParaRPr lang="es-ES" sz="900" b="1" i="0" u="none" strike="noStrike">
                        <a:solidFill>
                          <a:srgbClr val="003366"/>
                        </a:solidFill>
                        <a:effectLst/>
                        <a:latin typeface="Verdana"/>
                      </a:endParaRPr>
                    </a:p>
                  </a:txBody>
                  <a:tcPr marL="8823" marR="8823" marT="8823" marB="0" anchor="b"/>
                </a:tc>
                <a:tc hMerge="1">
                  <a:txBody>
                    <a:bodyPr/>
                    <a:lstStyle/>
                    <a:p>
                      <a:endParaRPr lang="es-ES"/>
                    </a:p>
                  </a:txBody>
                  <a:tcPr/>
                </a:tc>
              </a:tr>
              <a:tr h="110418">
                <a:tc gridSpan="2">
                  <a:txBody>
                    <a:bodyPr/>
                    <a:lstStyle/>
                    <a:p>
                      <a:pPr algn="ctr" fontAlgn="b"/>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152986">
                <a:tc gridSpan="2">
                  <a:txBody>
                    <a:bodyPr/>
                    <a:lstStyle/>
                    <a:p>
                      <a:pPr algn="ctr" fontAlgn="b"/>
                      <a:r>
                        <a:rPr lang="es-ES" sz="1000" u="none" strike="noStrike">
                          <a:effectLst/>
                        </a:rPr>
                        <a:t>Ficha Técnica</a:t>
                      </a:r>
                      <a:endParaRPr lang="es-ES" sz="1000" b="1" i="0" u="none" strike="noStrike">
                        <a:solidFill>
                          <a:srgbClr val="000000"/>
                        </a:solidFill>
                        <a:effectLst/>
                        <a:latin typeface="Arial"/>
                      </a:endParaRPr>
                    </a:p>
                  </a:txBody>
                  <a:tcPr marL="8823" marR="8823" marT="8823" marB="0" anchor="b"/>
                </a:tc>
                <a:tc hMerge="1">
                  <a:txBody>
                    <a:bodyPr/>
                    <a:lstStyle/>
                    <a:p>
                      <a:endParaRPr lang="es-ES"/>
                    </a:p>
                  </a:txBody>
                  <a:tcPr/>
                </a:tc>
              </a:tr>
              <a:tr h="231878">
                <a:tc gridSpan="2">
                  <a:txBody>
                    <a:bodyPr/>
                    <a:lstStyle/>
                    <a:p>
                      <a:pPr algn="l" fontAlgn="b"/>
                      <a:r>
                        <a:rPr lang="es-ES" sz="700" u="none" strike="noStrike">
                          <a:effectLst/>
                        </a:rPr>
                        <a:t>PBI Elaboración de Pescado (Índice de Volumen Físico (Base 1994))</a:t>
                      </a:r>
                      <a:endParaRPr lang="es-ES" sz="700" b="1" i="0" u="none" strike="noStrike">
                        <a:solidFill>
                          <a:srgbClr val="000000"/>
                        </a:solidFill>
                        <a:effectLst/>
                        <a:latin typeface="Arial"/>
                      </a:endParaRPr>
                    </a:p>
                  </a:txBody>
                  <a:tcPr marL="8823" marR="8823" marT="8823" marB="0" anchor="b"/>
                </a:tc>
                <a:tc hMerge="1">
                  <a:txBody>
                    <a:bodyPr/>
                    <a:lstStyle/>
                    <a:p>
                      <a:endParaRPr lang="es-ES"/>
                    </a:p>
                  </a:txBody>
                  <a:tcPr/>
                </a:tc>
              </a:tr>
              <a:tr h="110418">
                <a:tc gridSpan="2">
                  <a:txBody>
                    <a:bodyPr/>
                    <a:lstStyle/>
                    <a:p>
                      <a:pPr algn="l" fontAlgn="b"/>
                      <a:r>
                        <a:rPr lang="es-ES" sz="700" u="none" strike="noStrike">
                          <a:effectLst/>
                        </a:rPr>
                        <a:t> Tema : </a:t>
                      </a:r>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248440">
                <a:tc gridSpan="2">
                  <a:txBody>
                    <a:bodyPr/>
                    <a:lstStyle/>
                    <a:p>
                      <a:pPr algn="l" fontAlgn="b"/>
                      <a:r>
                        <a:rPr lang="es-ES" sz="700" u="none" strike="noStrike">
                          <a:effectLst/>
                        </a:rPr>
                        <a:t>PBI por Clase de Actividad Económica: Elaboración de Pescado</a:t>
                      </a:r>
                      <a:endParaRPr lang="es-ES" sz="700" b="1" i="0" u="none" strike="noStrike">
                        <a:solidFill>
                          <a:srgbClr val="003399"/>
                        </a:solidFill>
                        <a:effectLst/>
                        <a:latin typeface="Arial"/>
                      </a:endParaRPr>
                    </a:p>
                  </a:txBody>
                  <a:tcPr marL="8823" marR="8823" marT="8823" marB="0" anchor="b"/>
                </a:tc>
                <a:tc hMerge="1">
                  <a:txBody>
                    <a:bodyPr/>
                    <a:lstStyle/>
                    <a:p>
                      <a:endParaRPr lang="es-ES"/>
                    </a:p>
                  </a:txBody>
                  <a:tcPr/>
                </a:tc>
              </a:tr>
              <a:tr h="165626">
                <a:tc gridSpan="2">
                  <a:txBody>
                    <a:bodyPr/>
                    <a:lstStyle/>
                    <a:p>
                      <a:pPr algn="l" fontAlgn="b"/>
                      <a:r>
                        <a:rPr lang="es-ES" sz="700" u="none" strike="noStrike">
                          <a:effectLst/>
                        </a:rPr>
                        <a:t> Variable : PBI Elaboración de Pescado</a:t>
                      </a:r>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165626">
                <a:tc gridSpan="2">
                  <a:txBody>
                    <a:bodyPr/>
                    <a:lstStyle/>
                    <a:p>
                      <a:pPr algn="l" fontAlgn="b"/>
                      <a:r>
                        <a:rPr lang="es-ES" sz="700" u="none" strike="noStrike">
                          <a:effectLst/>
                        </a:rPr>
                        <a:t> Medida : Índice de Volumen Físico (Base 1994)</a:t>
                      </a:r>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253960">
                <a:tc>
                  <a:txBody>
                    <a:bodyPr/>
                    <a:lstStyle/>
                    <a:p>
                      <a:pPr algn="l" fontAlgn="b"/>
                      <a:r>
                        <a:rPr lang="es-ES" sz="700" u="none" strike="noStrike">
                          <a:effectLst/>
                        </a:rPr>
                        <a:t> Periodo Base : 1994</a:t>
                      </a:r>
                      <a:endParaRPr lang="es-ES" sz="700" b="0" i="0" u="none" strike="noStrike">
                        <a:solidFill>
                          <a:srgbClr val="003399"/>
                        </a:solidFill>
                        <a:effectLst/>
                        <a:latin typeface="Arial"/>
                      </a:endParaRPr>
                    </a:p>
                  </a:txBody>
                  <a:tcPr marL="8823" marR="8823" marT="8823" marB="0" anchor="b"/>
                </a:tc>
                <a:tc>
                  <a:txBody>
                    <a:bodyPr/>
                    <a:lstStyle/>
                    <a:p>
                      <a:pPr algn="l" fontAlgn="b"/>
                      <a:r>
                        <a:rPr lang="es-ES" sz="700" u="none" strike="noStrike">
                          <a:effectLst/>
                        </a:rPr>
                        <a:t> Tipo de Medida : Índice</a:t>
                      </a:r>
                      <a:endParaRPr lang="es-ES" sz="700" b="0" i="0" u="none" strike="noStrike">
                        <a:solidFill>
                          <a:srgbClr val="003399"/>
                        </a:solidFill>
                        <a:effectLst/>
                        <a:latin typeface="Arial"/>
                      </a:endParaRPr>
                    </a:p>
                  </a:txBody>
                  <a:tcPr marL="8823" marR="8823" marT="8823" marB="0" anchor="b"/>
                </a:tc>
              </a:tr>
              <a:tr h="171147">
                <a:tc>
                  <a:txBody>
                    <a:bodyPr/>
                    <a:lstStyle/>
                    <a:p>
                      <a:pPr algn="l" fontAlgn="b"/>
                      <a:r>
                        <a:rPr lang="es-ES" sz="700" u="none" strike="noStrike">
                          <a:effectLst/>
                        </a:rPr>
                        <a:t> Frecuencia : Anual</a:t>
                      </a:r>
                      <a:endParaRPr lang="es-ES" sz="700" b="0" i="0" u="none" strike="noStrike">
                        <a:solidFill>
                          <a:srgbClr val="003399"/>
                        </a:solidFill>
                        <a:effectLst/>
                        <a:latin typeface="Arial"/>
                      </a:endParaRPr>
                    </a:p>
                  </a:txBody>
                  <a:tcPr marL="8823" marR="8823" marT="8823" marB="0" anchor="b"/>
                </a:tc>
                <a:tc>
                  <a:txBody>
                    <a:bodyPr/>
                    <a:lstStyle/>
                    <a:p>
                      <a:pPr algn="l" fontAlgn="b"/>
                      <a:r>
                        <a:rPr lang="es-ES" sz="700" u="none" strike="noStrike">
                          <a:effectLst/>
                        </a:rPr>
                        <a:t> Cobertura : Nacional</a:t>
                      </a:r>
                      <a:endParaRPr lang="es-ES" sz="700" b="0" i="0" u="none" strike="noStrike">
                        <a:solidFill>
                          <a:srgbClr val="003399"/>
                        </a:solidFill>
                        <a:effectLst/>
                        <a:latin typeface="Arial"/>
                      </a:endParaRPr>
                    </a:p>
                  </a:txBody>
                  <a:tcPr marL="8823" marR="8823" marT="8823" marB="0" anchor="b"/>
                </a:tc>
              </a:tr>
              <a:tr h="165626">
                <a:tc gridSpan="2">
                  <a:txBody>
                    <a:bodyPr/>
                    <a:lstStyle/>
                    <a:p>
                      <a:pPr algn="l" fontAlgn="b"/>
                      <a:r>
                        <a:rPr lang="es-ES" sz="700" u="none" strike="noStrike">
                          <a:effectLst/>
                        </a:rPr>
                        <a:t> Información disponible desde : 1991</a:t>
                      </a:r>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745320">
                <a:tc gridSpan="2">
                  <a:txBody>
                    <a:bodyPr/>
                    <a:lstStyle/>
                    <a:p>
                      <a:pPr algn="l" fontAlgn="b"/>
                      <a:r>
                        <a:rPr lang="es-ES" sz="700" u="none" strike="noStrike">
                          <a:effectLst/>
                        </a:rPr>
                        <a:t> Observación : Indice de Volumen Físico de la Elaboración y Preservación de Pescado que comprende las conservas de pescado y mariscos, congelado y otros productos de preservación de recursos hidrobiológicos.</a:t>
                      </a:r>
                      <a:endParaRPr lang="es-ES" sz="700" b="0" i="0" u="none" strike="noStrike">
                        <a:solidFill>
                          <a:srgbClr val="003399"/>
                        </a:solidFill>
                        <a:effectLst/>
                        <a:latin typeface="Arial"/>
                      </a:endParaRPr>
                    </a:p>
                  </a:txBody>
                  <a:tcPr marL="8823" marR="8823" marT="8823" marB="0" anchor="b"/>
                </a:tc>
                <a:tc hMerge="1">
                  <a:txBody>
                    <a:bodyPr/>
                    <a:lstStyle/>
                    <a:p>
                      <a:endParaRPr lang="es-ES"/>
                    </a:p>
                  </a:txBody>
                  <a:tcPr/>
                </a:tc>
              </a:tr>
              <a:tr h="165626">
                <a:tc gridSpan="2">
                  <a:txBody>
                    <a:bodyPr/>
                    <a:lstStyle/>
                    <a:p>
                      <a:pPr algn="l" fontAlgn="b"/>
                      <a:r>
                        <a:rPr lang="es-ES" sz="700" u="none" strike="noStrike" dirty="0">
                          <a:effectLst/>
                        </a:rPr>
                        <a:t> Fuente : Instituto Nacional de Estadística e Informática</a:t>
                      </a:r>
                      <a:endParaRPr lang="es-ES" sz="700" b="0" i="0" u="none" strike="noStrike" dirty="0">
                        <a:solidFill>
                          <a:srgbClr val="003399"/>
                        </a:solidFill>
                        <a:effectLst/>
                        <a:latin typeface="Arial"/>
                      </a:endParaRPr>
                    </a:p>
                  </a:txBody>
                  <a:tcPr marL="8823" marR="8823" marT="8823" marB="0" anchor="b"/>
                </a:tc>
                <a:tc hMerge="1">
                  <a:txBody>
                    <a:bodyPr/>
                    <a:lstStyle/>
                    <a:p>
                      <a:endParaRPr lang="es-ES"/>
                    </a:p>
                  </a:txBody>
                  <a:tcPr/>
                </a:tc>
              </a:tr>
            </a:tbl>
          </a:graphicData>
        </a:graphic>
      </p:graphicFrame>
      <p:sp>
        <p:nvSpPr>
          <p:cNvPr id="6" name="1 Flecha arriba"/>
          <p:cNvSpPr/>
          <p:nvPr/>
        </p:nvSpPr>
        <p:spPr>
          <a:xfrm>
            <a:off x="3203848" y="2780928"/>
            <a:ext cx="1224136" cy="576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b="1" dirty="0" smtClean="0"/>
              <a:t>2003</a:t>
            </a:r>
            <a:endParaRPr lang="es-ES" b="1" dirty="0"/>
          </a:p>
        </p:txBody>
      </p:sp>
    </p:spTree>
    <p:extLst>
      <p:ext uri="{BB962C8B-B14F-4D97-AF65-F5344CB8AC3E}">
        <p14:creationId xmlns:p14="http://schemas.microsoft.com/office/powerpoint/2010/main" val="212657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05064"/>
            <a:ext cx="4968552" cy="2583160"/>
          </a:xfrm>
        </p:spPr>
        <p:txBody>
          <a:bodyPr>
            <a:normAutofit fontScale="90000"/>
          </a:bodyPr>
          <a:lstStyle/>
          <a:p>
            <a:r>
              <a:rPr lang="es-ES" sz="2000" dirty="0" smtClean="0"/>
              <a:t>Finalmente en el gráfico superior, se observa que del 1994 al 2000 la tendencia si bien es cierto era positiva, no era tan “empinada” si se compara con el crecimiento de la remuneraciones a partir del 2003, que muestra una expansión con una pendiente totalmente inclinada hacia el crecimiento, esto se da gracias al crecimiento económico peruano a partir de aproximadamente el 2003.</a:t>
            </a:r>
            <a:endParaRPr lang="es-ES" sz="2000" dirty="0"/>
          </a:p>
        </p:txBody>
      </p:sp>
      <p:graphicFrame>
        <p:nvGraphicFramePr>
          <p:cNvPr id="4" name="7 Gráfico"/>
          <p:cNvGraphicFramePr>
            <a:graphicFrameLocks/>
          </p:cNvGraphicFramePr>
          <p:nvPr>
            <p:extLst>
              <p:ext uri="{D42A27DB-BD31-4B8C-83A1-F6EECF244321}">
                <p14:modId xmlns:p14="http://schemas.microsoft.com/office/powerpoint/2010/main" val="2867037621"/>
              </p:ext>
            </p:extLst>
          </p:nvPr>
        </p:nvGraphicFramePr>
        <p:xfrm>
          <a:off x="0" y="554"/>
          <a:ext cx="9144000" cy="3644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070846118"/>
              </p:ext>
            </p:extLst>
          </p:nvPr>
        </p:nvGraphicFramePr>
        <p:xfrm>
          <a:off x="5580112" y="3717032"/>
          <a:ext cx="2808312" cy="2712491"/>
        </p:xfrm>
        <a:graphic>
          <a:graphicData uri="http://schemas.openxmlformats.org/drawingml/2006/table">
            <a:tbl>
              <a:tblPr>
                <a:tableStyleId>{5C22544A-7EE6-4342-B048-85BDC9FD1C3A}</a:tableStyleId>
              </a:tblPr>
              <a:tblGrid>
                <a:gridCol w="1404156"/>
                <a:gridCol w="1404156"/>
              </a:tblGrid>
              <a:tr h="133776">
                <a:tc gridSpan="2">
                  <a:txBody>
                    <a:bodyPr/>
                    <a:lstStyle/>
                    <a:p>
                      <a:pPr algn="ctr" fontAlgn="b"/>
                      <a:r>
                        <a:rPr lang="es-ES" sz="900" u="none" strike="noStrike">
                          <a:effectLst/>
                        </a:rPr>
                        <a:t>Ficha Técnica</a:t>
                      </a:r>
                      <a:endParaRPr lang="es-ES" sz="900" b="1" i="0" u="none" strike="noStrike">
                        <a:solidFill>
                          <a:srgbClr val="000000"/>
                        </a:solidFill>
                        <a:effectLst/>
                        <a:latin typeface="Arial"/>
                      </a:endParaRPr>
                    </a:p>
                  </a:txBody>
                  <a:tcPr marL="7371" marR="7371" marT="7371" marB="0" anchor="b"/>
                </a:tc>
                <a:tc hMerge="1">
                  <a:txBody>
                    <a:bodyPr/>
                    <a:lstStyle/>
                    <a:p>
                      <a:endParaRPr lang="es-ES"/>
                    </a:p>
                  </a:txBody>
                  <a:tcPr/>
                </a:tc>
              </a:tr>
              <a:tr h="115522">
                <a:tc gridSpan="2">
                  <a:txBody>
                    <a:bodyPr/>
                    <a:lstStyle/>
                    <a:p>
                      <a:pPr algn="l" fontAlgn="b"/>
                      <a:r>
                        <a:rPr lang="es-ES" sz="600" u="none" strike="noStrike">
                          <a:effectLst/>
                        </a:rPr>
                        <a:t>Remuneraciones (Miles de nuevos soles a precios corrientes)</a:t>
                      </a:r>
                      <a:endParaRPr lang="es-ES" sz="600" b="1" i="0" u="none" strike="noStrike">
                        <a:solidFill>
                          <a:srgbClr val="000000"/>
                        </a:solidFill>
                        <a:effectLst/>
                        <a:latin typeface="Arial"/>
                      </a:endParaRPr>
                    </a:p>
                  </a:txBody>
                  <a:tcPr marL="7371" marR="7371" marT="7371" marB="0" anchor="b"/>
                </a:tc>
                <a:tc hMerge="1">
                  <a:txBody>
                    <a:bodyPr/>
                    <a:lstStyle/>
                    <a:p>
                      <a:endParaRPr lang="es-ES"/>
                    </a:p>
                  </a:txBody>
                  <a:tcPr/>
                </a:tc>
              </a:tr>
              <a:tr h="91458">
                <a:tc gridSpan="2">
                  <a:txBody>
                    <a:bodyPr/>
                    <a:lstStyle/>
                    <a:p>
                      <a:pPr algn="l" fontAlgn="b"/>
                      <a:r>
                        <a:rPr lang="es-ES" sz="600" u="none" strike="noStrike">
                          <a:effectLst/>
                        </a:rPr>
                        <a:t> Tema : </a:t>
                      </a:r>
                      <a:endParaRPr lang="es-ES" sz="600" b="0" i="0" u="none" strike="noStrike">
                        <a:solidFill>
                          <a:srgbClr val="003399"/>
                        </a:solidFill>
                        <a:effectLst/>
                        <a:latin typeface="Arial"/>
                      </a:endParaRPr>
                    </a:p>
                  </a:txBody>
                  <a:tcPr marL="7371" marR="7371" marT="7371" marB="0" anchor="b"/>
                </a:tc>
                <a:tc hMerge="1">
                  <a:txBody>
                    <a:bodyPr/>
                    <a:lstStyle/>
                    <a:p>
                      <a:endParaRPr lang="es-ES"/>
                    </a:p>
                  </a:txBody>
                  <a:tcPr/>
                </a:tc>
              </a:tr>
              <a:tr h="128358">
                <a:tc gridSpan="2">
                  <a:txBody>
                    <a:bodyPr/>
                    <a:lstStyle/>
                    <a:p>
                      <a:pPr algn="l" fontAlgn="b"/>
                      <a:r>
                        <a:rPr lang="es-ES" sz="600" u="none" strike="noStrike">
                          <a:effectLst/>
                        </a:rPr>
                        <a:t>PBI por Tipo de Ingreso: REMUNERACIONES</a:t>
                      </a:r>
                      <a:endParaRPr lang="es-ES" sz="600" b="1" i="0" u="none" strike="noStrike">
                        <a:solidFill>
                          <a:srgbClr val="003399"/>
                        </a:solidFill>
                        <a:effectLst/>
                        <a:latin typeface="Arial"/>
                      </a:endParaRPr>
                    </a:p>
                  </a:txBody>
                  <a:tcPr marL="7371" marR="7371" marT="7371" marB="0" anchor="b"/>
                </a:tc>
                <a:tc hMerge="1">
                  <a:txBody>
                    <a:bodyPr/>
                    <a:lstStyle/>
                    <a:p>
                      <a:endParaRPr lang="es-ES"/>
                    </a:p>
                  </a:txBody>
                  <a:tcPr/>
                </a:tc>
              </a:tr>
              <a:tr h="91458">
                <a:tc gridSpan="2">
                  <a:txBody>
                    <a:bodyPr/>
                    <a:lstStyle/>
                    <a:p>
                      <a:pPr algn="l" fontAlgn="b"/>
                      <a:r>
                        <a:rPr lang="es-ES" sz="600" u="none" strike="noStrike">
                          <a:effectLst/>
                        </a:rPr>
                        <a:t> Variable : Remuneraciones</a:t>
                      </a:r>
                      <a:endParaRPr lang="es-ES" sz="600" b="0" i="0" u="none" strike="noStrike">
                        <a:solidFill>
                          <a:srgbClr val="003399"/>
                        </a:solidFill>
                        <a:effectLst/>
                        <a:latin typeface="Arial"/>
                      </a:endParaRPr>
                    </a:p>
                  </a:txBody>
                  <a:tcPr marL="7371" marR="7371" marT="7371" marB="0" anchor="b"/>
                </a:tc>
                <a:tc hMerge="1">
                  <a:txBody>
                    <a:bodyPr/>
                    <a:lstStyle/>
                    <a:p>
                      <a:endParaRPr lang="es-ES"/>
                    </a:p>
                  </a:txBody>
                  <a:tcPr/>
                </a:tc>
              </a:tr>
              <a:tr h="128358">
                <a:tc gridSpan="2">
                  <a:txBody>
                    <a:bodyPr/>
                    <a:lstStyle/>
                    <a:p>
                      <a:pPr algn="l" fontAlgn="b"/>
                      <a:r>
                        <a:rPr lang="es-ES" sz="600" u="none" strike="noStrike">
                          <a:effectLst/>
                        </a:rPr>
                        <a:t> Medida : Miles de nuevos soles a precios corrientes</a:t>
                      </a:r>
                      <a:endParaRPr lang="es-ES" sz="600" b="0" i="0" u="none" strike="noStrike">
                        <a:solidFill>
                          <a:srgbClr val="003399"/>
                        </a:solidFill>
                        <a:effectLst/>
                        <a:latin typeface="Arial"/>
                      </a:endParaRPr>
                    </a:p>
                  </a:txBody>
                  <a:tcPr marL="7371" marR="7371" marT="7371" marB="0" anchor="b"/>
                </a:tc>
                <a:tc hMerge="1">
                  <a:txBody>
                    <a:bodyPr/>
                    <a:lstStyle/>
                    <a:p>
                      <a:endParaRPr lang="es-ES"/>
                    </a:p>
                  </a:txBody>
                  <a:tcPr/>
                </a:tc>
              </a:tr>
              <a:tr h="132637">
                <a:tc>
                  <a:txBody>
                    <a:bodyPr/>
                    <a:lstStyle/>
                    <a:p>
                      <a:pPr algn="l" fontAlgn="b"/>
                      <a:r>
                        <a:rPr lang="es-ES" sz="600" u="none" strike="noStrike">
                          <a:effectLst/>
                        </a:rPr>
                        <a:t> Periodo Base : .</a:t>
                      </a:r>
                      <a:endParaRPr lang="es-ES" sz="600" b="0" i="0" u="none" strike="noStrike">
                        <a:solidFill>
                          <a:srgbClr val="003399"/>
                        </a:solidFill>
                        <a:effectLst/>
                        <a:latin typeface="Arial"/>
                      </a:endParaRPr>
                    </a:p>
                  </a:txBody>
                  <a:tcPr marL="7371" marR="7371" marT="7371" marB="0" anchor="b"/>
                </a:tc>
                <a:tc>
                  <a:txBody>
                    <a:bodyPr/>
                    <a:lstStyle/>
                    <a:p>
                      <a:pPr algn="l" fontAlgn="b"/>
                      <a:r>
                        <a:rPr lang="es-ES" sz="600" u="none" strike="noStrike">
                          <a:effectLst/>
                        </a:rPr>
                        <a:t> Tipo de Medida : Valor</a:t>
                      </a:r>
                      <a:endParaRPr lang="es-ES" sz="600" b="0" i="0" u="none" strike="noStrike">
                        <a:solidFill>
                          <a:srgbClr val="003399"/>
                        </a:solidFill>
                        <a:effectLst/>
                        <a:latin typeface="Arial"/>
                      </a:endParaRPr>
                    </a:p>
                  </a:txBody>
                  <a:tcPr marL="7371" marR="7371" marT="7371" marB="0" anchor="b"/>
                </a:tc>
              </a:tr>
              <a:tr h="132637">
                <a:tc>
                  <a:txBody>
                    <a:bodyPr/>
                    <a:lstStyle/>
                    <a:p>
                      <a:pPr algn="l" fontAlgn="b"/>
                      <a:r>
                        <a:rPr lang="es-ES" sz="600" u="none" strike="noStrike">
                          <a:effectLst/>
                        </a:rPr>
                        <a:t> Frecuencia : Anual</a:t>
                      </a:r>
                      <a:endParaRPr lang="es-ES" sz="600" b="0" i="0" u="none" strike="noStrike">
                        <a:solidFill>
                          <a:srgbClr val="003399"/>
                        </a:solidFill>
                        <a:effectLst/>
                        <a:latin typeface="Arial"/>
                      </a:endParaRPr>
                    </a:p>
                  </a:txBody>
                  <a:tcPr marL="7371" marR="7371" marT="7371" marB="0" anchor="b"/>
                </a:tc>
                <a:tc>
                  <a:txBody>
                    <a:bodyPr/>
                    <a:lstStyle/>
                    <a:p>
                      <a:pPr algn="l" fontAlgn="b"/>
                      <a:r>
                        <a:rPr lang="es-ES" sz="600" u="none" strike="noStrike">
                          <a:effectLst/>
                        </a:rPr>
                        <a:t> Cobertura : Nacional</a:t>
                      </a:r>
                      <a:endParaRPr lang="es-ES" sz="600" b="0" i="0" u="none" strike="noStrike">
                        <a:solidFill>
                          <a:srgbClr val="003399"/>
                        </a:solidFill>
                        <a:effectLst/>
                        <a:latin typeface="Arial"/>
                      </a:endParaRPr>
                    </a:p>
                  </a:txBody>
                  <a:tcPr marL="7371" marR="7371" marT="7371" marB="0" anchor="b"/>
                </a:tc>
              </a:tr>
              <a:tr h="128358">
                <a:tc gridSpan="2">
                  <a:txBody>
                    <a:bodyPr/>
                    <a:lstStyle/>
                    <a:p>
                      <a:pPr algn="l" fontAlgn="b"/>
                      <a:r>
                        <a:rPr lang="es-ES" sz="600" u="none" strike="noStrike">
                          <a:effectLst/>
                        </a:rPr>
                        <a:t> Información disponible desde : 1991</a:t>
                      </a:r>
                      <a:endParaRPr lang="es-ES" sz="600" b="0" i="0" u="none" strike="noStrike">
                        <a:solidFill>
                          <a:srgbClr val="003399"/>
                        </a:solidFill>
                        <a:effectLst/>
                        <a:latin typeface="Arial"/>
                      </a:endParaRPr>
                    </a:p>
                  </a:txBody>
                  <a:tcPr marL="7371" marR="7371" marT="7371" marB="0" anchor="b"/>
                </a:tc>
                <a:tc hMerge="1">
                  <a:txBody>
                    <a:bodyPr/>
                    <a:lstStyle/>
                    <a:p>
                      <a:endParaRPr lang="es-ES"/>
                    </a:p>
                  </a:txBody>
                  <a:tcPr/>
                </a:tc>
              </a:tr>
              <a:tr h="1476110">
                <a:tc gridSpan="2">
                  <a:txBody>
                    <a:bodyPr/>
                    <a:lstStyle/>
                    <a:p>
                      <a:pPr algn="l" fontAlgn="b"/>
                      <a:r>
                        <a:rPr lang="es-ES" sz="600" u="none" strike="noStrike" dirty="0">
                          <a:effectLst/>
                        </a:rPr>
                        <a:t> </a:t>
                      </a:r>
                      <a:r>
                        <a:rPr lang="es-ES" sz="900" u="none" strike="noStrike" dirty="0">
                          <a:effectLst/>
                        </a:rPr>
                        <a:t>Observación : Remuneraciones de los asalariados que comprende todos los pagos en efectivo o en especie, efectuados por los empleadores en contrapartida por el trabajo desarrollado por sus empleados en un período de tiempo determinado; es decir se refiere a los sueldos y salarios en efectivo o en especie antes de cualquier deducción. Incluye por tanto, las contribuciones a la seguridad social a cargo de los empleadores, las contribuciones reales o imputadas de los empleadores a los regímenes privados de pensiones.</a:t>
                      </a:r>
                      <a:endParaRPr lang="es-ES" sz="900" b="0" i="0" u="none" strike="noStrike" dirty="0">
                        <a:solidFill>
                          <a:srgbClr val="003399"/>
                        </a:solidFill>
                        <a:effectLst/>
                        <a:latin typeface="Arial"/>
                      </a:endParaRPr>
                    </a:p>
                  </a:txBody>
                  <a:tcPr marL="7371" marR="7371" marT="7371" marB="0" anchor="b"/>
                </a:tc>
                <a:tc hMerge="1">
                  <a:txBody>
                    <a:bodyPr/>
                    <a:lstStyle/>
                    <a:p>
                      <a:endParaRPr lang="es-ES"/>
                    </a:p>
                  </a:txBody>
                  <a:tcPr/>
                </a:tc>
              </a:tr>
              <a:tr h="128358">
                <a:tc gridSpan="2">
                  <a:txBody>
                    <a:bodyPr/>
                    <a:lstStyle/>
                    <a:p>
                      <a:pPr algn="l" fontAlgn="b"/>
                      <a:r>
                        <a:rPr lang="es-ES" sz="600" u="none" strike="noStrike" dirty="0">
                          <a:effectLst/>
                        </a:rPr>
                        <a:t> Fuente : Instituto Nacional de Estadística e Informática</a:t>
                      </a:r>
                      <a:endParaRPr lang="es-ES" sz="600" b="0" i="0" u="none" strike="noStrike" dirty="0">
                        <a:solidFill>
                          <a:srgbClr val="003399"/>
                        </a:solidFill>
                        <a:effectLst/>
                        <a:latin typeface="Arial"/>
                      </a:endParaRPr>
                    </a:p>
                  </a:txBody>
                  <a:tcPr marL="7371" marR="7371" marT="7371" marB="0" anchor="b"/>
                </a:tc>
                <a:tc hMerge="1">
                  <a:txBody>
                    <a:bodyPr/>
                    <a:lstStyle/>
                    <a:p>
                      <a:endParaRPr lang="es-ES"/>
                    </a:p>
                  </a:txBody>
                  <a:tcPr/>
                </a:tc>
              </a:tr>
            </a:tbl>
          </a:graphicData>
        </a:graphic>
      </p:graphicFrame>
    </p:spTree>
    <p:extLst>
      <p:ext uri="{BB962C8B-B14F-4D97-AF65-F5344CB8AC3E}">
        <p14:creationId xmlns:p14="http://schemas.microsoft.com/office/powerpoint/2010/main" val="3505388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941168"/>
            <a:ext cx="3816424" cy="1728192"/>
          </a:xfrm>
        </p:spPr>
        <p:txBody>
          <a:bodyPr>
            <a:noAutofit/>
          </a:bodyPr>
          <a:lstStyle/>
          <a:p>
            <a:r>
              <a:rPr lang="es-ES" sz="1100" dirty="0" smtClean="0"/>
              <a:t>Se observa la relación positiva entre el consumo privado y las remuneraciones, la misma que se da al 92.81% entre el consumo privado y la elaboración de pescado, y con respecto a los salarios y la elaboración de pescado es de 88.92%. Estas relación son </a:t>
            </a:r>
            <a:r>
              <a:rPr lang="es-ES" sz="1100" b="1" dirty="0" smtClean="0">
                <a:effectLst>
                  <a:outerShdw blurRad="38100" dist="38100" dir="2700000" algn="tl">
                    <a:srgbClr val="000000">
                      <a:alpha val="43137"/>
                    </a:srgbClr>
                  </a:outerShdw>
                </a:effectLst>
              </a:rPr>
              <a:t>ALTAS, </a:t>
            </a:r>
            <a:r>
              <a:rPr lang="es-ES" sz="1100" dirty="0" smtClean="0"/>
              <a:t>y comprueban una relación CASI DIRECTA, entre el consumo privado, los salarios y la elaboración de pescado. Lo que no sucede con respecto a la producción de harina y aceite de pescado. Esto explica por qué el aumento de los precios del CHD, así mismo explica por qué el aumento de los stocks de CHD.</a:t>
            </a:r>
            <a:endParaRPr lang="es-ES" sz="1100" b="1" dirty="0">
              <a:effectLst>
                <a:outerShdw blurRad="38100" dist="38100" dir="2700000" algn="tl">
                  <a:srgbClr val="000000">
                    <a:alpha val="43137"/>
                  </a:srgbClr>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1823748166"/>
              </p:ext>
            </p:extLst>
          </p:nvPr>
        </p:nvGraphicFramePr>
        <p:xfrm>
          <a:off x="179513" y="116623"/>
          <a:ext cx="8507288" cy="4491368"/>
        </p:xfrm>
        <a:graphic>
          <a:graphicData uri="http://schemas.openxmlformats.org/drawingml/2006/table">
            <a:tbl>
              <a:tblPr>
                <a:tableStyleId>{5C22544A-7EE6-4342-B048-85BDC9FD1C3A}</a:tableStyleId>
              </a:tblPr>
              <a:tblGrid>
                <a:gridCol w="332966"/>
                <a:gridCol w="332966"/>
                <a:gridCol w="332966"/>
                <a:gridCol w="1548293"/>
                <a:gridCol w="382912"/>
                <a:gridCol w="1065492"/>
                <a:gridCol w="993349"/>
                <a:gridCol w="1076591"/>
                <a:gridCol w="1309667"/>
                <a:gridCol w="1132086"/>
              </a:tblGrid>
              <a:tr h="153551">
                <a:tc>
                  <a:txBody>
                    <a:bodyPr/>
                    <a:lstStyle/>
                    <a:p>
                      <a:pPr algn="l" fontAlgn="b"/>
                      <a:endParaRPr lang="es-ES" sz="500" b="0" i="0" u="none" strike="noStrike" dirty="0">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rowSpan="3">
                  <a:txBody>
                    <a:bodyPr/>
                    <a:lstStyle/>
                    <a:p>
                      <a:pPr algn="ctr" fontAlgn="b"/>
                      <a:r>
                        <a:rPr lang="es-ES" sz="700" u="none" strike="noStrike" dirty="0">
                          <a:effectLst/>
                        </a:rPr>
                        <a:t>Variables</a:t>
                      </a:r>
                      <a:endParaRPr lang="es-ES" sz="700" b="1" i="0" u="none" strike="noStrike" dirty="0">
                        <a:solidFill>
                          <a:srgbClr val="000000"/>
                        </a:solidFill>
                        <a:effectLst/>
                        <a:latin typeface="Calibri"/>
                      </a:endParaRPr>
                    </a:p>
                  </a:txBody>
                  <a:tcPr marL="4026" marR="4026" marT="4026" marB="0" anchor="b"/>
                </a:tc>
                <a:tc rowSpan="3">
                  <a:txBody>
                    <a:bodyPr/>
                    <a:lstStyle/>
                    <a:p>
                      <a:pPr algn="ctr" fontAlgn="b"/>
                      <a:r>
                        <a:rPr lang="es-ES" sz="600" u="none" strike="noStrike" dirty="0">
                          <a:effectLst/>
                        </a:rPr>
                        <a:t> Consumo Final Privado (Miles de nuevos soles a precios constantes de 1994)</a:t>
                      </a:r>
                      <a:endParaRPr lang="es-ES" sz="600" b="1" i="0" u="none" strike="noStrike" dirty="0">
                        <a:solidFill>
                          <a:srgbClr val="000000"/>
                        </a:solidFill>
                        <a:effectLst/>
                        <a:latin typeface="Calibri"/>
                      </a:endParaRPr>
                    </a:p>
                  </a:txBody>
                  <a:tcPr marL="4026" marR="4026" marT="4026" marB="0" anchor="b"/>
                </a:tc>
                <a:tc rowSpan="3">
                  <a:txBody>
                    <a:bodyPr/>
                    <a:lstStyle/>
                    <a:p>
                      <a:pPr algn="ctr" fontAlgn="b"/>
                      <a:r>
                        <a:rPr lang="es-ES" sz="700" u="none" strike="noStrike" dirty="0">
                          <a:effectLst/>
                        </a:rPr>
                        <a:t> Remuneraciones (Miles de nuevos soles a precios corrientes)</a:t>
                      </a:r>
                      <a:endParaRPr lang="es-ES" sz="700" b="1" i="0" u="none" strike="noStrike" dirty="0">
                        <a:solidFill>
                          <a:srgbClr val="000000"/>
                        </a:solidFill>
                        <a:effectLst/>
                        <a:latin typeface="Calibri"/>
                      </a:endParaRPr>
                    </a:p>
                  </a:txBody>
                  <a:tcPr marL="4026" marR="4026" marT="4026" marB="0" anchor="b"/>
                </a:tc>
                <a:tc rowSpan="3">
                  <a:txBody>
                    <a:bodyPr/>
                    <a:lstStyle/>
                    <a:p>
                      <a:pPr algn="ctr" fontAlgn="b"/>
                      <a:r>
                        <a:rPr lang="es-ES" sz="700" u="none" strike="noStrike" dirty="0">
                          <a:effectLst/>
                        </a:rPr>
                        <a:t> PBI Elaboración de Pescado (Miles de nuevos soles a precios constantes de 1994)</a:t>
                      </a:r>
                      <a:endParaRPr lang="es-ES" sz="700" b="1" i="0" u="none" strike="noStrike" dirty="0">
                        <a:solidFill>
                          <a:srgbClr val="000000"/>
                        </a:solidFill>
                        <a:effectLst/>
                        <a:latin typeface="Calibri"/>
                      </a:endParaRPr>
                    </a:p>
                  </a:txBody>
                  <a:tcPr marL="4026" marR="4026" marT="4026" marB="0" anchor="b"/>
                </a:tc>
                <a:tc rowSpan="3">
                  <a:txBody>
                    <a:bodyPr/>
                    <a:lstStyle/>
                    <a:p>
                      <a:pPr algn="ctr" fontAlgn="b"/>
                      <a:r>
                        <a:rPr lang="es-ES" sz="700" u="none" strike="noStrike">
                          <a:effectLst/>
                        </a:rPr>
                        <a:t> PBI Harina y Aceite de Pescado (Miles de nuevos soles a precios constantes de 1994)</a:t>
                      </a:r>
                      <a:endParaRPr lang="es-ES" sz="700" b="1" i="0" u="none" strike="noStrike">
                        <a:solidFill>
                          <a:srgbClr val="000000"/>
                        </a:solidFill>
                        <a:effectLst/>
                        <a:latin typeface="Calibri"/>
                      </a:endParaRPr>
                    </a:p>
                  </a:txBody>
                  <a:tcPr marL="4026" marR="4026" marT="4026" marB="0" anchor="b"/>
                </a:tc>
                <a:tc rowSpan="3">
                  <a:txBody>
                    <a:bodyPr/>
                    <a:lstStyle/>
                    <a:p>
                      <a:pPr algn="ctr" fontAlgn="b"/>
                      <a:r>
                        <a:rPr lang="es-ES" sz="700" u="none" strike="noStrike">
                          <a:effectLst/>
                        </a:rPr>
                        <a:t> PBI Elaboración de Pescado (Índice de Volumen Físico (Base 1994))</a:t>
                      </a:r>
                      <a:endParaRPr lang="es-ES" sz="700" b="1"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62,990,113</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8,023,166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219,477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445,993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107.9</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62,787,778</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11,888,594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138,491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484,825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68.1</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64,934,694</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17,310,854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147,120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604,964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72.3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71,306,274</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dirty="0">
                          <a:effectLst/>
                        </a:rPr>
                        <a:t>24,765,518</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203,389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856,996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100</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78,223,231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30,435,812</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236,577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637,513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116.3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80,635,453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34,149,365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260,732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692,280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128.2</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84,265,720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38,063,841</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320,401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580,660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157.5</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1998</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83,502,339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40,781,334</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179,617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294,857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88.3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1999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83,163,623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43,346,466</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186,102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650,390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91.5</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86,202,066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45,410,320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230,532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798,615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113.3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87,456,348</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47,551,448</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dirty="0">
                          <a:effectLst/>
                        </a:rPr>
                        <a:t>278,947</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561,845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137.1</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91,769,368</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49,918,380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233,170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601,302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114.6</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94,860,381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53,311,825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332,446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426,760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163.5</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98,312,521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56,976,511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377,911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665,881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185.8</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102,856,737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60,323,629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388,103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652,032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190.8</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109,482,742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66,320,073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599,231</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492,289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294.6</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2007</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118,617,533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72,840,489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663,703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520,182</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326.3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2008</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132,013,735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78,966,200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727,136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525,586</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357.5</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2009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132,095,740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85,634,044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606,614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499,576</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298.3</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2010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140,475,765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93,340,489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dirty="0">
                          <a:effectLst/>
                        </a:rPr>
                        <a:t>533,236</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700" u="none" strike="noStrike">
                          <a:effectLst/>
                        </a:rPr>
                        <a:t>349,659</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262.2</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2011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149,255,481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104,373,993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845,490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622,823</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415.7</a:t>
                      </a:r>
                      <a:endParaRPr lang="es-ES" sz="700" b="0" i="0" u="none" strike="noStrike">
                        <a:solidFill>
                          <a:srgbClr val="000000"/>
                        </a:solidFill>
                        <a:effectLst/>
                        <a:latin typeface="Calibri"/>
                      </a:endParaRPr>
                    </a:p>
                  </a:txBody>
                  <a:tcPr marL="4026" marR="4026" marT="4026" marB="0" anchor="b"/>
                </a:tc>
              </a:tr>
              <a:tr h="153551">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l" fontAlgn="b"/>
                      <a:endParaRPr lang="es-ES" sz="500" b="0" i="0" u="none" strike="noStrike">
                        <a:solidFill>
                          <a:srgbClr val="000000"/>
                        </a:solidFill>
                        <a:effectLst/>
                        <a:latin typeface="Calibri"/>
                      </a:endParaRPr>
                    </a:p>
                  </a:txBody>
                  <a:tcPr marL="4026" marR="4026" marT="4026" marB="0" anchor="b"/>
                </a:tc>
                <a:tc>
                  <a:txBody>
                    <a:bodyPr/>
                    <a:lstStyle/>
                    <a:p>
                      <a:pPr algn="ctr" fontAlgn="b"/>
                      <a:endParaRPr lang="es-ES" sz="700" b="0" i="0" u="none" strike="noStrike">
                        <a:solidFill>
                          <a:srgbClr val="000000"/>
                        </a:solidFill>
                        <a:effectLst/>
                        <a:latin typeface="Calibri"/>
                      </a:endParaRPr>
                    </a:p>
                  </a:txBody>
                  <a:tcPr marL="4026" marR="4026" marT="4026" marB="0" anchor="b"/>
                </a:tc>
                <a:tc>
                  <a:txBody>
                    <a:bodyPr/>
                    <a:lstStyle/>
                    <a:p>
                      <a:pPr algn="ctr" fontAlgn="b"/>
                      <a:endParaRPr lang="es-ES" sz="700" b="0" i="0" u="none" strike="noStrike">
                        <a:solidFill>
                          <a:srgbClr val="000000"/>
                        </a:solidFill>
                        <a:effectLst/>
                        <a:latin typeface="Calibri"/>
                      </a:endParaRPr>
                    </a:p>
                  </a:txBody>
                  <a:tcPr marL="4026" marR="4026" marT="4026" marB="0" anchor="b"/>
                </a:tc>
                <a:tc>
                  <a:txBody>
                    <a:bodyPr/>
                    <a:lstStyle/>
                    <a:p>
                      <a:pPr algn="ctr" fontAlgn="b"/>
                      <a:endParaRPr lang="es-ES" sz="700" b="0" i="0" u="none" strike="noStrike">
                        <a:solidFill>
                          <a:srgbClr val="000000"/>
                        </a:solidFill>
                        <a:effectLst/>
                        <a:latin typeface="Calibri"/>
                      </a:endParaRPr>
                    </a:p>
                  </a:txBody>
                  <a:tcPr marL="4026" marR="4026" marT="4026" marB="0" anchor="b"/>
                </a:tc>
                <a:tc>
                  <a:txBody>
                    <a:bodyPr/>
                    <a:lstStyle/>
                    <a:p>
                      <a:pPr algn="ctr" fontAlgn="b"/>
                      <a:endParaRPr lang="es-ES" sz="700" b="0" i="0" u="none" strike="noStrike">
                        <a:solidFill>
                          <a:srgbClr val="000000"/>
                        </a:solidFill>
                        <a:effectLst/>
                        <a:latin typeface="Calibri"/>
                      </a:endParaRPr>
                    </a:p>
                  </a:txBody>
                  <a:tcPr marL="4026" marR="4026" marT="4026" marB="0" anchor="b"/>
                </a:tc>
                <a:tc>
                  <a:txBody>
                    <a:bodyPr/>
                    <a:lstStyle/>
                    <a:p>
                      <a:pPr algn="ctr" fontAlgn="b"/>
                      <a:endParaRPr lang="es-ES" sz="700" b="0" i="0" u="none" strike="noStrike" dirty="0">
                        <a:solidFill>
                          <a:srgbClr val="000000"/>
                        </a:solidFill>
                        <a:effectLst/>
                        <a:latin typeface="Calibri"/>
                      </a:endParaRPr>
                    </a:p>
                  </a:txBody>
                  <a:tcPr marL="4026" marR="4026" marT="4026" marB="0" anchor="b"/>
                </a:tc>
                <a:tc>
                  <a:txBody>
                    <a:bodyPr/>
                    <a:lstStyle/>
                    <a:p>
                      <a:pPr algn="ctr" fontAlgn="b"/>
                      <a:endParaRPr lang="es-ES" sz="700" b="0" i="0" u="none" strike="noStrike">
                        <a:solidFill>
                          <a:srgbClr val="000000"/>
                        </a:solidFill>
                        <a:effectLst/>
                        <a:latin typeface="Calibri"/>
                      </a:endParaRPr>
                    </a:p>
                  </a:txBody>
                  <a:tcPr marL="4026" marR="4026" marT="4026" marB="0" anchor="b"/>
                </a:tc>
              </a:tr>
              <a:tr h="153551">
                <a:tc gridSpan="4">
                  <a:txBody>
                    <a:bodyPr/>
                    <a:lstStyle/>
                    <a:p>
                      <a:pPr algn="ctr" fontAlgn="b"/>
                      <a:r>
                        <a:rPr lang="es-ES" sz="700" u="none" strike="noStrike" dirty="0">
                          <a:effectLst/>
                        </a:rPr>
                        <a:t>COEFICIENTE DE CORRELACION ENTRE EL CONSUMO FINAL PRIVADO</a:t>
                      </a:r>
                      <a:endParaRPr lang="es-ES" sz="700" b="1" i="0" u="none" strike="noStrike" dirty="0">
                        <a:solidFill>
                          <a:srgbClr val="000000"/>
                        </a:solidFill>
                        <a:effectLst/>
                        <a:latin typeface="Calibri"/>
                      </a:endParaRPr>
                    </a:p>
                  </a:txBody>
                  <a:tcPr marL="4026" marR="4026" marT="4026"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1.0000</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0.9874</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0.9281</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-0.2415</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700" u="none" strike="noStrike">
                          <a:effectLst/>
                        </a:rPr>
                        <a:t>0.9281</a:t>
                      </a:r>
                      <a:endParaRPr lang="es-ES" sz="700" b="0" i="0" u="none" strike="noStrike">
                        <a:solidFill>
                          <a:srgbClr val="000000"/>
                        </a:solidFill>
                        <a:effectLst/>
                        <a:latin typeface="Calibri"/>
                      </a:endParaRPr>
                    </a:p>
                  </a:txBody>
                  <a:tcPr marL="4026" marR="4026" marT="4026" marB="0" anchor="b"/>
                </a:tc>
              </a:tr>
              <a:tr h="153551">
                <a:tc gridSpan="4">
                  <a:txBody>
                    <a:bodyPr/>
                    <a:lstStyle/>
                    <a:p>
                      <a:pPr algn="ctr" fontAlgn="b"/>
                      <a:r>
                        <a:rPr lang="es-ES" sz="700" u="none" strike="noStrike" dirty="0">
                          <a:effectLst/>
                        </a:rPr>
                        <a:t>%</a:t>
                      </a:r>
                      <a:endParaRPr lang="es-ES" sz="700" b="0" i="0" u="none" strike="noStrike" dirty="0">
                        <a:solidFill>
                          <a:srgbClr val="000000"/>
                        </a:solidFill>
                        <a:effectLst/>
                        <a:latin typeface="Calibri"/>
                      </a:endParaRPr>
                    </a:p>
                  </a:txBody>
                  <a:tcPr marL="4026" marR="4026" marT="4026"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800" b="1" u="none" strike="noStrike" dirty="0">
                          <a:effectLst/>
                        </a:rPr>
                        <a:t>100.00%</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dirty="0">
                          <a:effectLst/>
                        </a:rPr>
                        <a:t>98.74%</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a:effectLst/>
                        </a:rPr>
                        <a:t>92.81%</a:t>
                      </a:r>
                      <a:endParaRPr lang="es-ES" sz="800" b="1" i="0" u="none" strike="noStrike">
                        <a:solidFill>
                          <a:srgbClr val="000000"/>
                        </a:solidFill>
                        <a:effectLst/>
                        <a:latin typeface="Calibri"/>
                      </a:endParaRPr>
                    </a:p>
                  </a:txBody>
                  <a:tcPr marL="4026" marR="4026" marT="4026" marB="0" anchor="b"/>
                </a:tc>
                <a:tc>
                  <a:txBody>
                    <a:bodyPr/>
                    <a:lstStyle/>
                    <a:p>
                      <a:pPr algn="ctr" fontAlgn="b"/>
                      <a:r>
                        <a:rPr lang="es-ES" sz="800" b="1" u="none" strike="noStrike" dirty="0">
                          <a:effectLst/>
                        </a:rPr>
                        <a:t>-24.15%</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a:effectLst/>
                        </a:rPr>
                        <a:t>92.81%</a:t>
                      </a:r>
                      <a:endParaRPr lang="es-ES" sz="800" b="1" i="0" u="none" strike="noStrike">
                        <a:solidFill>
                          <a:srgbClr val="000000"/>
                        </a:solidFill>
                        <a:effectLst/>
                        <a:latin typeface="Calibri"/>
                      </a:endParaRPr>
                    </a:p>
                  </a:txBody>
                  <a:tcPr marL="4026" marR="4026" marT="4026" marB="0" anchor="b"/>
                </a:tc>
              </a:tr>
              <a:tr h="191940">
                <a:tc gridSpan="4">
                  <a:txBody>
                    <a:bodyPr/>
                    <a:lstStyle/>
                    <a:p>
                      <a:pPr algn="ctr" fontAlgn="b"/>
                      <a:r>
                        <a:rPr lang="es-ES" sz="700" u="none" strike="noStrike" dirty="0">
                          <a:effectLst/>
                        </a:rPr>
                        <a:t>COEFICIENTE DE CORRELACION ENTRE LAS REMUNERACIONES</a:t>
                      </a:r>
                      <a:endParaRPr lang="es-ES" sz="700" b="1" i="0" u="none" strike="noStrike" dirty="0">
                        <a:solidFill>
                          <a:srgbClr val="000000"/>
                        </a:solidFill>
                        <a:effectLst/>
                        <a:latin typeface="Calibri"/>
                      </a:endParaRPr>
                    </a:p>
                  </a:txBody>
                  <a:tcPr marL="4026" marR="4026" marT="4026"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u="none" strike="noStrike">
                          <a:effectLst/>
                        </a:rPr>
                        <a:t> </a:t>
                      </a:r>
                      <a:endParaRPr lang="es-ES" sz="700" b="0" i="0" u="none" strike="noStrike">
                        <a:solidFill>
                          <a:srgbClr val="000000"/>
                        </a:solidFill>
                        <a:effectLst/>
                        <a:latin typeface="Calibri"/>
                      </a:endParaRPr>
                    </a:p>
                  </a:txBody>
                  <a:tcPr marL="4026" marR="4026" marT="4026" marB="0" anchor="b"/>
                </a:tc>
                <a:tc>
                  <a:txBody>
                    <a:bodyPr/>
                    <a:lstStyle/>
                    <a:p>
                      <a:pPr algn="ctr" fontAlgn="b"/>
                      <a:r>
                        <a:rPr lang="es-ES" sz="800" b="1" u="none" strike="noStrike">
                          <a:effectLst/>
                        </a:rPr>
                        <a:t>0.9874</a:t>
                      </a:r>
                      <a:endParaRPr lang="es-ES" sz="800" b="1" i="0" u="none" strike="noStrike">
                        <a:solidFill>
                          <a:srgbClr val="000000"/>
                        </a:solidFill>
                        <a:effectLst/>
                        <a:latin typeface="Calibri"/>
                      </a:endParaRPr>
                    </a:p>
                  </a:txBody>
                  <a:tcPr marL="4026" marR="4026" marT="4026" marB="0" anchor="b"/>
                </a:tc>
                <a:tc>
                  <a:txBody>
                    <a:bodyPr/>
                    <a:lstStyle/>
                    <a:p>
                      <a:pPr algn="ctr" fontAlgn="b"/>
                      <a:r>
                        <a:rPr lang="es-ES" sz="800" b="1" u="none" strike="noStrike" dirty="0">
                          <a:effectLst/>
                        </a:rPr>
                        <a:t>1.0000</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a:effectLst/>
                        </a:rPr>
                        <a:t>0.8892</a:t>
                      </a:r>
                      <a:endParaRPr lang="es-ES" sz="800" b="1" i="0" u="none" strike="noStrike">
                        <a:solidFill>
                          <a:srgbClr val="000000"/>
                        </a:solidFill>
                        <a:effectLst/>
                        <a:latin typeface="Calibri"/>
                      </a:endParaRPr>
                    </a:p>
                  </a:txBody>
                  <a:tcPr marL="4026" marR="4026" marT="4026" marB="0" anchor="b"/>
                </a:tc>
                <a:tc>
                  <a:txBody>
                    <a:bodyPr/>
                    <a:lstStyle/>
                    <a:p>
                      <a:pPr algn="ctr" fontAlgn="b"/>
                      <a:r>
                        <a:rPr lang="es-ES" sz="800" b="1" u="none" strike="noStrike" dirty="0">
                          <a:effectLst/>
                        </a:rPr>
                        <a:t>-0.2004</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a:effectLst/>
                        </a:rPr>
                        <a:t>0.8892</a:t>
                      </a:r>
                      <a:endParaRPr lang="es-ES" sz="800" b="1" i="0" u="none" strike="noStrike">
                        <a:solidFill>
                          <a:srgbClr val="000000"/>
                        </a:solidFill>
                        <a:effectLst/>
                        <a:latin typeface="Calibri"/>
                      </a:endParaRPr>
                    </a:p>
                  </a:txBody>
                  <a:tcPr marL="4026" marR="4026" marT="4026" marB="0" anchor="b"/>
                </a:tc>
              </a:tr>
              <a:tr h="153551">
                <a:tc gridSpan="4">
                  <a:txBody>
                    <a:bodyPr/>
                    <a:lstStyle/>
                    <a:p>
                      <a:pPr algn="ctr" fontAlgn="b"/>
                      <a:r>
                        <a:rPr lang="es-ES" sz="700" u="none" strike="noStrike" dirty="0">
                          <a:effectLst/>
                        </a:rPr>
                        <a:t>%</a:t>
                      </a:r>
                      <a:endParaRPr lang="es-ES" sz="700" b="0" i="0" u="none" strike="noStrike" dirty="0">
                        <a:solidFill>
                          <a:srgbClr val="000000"/>
                        </a:solidFill>
                        <a:effectLst/>
                        <a:latin typeface="Calibri"/>
                      </a:endParaRPr>
                    </a:p>
                  </a:txBody>
                  <a:tcPr marL="4026" marR="4026" marT="4026"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u="none" strike="noStrike" dirty="0">
                          <a:effectLst/>
                        </a:rPr>
                        <a:t> </a:t>
                      </a:r>
                      <a:endParaRPr lang="es-ES" sz="700" b="0"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dirty="0">
                          <a:effectLst/>
                        </a:rPr>
                        <a:t>98.74%</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a:effectLst/>
                        </a:rPr>
                        <a:t>100.00%</a:t>
                      </a:r>
                      <a:endParaRPr lang="es-ES" sz="800" b="1" i="0" u="none" strike="noStrike">
                        <a:solidFill>
                          <a:srgbClr val="000000"/>
                        </a:solidFill>
                        <a:effectLst/>
                        <a:latin typeface="Calibri"/>
                      </a:endParaRPr>
                    </a:p>
                  </a:txBody>
                  <a:tcPr marL="4026" marR="4026" marT="4026" marB="0" anchor="b"/>
                </a:tc>
                <a:tc>
                  <a:txBody>
                    <a:bodyPr/>
                    <a:lstStyle/>
                    <a:p>
                      <a:pPr algn="ctr" fontAlgn="b"/>
                      <a:r>
                        <a:rPr lang="es-ES" sz="800" b="1" u="none" strike="noStrike" dirty="0">
                          <a:effectLst/>
                        </a:rPr>
                        <a:t>88.92%</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dirty="0">
                          <a:effectLst/>
                        </a:rPr>
                        <a:t>-20.04%</a:t>
                      </a:r>
                      <a:endParaRPr lang="es-ES" sz="800" b="1" i="0" u="none" strike="noStrike" dirty="0">
                        <a:solidFill>
                          <a:srgbClr val="000000"/>
                        </a:solidFill>
                        <a:effectLst/>
                        <a:latin typeface="Calibri"/>
                      </a:endParaRPr>
                    </a:p>
                  </a:txBody>
                  <a:tcPr marL="4026" marR="4026" marT="4026" marB="0" anchor="b"/>
                </a:tc>
                <a:tc>
                  <a:txBody>
                    <a:bodyPr/>
                    <a:lstStyle/>
                    <a:p>
                      <a:pPr algn="ctr" fontAlgn="b"/>
                      <a:r>
                        <a:rPr lang="es-ES" sz="800" b="1" u="none" strike="noStrike" dirty="0">
                          <a:effectLst/>
                        </a:rPr>
                        <a:t>88.92%</a:t>
                      </a:r>
                      <a:endParaRPr lang="es-ES" sz="800" b="1" i="0" u="none" strike="noStrike" dirty="0">
                        <a:solidFill>
                          <a:srgbClr val="000000"/>
                        </a:solidFill>
                        <a:effectLst/>
                        <a:latin typeface="Calibri"/>
                      </a:endParaRPr>
                    </a:p>
                  </a:txBody>
                  <a:tcPr marL="4026" marR="4026" marT="4026" marB="0" anchor="b"/>
                </a:tc>
              </a:tr>
            </a:tbl>
          </a:graphicData>
        </a:graphic>
      </p:graphicFrame>
      <p:pic>
        <p:nvPicPr>
          <p:cNvPr id="6145" name="Picture 1" descr="C:\Users\Antonio\Desktop\COEFICIENTE DE CORRELAC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225" y="4869160"/>
            <a:ext cx="477977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61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Conclusiones</a:t>
            </a:r>
            <a:endParaRPr lang="es-ES" b="1" u="sng" dirty="0"/>
          </a:p>
        </p:txBody>
      </p:sp>
      <p:sp>
        <p:nvSpPr>
          <p:cNvPr id="3" name="2 Marcador de contenido"/>
          <p:cNvSpPr>
            <a:spLocks noGrp="1"/>
          </p:cNvSpPr>
          <p:nvPr>
            <p:ph idx="1"/>
          </p:nvPr>
        </p:nvSpPr>
        <p:spPr/>
        <p:txBody>
          <a:bodyPr>
            <a:normAutofit/>
          </a:bodyPr>
          <a:lstStyle/>
          <a:p>
            <a:r>
              <a:rPr lang="es-ES" sz="1800" dirty="0" smtClean="0"/>
              <a:t>Mientras la tendencia de CHI tiene ciclos y a pesar del crecimiento económica, su volumen se ha mantenido constante, mientras que su precio no, por lo que el boom del CHI se da gracias a que su precio internacional es mayor y no ha aumentos en su producción. Por lo tanto el crecimiento del PBI per cápita, y del consumo privado no aumenta la producción de CHI.</a:t>
            </a:r>
          </a:p>
          <a:p>
            <a:r>
              <a:rPr lang="es-ES" sz="1800" dirty="0" smtClean="0"/>
              <a:t>Por otra lado, demostrado que a partir del 2003 hay un shock positivo en el consumo privado y el PBI </a:t>
            </a:r>
            <a:r>
              <a:rPr lang="es-ES" sz="1800" dirty="0" err="1" smtClean="0"/>
              <a:t>pér</a:t>
            </a:r>
            <a:r>
              <a:rPr lang="es-ES" sz="1800" dirty="0" smtClean="0"/>
              <a:t> cápita, se si observa una relación coincidente para el CHD. Es decir, que existe una relación directa entre el aumento de los salarios, y del consumo privado con respecto a los recursos marinos del CHD, caso que no se da para el CHI.</a:t>
            </a:r>
          </a:p>
          <a:p>
            <a:r>
              <a:rPr lang="es-ES" sz="1800" dirty="0" smtClean="0"/>
              <a:t>Por lo tanto se puede concluir, que existe una relación entre el aumento de los salarios y del consumo privado con respecto al aumento del CHD, y no existe relación alguna entre el consumo privado y los salarios con respecto al CHI.</a:t>
            </a:r>
          </a:p>
          <a:p>
            <a:r>
              <a:rPr lang="es-ES" sz="1800" b="1" u="sng" dirty="0" smtClean="0">
                <a:effectLst>
                  <a:outerShdw blurRad="38100" dist="38100" dir="2700000" algn="tl">
                    <a:srgbClr val="000000">
                      <a:alpha val="43137"/>
                    </a:srgbClr>
                  </a:outerShdw>
                </a:effectLst>
              </a:rPr>
              <a:t>Por lo que se sugieren políticas de sostenibilidad del RECURSO DE CHD, cuando el país afronta una expansión de su poder ADQUISITIVO.</a:t>
            </a:r>
          </a:p>
        </p:txBody>
      </p:sp>
    </p:spTree>
    <p:extLst>
      <p:ext uri="{BB962C8B-B14F-4D97-AF65-F5344CB8AC3E}">
        <p14:creationId xmlns:p14="http://schemas.microsoft.com/office/powerpoint/2010/main" val="1627249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 finales</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Finalmente lo que ha afectado el CHD, en la última década, no es el Sector de CHI, ya que el mismo muestra solidez y estabilidad, además de mostrar sostenibilidad, puesto la biomasa para el 2013 es de 12.1 millones de TN. En sí el estudio demuestra que lo que ha afectado el CHD, ha sido la falta de fiscalización, de criterio técnico, la sobre-extracción sin sustento científico. Esta sobre oferta, ha sido posible gracias al desarrollo económico peruano, a una demanda con mayor poder adquisitivo, e insatisfecha.</a:t>
            </a:r>
          </a:p>
          <a:p>
            <a:r>
              <a:rPr lang="es-ES" dirty="0" smtClean="0"/>
              <a:t>Finalmente, se tiene que replicar el marco de sostenibilidad Europeo, que son cuotas y estudios científicos, por cada especie, sea pescado en cualquier milla.</a:t>
            </a:r>
          </a:p>
          <a:p>
            <a:r>
              <a:rPr lang="es-ES" dirty="0" smtClean="0"/>
              <a:t>El Sector pesquero, no debe ser tratado como el sector minero, los recursos para el sector pesquero son renovables, y las ganancias con políticas a Largo Plazo, son mayores.</a:t>
            </a:r>
            <a:endParaRPr lang="es-ES" dirty="0"/>
          </a:p>
        </p:txBody>
      </p:sp>
    </p:spTree>
    <p:extLst>
      <p:ext uri="{BB962C8B-B14F-4D97-AF65-F5344CB8AC3E}">
        <p14:creationId xmlns:p14="http://schemas.microsoft.com/office/powerpoint/2010/main" val="338497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TAC´S en Europa</a:t>
            </a:r>
            <a:endParaRPr lang="es-E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90242"/>
            <a:ext cx="81287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23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tonio\Desktop\Investigacion CHD\politica pesquera comun 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60106"/>
            <a:ext cx="4782383" cy="54726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tonio\AppData\Local\Microsoft\Windows\Temporary Internet Files\Content.Outlook\QSQFFQFR\un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007" y="1772816"/>
            <a:ext cx="3162611" cy="4637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tonio\Desktop\Investigacion CHD\snpvsprodu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1006" y="461698"/>
            <a:ext cx="3073401" cy="120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33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ntonio\Desktop\Investigacion CHD\Subre preci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72" y="510672"/>
            <a:ext cx="3682988"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3 Elipse"/>
          <p:cNvSpPr/>
          <p:nvPr/>
        </p:nvSpPr>
        <p:spPr>
          <a:xfrm>
            <a:off x="107504" y="4329100"/>
            <a:ext cx="331236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C:\Users\Antonio\Desktop\ar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21391"/>
            <a:ext cx="2924936" cy="61656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tonio\Desktop\2ar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214" y="332656"/>
            <a:ext cx="195978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ntonio\Desktop\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375" y="2050502"/>
            <a:ext cx="2025323"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3419872" y="4797152"/>
            <a:ext cx="3764342" cy="17898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9420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errar llave"/>
          <p:cNvSpPr/>
          <p:nvPr/>
        </p:nvSpPr>
        <p:spPr>
          <a:xfrm>
            <a:off x="12053888" y="6332538"/>
            <a:ext cx="220662" cy="731837"/>
          </a:xfrm>
          <a:prstGeom prst="rightBrace">
            <a:avLst/>
          </a:prstGeom>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 sz="1100"/>
          </a:p>
        </p:txBody>
      </p:sp>
      <p:sp>
        <p:nvSpPr>
          <p:cNvPr id="6" name="2 Flecha a la derecha con muesca"/>
          <p:cNvSpPr/>
          <p:nvPr/>
        </p:nvSpPr>
        <p:spPr>
          <a:xfrm>
            <a:off x="13206413" y="6270625"/>
            <a:ext cx="1439862" cy="1092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100" b="1"/>
              <a:t>7 meses despues</a:t>
            </a:r>
          </a:p>
        </p:txBody>
      </p:sp>
      <p:sp>
        <p:nvSpPr>
          <p:cNvPr id="7" name="5 Arco"/>
          <p:cNvSpPr/>
          <p:nvPr/>
        </p:nvSpPr>
        <p:spPr>
          <a:xfrm rot="9694191">
            <a:off x="11356975" y="4894263"/>
            <a:ext cx="7286625" cy="2203450"/>
          </a:xfrm>
          <a:prstGeom prst="arc">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 sz="1100"/>
          </a:p>
        </p:txBody>
      </p:sp>
      <p:cxnSp>
        <p:nvCxnSpPr>
          <p:cNvPr id="8" name="7 Conector recto de flecha"/>
          <p:cNvCxnSpPr/>
          <p:nvPr/>
        </p:nvCxnSpPr>
        <p:spPr>
          <a:xfrm>
            <a:off x="10123488" y="8140700"/>
            <a:ext cx="4449762" cy="11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1" name="Picture 5" descr="C:\Users\Antonio\Desktop\bioma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41" y="1893025"/>
            <a:ext cx="8172400"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520" y="692696"/>
            <a:ext cx="8640960" cy="1077218"/>
          </a:xfrm>
          <a:prstGeom prst="rect">
            <a:avLst/>
          </a:prstGeom>
          <a:noFill/>
        </p:spPr>
        <p:txBody>
          <a:bodyPr wrap="square" rtlCol="0">
            <a:spAutoFit/>
          </a:bodyPr>
          <a:lstStyle/>
          <a:p>
            <a:r>
              <a:rPr lang="es-ES" sz="1600" dirty="0" smtClean="0"/>
              <a:t>Es verdad que lo afirmado por el Viceministro de Pesquería Sr. </a:t>
            </a:r>
            <a:r>
              <a:rPr lang="es-ES" sz="1600" dirty="0"/>
              <a:t> Paul </a:t>
            </a:r>
            <a:r>
              <a:rPr lang="es-ES" sz="1600" dirty="0" err="1" smtClean="0"/>
              <a:t>Phumpiu</a:t>
            </a:r>
            <a:r>
              <a:rPr lang="es-ES" sz="1600" dirty="0" smtClean="0"/>
              <a:t> (en la entrevista con </a:t>
            </a:r>
            <a:r>
              <a:rPr lang="es-ES" sz="1600" dirty="0" err="1" smtClean="0"/>
              <a:t>Althaus</a:t>
            </a:r>
            <a:r>
              <a:rPr lang="es-ES" sz="1600" dirty="0" smtClean="0"/>
              <a:t> a fines del 2012, canal N; </a:t>
            </a:r>
            <a:r>
              <a:rPr lang="es-AR" sz="1600" dirty="0" smtClean="0">
                <a:hlinkClick r:id="rId3"/>
              </a:rPr>
              <a:t>http://www.youtube.com/watch?v=WZjoOYx4Bko</a:t>
            </a:r>
            <a:r>
              <a:rPr lang="es-ES" sz="1600" dirty="0" smtClean="0"/>
              <a:t>) que el Sector de CHI está sobre-explotado y que no se podría reponer en sólo 1 año y que además están evaluando que para el 2013 no haya cuota pesquera en la primera temporada:</a:t>
            </a:r>
            <a:endParaRPr lang="es-ES" sz="1600" dirty="0"/>
          </a:p>
        </p:txBody>
      </p:sp>
      <p:sp>
        <p:nvSpPr>
          <p:cNvPr id="4" name="3 CuadroTexto"/>
          <p:cNvSpPr txBox="1"/>
          <p:nvPr/>
        </p:nvSpPr>
        <p:spPr>
          <a:xfrm>
            <a:off x="611560" y="5877272"/>
            <a:ext cx="7695123" cy="369332"/>
          </a:xfrm>
          <a:prstGeom prst="rect">
            <a:avLst/>
          </a:prstGeom>
          <a:noFill/>
        </p:spPr>
        <p:txBody>
          <a:bodyPr wrap="square" rtlCol="0">
            <a:spAutoFit/>
          </a:bodyPr>
          <a:lstStyle/>
          <a:p>
            <a:pPr algn="ctr"/>
            <a:r>
              <a:rPr lang="es-ES" dirty="0" smtClean="0"/>
              <a:t>NO, NO ES VERDAD.</a:t>
            </a:r>
            <a:endParaRPr lang="es-ES" dirty="0"/>
          </a:p>
        </p:txBody>
      </p:sp>
      <p:pic>
        <p:nvPicPr>
          <p:cNvPr id="9" name="Picture 6" descr="C:\Users\Antonio\Desktop\Investigacion CHD\caida de bioma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906" y="4797152"/>
            <a:ext cx="3405574" cy="178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7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u="sng" dirty="0" smtClean="0"/>
              <a:t>Metodología</a:t>
            </a:r>
            <a:endParaRPr lang="es-ES" i="1" u="sng" dirty="0"/>
          </a:p>
        </p:txBody>
      </p:sp>
      <p:sp>
        <p:nvSpPr>
          <p:cNvPr id="3" name="2 Marcador de contenido"/>
          <p:cNvSpPr>
            <a:spLocks noGrp="1"/>
          </p:cNvSpPr>
          <p:nvPr>
            <p:ph idx="1"/>
          </p:nvPr>
        </p:nvSpPr>
        <p:spPr/>
        <p:txBody>
          <a:bodyPr/>
          <a:lstStyle/>
          <a:p>
            <a:r>
              <a:rPr lang="es-ES" dirty="0" smtClean="0"/>
              <a:t>Se utilizó los datos recogidos del ministerio de producción en el Mercado Mayorista de Ventanilla, como muestreo por parte del CHD y por lo tanto de los consumidores finales.</a:t>
            </a:r>
          </a:p>
          <a:p>
            <a:r>
              <a:rPr lang="es-ES" dirty="0" smtClean="0"/>
              <a:t>Los Restaurantes Marinos son los principales clientes de estos Mercados Mayoristas.</a:t>
            </a:r>
            <a:endParaRPr lang="es-ES" dirty="0"/>
          </a:p>
        </p:txBody>
      </p:sp>
    </p:spTree>
    <p:extLst>
      <p:ext uri="{BB962C8B-B14F-4D97-AF65-F5344CB8AC3E}">
        <p14:creationId xmlns:p14="http://schemas.microsoft.com/office/powerpoint/2010/main" val="2060212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u="sng" dirty="0" smtClean="0"/>
              <a:t>Marco teórico</a:t>
            </a:r>
            <a:endParaRPr lang="es-ES" b="1" i="1" u="sng" dirty="0"/>
          </a:p>
        </p:txBody>
      </p:sp>
      <p:sp>
        <p:nvSpPr>
          <p:cNvPr id="3" name="2 Marcador de contenido"/>
          <p:cNvSpPr>
            <a:spLocks noGrp="1"/>
          </p:cNvSpPr>
          <p:nvPr>
            <p:ph idx="1"/>
          </p:nvPr>
        </p:nvSpPr>
        <p:spPr/>
        <p:txBody>
          <a:bodyPr/>
          <a:lstStyle/>
          <a:p>
            <a:r>
              <a:rPr lang="es-ES" dirty="0" smtClean="0"/>
              <a:t>Ley utilizada: Ley de Oferta y demanda agregada, si disminuye el abastecimiento del producto A, aumenta el precio del producto A y viceversa.</a:t>
            </a:r>
          </a:p>
          <a:p>
            <a:r>
              <a:rPr lang="es-ES" dirty="0" smtClean="0"/>
              <a:t>En caso no se cumpla esta condición, se debe a distorsiones de índole política, legislativa o un comportamiento anormal de los componentes del mercado.</a:t>
            </a:r>
            <a:endParaRPr lang="es-ES" dirty="0"/>
          </a:p>
        </p:txBody>
      </p:sp>
    </p:spTree>
    <p:extLst>
      <p:ext uri="{BB962C8B-B14F-4D97-AF65-F5344CB8AC3E}">
        <p14:creationId xmlns:p14="http://schemas.microsoft.com/office/powerpoint/2010/main" val="231818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20888"/>
            <a:ext cx="8229600" cy="1143000"/>
          </a:xfrm>
        </p:spPr>
        <p:txBody>
          <a:bodyPr/>
          <a:lstStyle/>
          <a:p>
            <a:r>
              <a:rPr lang="es-ES" b="1" i="1" u="sng" dirty="0" smtClean="0"/>
              <a:t>Jurel</a:t>
            </a:r>
            <a:endParaRPr lang="es-ES" b="1" i="1" u="sng" dirty="0"/>
          </a:p>
        </p:txBody>
      </p:sp>
    </p:spTree>
    <p:extLst>
      <p:ext uri="{BB962C8B-B14F-4D97-AF65-F5344CB8AC3E}">
        <p14:creationId xmlns:p14="http://schemas.microsoft.com/office/powerpoint/2010/main" val="1241378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4726</Words>
  <Application>Microsoft Office PowerPoint</Application>
  <PresentationFormat>Presentación en pantalla (4:3)</PresentationFormat>
  <Paragraphs>763</Paragraphs>
  <Slides>60</Slides>
  <Notes>3</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Tema de Office</vt:lpstr>
      <vt:lpstr>Presentación de PowerPoint</vt:lpstr>
      <vt:lpstr>Presentación de PowerPoint</vt:lpstr>
      <vt:lpstr>Objetivos</vt:lpstr>
      <vt:lpstr>Presentación de PowerPoint</vt:lpstr>
      <vt:lpstr>Presentación de PowerPoint</vt:lpstr>
      <vt:lpstr>Presentación de PowerPoint</vt:lpstr>
      <vt:lpstr>Metodología</vt:lpstr>
      <vt:lpstr>Marco teórico</vt:lpstr>
      <vt:lpstr>Jurel</vt:lpstr>
      <vt:lpstr>Presentación de PowerPoint</vt:lpstr>
      <vt:lpstr>Bonito</vt:lpstr>
      <vt:lpstr>Presentación de PowerPoint</vt:lpstr>
      <vt:lpstr>Lorna</vt:lpstr>
      <vt:lpstr>Presentación de PowerPoint</vt:lpstr>
      <vt:lpstr>Pota</vt:lpstr>
      <vt:lpstr>Presentación de PowerPoint</vt:lpstr>
      <vt:lpstr>Caballa</vt:lpstr>
      <vt:lpstr>Presentación de PowerPoint</vt:lpstr>
      <vt:lpstr>Presentación de PowerPoint</vt:lpstr>
      <vt:lpstr>Conclusiones</vt:lpstr>
      <vt:lpstr>Nota Adicional</vt:lpstr>
      <vt:lpstr>Recomendaciones</vt:lpstr>
      <vt:lpstr>FUENTE</vt:lpstr>
      <vt:lpstr>¿Se replica el muestreo a nivel NACIONAL?</vt:lpstr>
      <vt:lpstr>PARTE II</vt:lpstr>
      <vt:lpstr>Metodología</vt:lpstr>
      <vt:lpstr>Jurel</vt:lpstr>
      <vt:lpstr>Caballa</vt:lpstr>
      <vt:lpstr>Bonito</vt:lpstr>
      <vt:lpstr>Lenguado</vt:lpstr>
      <vt:lpstr>Merluza</vt:lpstr>
      <vt:lpstr>Fichas técnicas (INEI)</vt:lpstr>
      <vt:lpstr>Conclusiones</vt:lpstr>
      <vt:lpstr>Esquema Produce</vt:lpstr>
      <vt:lpstr>Sugerencias</vt:lpstr>
      <vt:lpstr>Parte III</vt:lpstr>
      <vt:lpstr>Metodología</vt:lpstr>
      <vt:lpstr>Marco Teórico</vt:lpstr>
      <vt:lpstr>Presentación de PowerPoint</vt:lpstr>
      <vt:lpstr>Presentación de PowerPoint</vt:lpstr>
      <vt:lpstr>Presentación de PowerPoint</vt:lpstr>
      <vt:lpstr>CHD  1998-2012</vt:lpstr>
      <vt:lpstr>Evolución de la producción de CHD  por década</vt:lpstr>
      <vt:lpstr>Evolución de la producción de CHI  por década</vt:lpstr>
      <vt:lpstr>¿Es verdad la hipótesis de que la extracción de CHI ha afectado negativamente el stock pesca de CHD, reduciendo la misma y aumentado sus precios?</vt:lpstr>
      <vt:lpstr>ALZA DE PRECIOS</vt:lpstr>
      <vt:lpstr>Anexos</vt:lpstr>
      <vt:lpstr>Aumento del consumo, sin inflación a precios constantes de 1994. Se observa una tendencia expansiva  a partir del 2003, con respecto a años anteriores que tienen una tendencia moderada de crecimiento</vt:lpstr>
      <vt:lpstr>Crecimiento del PBI per cápita peruano. Se observa que a partir del 2003 la tendencia del crecimiento, es decir su pendiente es mucho mayor con respecto a años anteriores.</vt:lpstr>
      <vt:lpstr>En este gráfico se observa una tendencia expansiva a partir del 2003, con respecto al mismo año que comenzó en el gráfico anterior (consumo privado)  la expansión del consumo. Por lo tanto se observa una relación económica.</vt:lpstr>
      <vt:lpstr>Caso contrario ocurre con respecto a la fabricación de harina y aceite de pescado, ya que a precios constantes de 1994, en realidad el aporte al PBI ha venido manteniéndose constante o incluso disminuyendo ligeramente. Se Observa los ciclos de materia prima.</vt:lpstr>
      <vt:lpstr>Se puede observa en el gráfico de índice de volumen físico, que la producción de harina y aceite de pescado, ha tenido constancia en su producción, lo que respalda una sostenibilidad del recurso marino y políticas de regulación sobre los excesos. Incluso se observan ciclos y periodos con ligera tendencia negativa.</vt:lpstr>
      <vt:lpstr>En este gráfico se observa la expansión en la producción de la Elaboración de pescado, se resalta acá que la tendencia expansiva fuera de la normal tendencia de crecimiento comienza a partir del 2003, que coincide con el primer gráfico de la expansión del consumo privado y la misma relación con el PBI pér cápita y el milagro económico peruano.</vt:lpstr>
      <vt:lpstr>Finalmente en el gráfico superior, se observa que del 1994 al 2000 la tendencia si bien es cierto era positiva, no era tan “empinada” si se compara con el crecimiento de la remuneraciones a partir del 2003, que muestra una expansión con una pendiente totalmente inclinada hacia el crecimiento, esto se da gracias al crecimiento económico peruano a partir de aproximadamente el 2003.</vt:lpstr>
      <vt:lpstr>Se observa la relación positiva entre el consumo privado y las remuneraciones, la misma que se da al 92.81% entre el consumo privado y la elaboración de pescado, y con respecto a los salarios y la elaboración de pescado es de 88.92%. Estas relación son ALTAS, y comprueban una relación CASI DIRECTA, entre el consumo privado, los salarios y la elaboración de pescado. Lo que no sucede con respecto a la producción de harina y aceite de pescado. Esto explica por qué el aumento de los precios del CHD, así mismo explica por qué el aumento de los stocks de CHD.</vt:lpstr>
      <vt:lpstr>Conclusiones</vt:lpstr>
      <vt:lpstr>Recomendaciones finales</vt:lpstr>
      <vt:lpstr>TAC´S en Europa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 de Ons S.A.C.</dc:title>
  <dc:creator>Antonio</dc:creator>
  <cp:lastModifiedBy>SONY</cp:lastModifiedBy>
  <cp:revision>61</cp:revision>
  <cp:lastPrinted>2013-04-18T23:02:16Z</cp:lastPrinted>
  <dcterms:created xsi:type="dcterms:W3CDTF">2013-04-16T04:40:52Z</dcterms:created>
  <dcterms:modified xsi:type="dcterms:W3CDTF">2013-07-20T01:39:55Z</dcterms:modified>
</cp:coreProperties>
</file>