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84" r:id="rId5"/>
    <p:sldId id="287" r:id="rId6"/>
    <p:sldId id="263" r:id="rId7"/>
    <p:sldId id="264" r:id="rId8"/>
    <p:sldId id="268" r:id="rId9"/>
    <p:sldId id="265" r:id="rId10"/>
    <p:sldId id="276" r:id="rId11"/>
    <p:sldId id="293" r:id="rId1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21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FFE7C-B611-4B55-A568-C887870BA538}" type="datetimeFigureOut">
              <a:rPr lang="es-PE" smtClean="0"/>
              <a:pPr/>
              <a:t>07/08/2013</a:t>
            </a:fld>
            <a:endParaRPr lang="es-PE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88794-A7FA-43E0-B372-C88CB50EF5B9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FFE7C-B611-4B55-A568-C887870BA538}" type="datetimeFigureOut">
              <a:rPr lang="es-PE" smtClean="0"/>
              <a:pPr/>
              <a:t>07/08/2013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88794-A7FA-43E0-B372-C88CB50EF5B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FFE7C-B611-4B55-A568-C887870BA538}" type="datetimeFigureOut">
              <a:rPr lang="es-PE" smtClean="0"/>
              <a:pPr/>
              <a:t>07/08/2013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88794-A7FA-43E0-B372-C88CB50EF5B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FFE7C-B611-4B55-A568-C887870BA538}" type="datetimeFigureOut">
              <a:rPr lang="es-PE" smtClean="0"/>
              <a:pPr/>
              <a:t>07/08/2013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88794-A7FA-43E0-B372-C88CB50EF5B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FFE7C-B611-4B55-A568-C887870BA538}" type="datetimeFigureOut">
              <a:rPr lang="es-PE" smtClean="0"/>
              <a:pPr/>
              <a:t>07/08/2013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88794-A7FA-43E0-B372-C88CB50EF5B9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FFE7C-B611-4B55-A568-C887870BA538}" type="datetimeFigureOut">
              <a:rPr lang="es-PE" smtClean="0"/>
              <a:pPr/>
              <a:t>07/08/2013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88794-A7FA-43E0-B372-C88CB50EF5B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FFE7C-B611-4B55-A568-C887870BA538}" type="datetimeFigureOut">
              <a:rPr lang="es-PE" smtClean="0"/>
              <a:pPr/>
              <a:t>07/08/2013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88794-A7FA-43E0-B372-C88CB50EF5B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FFE7C-B611-4B55-A568-C887870BA538}" type="datetimeFigureOut">
              <a:rPr lang="es-PE" smtClean="0"/>
              <a:pPr/>
              <a:t>07/08/2013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88794-A7FA-43E0-B372-C88CB50EF5B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FFE7C-B611-4B55-A568-C887870BA538}" type="datetimeFigureOut">
              <a:rPr lang="es-PE" smtClean="0"/>
              <a:pPr/>
              <a:t>07/08/2013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88794-A7FA-43E0-B372-C88CB50EF5B9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FFE7C-B611-4B55-A568-C887870BA538}" type="datetimeFigureOut">
              <a:rPr lang="es-PE" smtClean="0"/>
              <a:pPr/>
              <a:t>07/08/2013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88794-A7FA-43E0-B372-C88CB50EF5B9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6FFE7C-B611-4B55-A568-C887870BA538}" type="datetimeFigureOut">
              <a:rPr lang="es-PE" smtClean="0"/>
              <a:pPr/>
              <a:t>07/08/2013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388794-A7FA-43E0-B372-C88CB50EF5B9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86FFE7C-B611-4B55-A568-C887870BA538}" type="datetimeFigureOut">
              <a:rPr lang="es-PE" smtClean="0"/>
              <a:pPr/>
              <a:t>07/08/2013</a:t>
            </a:fld>
            <a:endParaRPr lang="es-PE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PE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6388794-A7FA-43E0-B372-C88CB50EF5B9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059832" y="274637"/>
            <a:ext cx="5072063" cy="1082675"/>
          </a:xfrm>
          <a:prstGeom prst="rect">
            <a:avLst/>
          </a:prstGeom>
        </p:spPr>
        <p:txBody>
          <a:bodyPr bIns="9144" anchor="b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s-ES" sz="2000" b="1" dirty="0" smtClean="0">
                <a:latin typeface="Verdana" pitchFamily="34" charset="0"/>
              </a:rPr>
              <a:t>GOBIERNO REGIONAL PIURA</a:t>
            </a:r>
            <a:br>
              <a:rPr lang="es-ES" sz="2000" b="1" dirty="0" smtClean="0">
                <a:latin typeface="Verdana" pitchFamily="34" charset="0"/>
              </a:rPr>
            </a:br>
            <a:r>
              <a:rPr lang="es-ES" sz="1400" b="1" dirty="0" smtClean="0">
                <a:latin typeface="Verdana" pitchFamily="34" charset="0"/>
              </a:rPr>
              <a:t>   </a:t>
            </a:r>
            <a:r>
              <a:rPr lang="es-ES" sz="1100" b="1" dirty="0" smtClean="0">
                <a:latin typeface="Verdana" pitchFamily="34" charset="0"/>
              </a:rPr>
              <a:t>GERENCIA REGIONAL DE DESARROLLO ECONOMICO</a:t>
            </a:r>
            <a:r>
              <a:rPr lang="es-ES" sz="1400" b="1" dirty="0" smtClean="0">
                <a:latin typeface="Verdana" pitchFamily="34" charset="0"/>
              </a:rPr>
              <a:t/>
            </a:r>
            <a:br>
              <a:rPr lang="es-ES" sz="1400" b="1" dirty="0" smtClean="0">
                <a:latin typeface="Verdana" pitchFamily="34" charset="0"/>
              </a:rPr>
            </a:br>
            <a:endParaRPr lang="es-CO" sz="1400" dirty="0"/>
          </a:p>
        </p:txBody>
      </p:sp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4211960" y="4943799"/>
            <a:ext cx="46462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s-ES" b="1" dirty="0">
              <a:solidFill>
                <a:srgbClr val="211E54"/>
              </a:solidFill>
            </a:endParaRPr>
          </a:p>
          <a:p>
            <a:pPr algn="ctr" eaLnBrk="1" hangingPunct="1"/>
            <a:r>
              <a:rPr lang="es-ES" b="1" dirty="0" smtClean="0">
                <a:solidFill>
                  <a:srgbClr val="211E54"/>
                </a:solidFill>
              </a:rPr>
              <a:t>Dirección  </a:t>
            </a:r>
            <a:r>
              <a:rPr lang="es-ES" b="1" dirty="0">
                <a:solidFill>
                  <a:srgbClr val="211E54"/>
                </a:solidFill>
              </a:rPr>
              <a:t>Regional </a:t>
            </a:r>
            <a:r>
              <a:rPr lang="es-ES" b="1" dirty="0" smtClean="0">
                <a:solidFill>
                  <a:srgbClr val="211E54"/>
                </a:solidFill>
              </a:rPr>
              <a:t>de la Producción Piura</a:t>
            </a:r>
            <a:endParaRPr lang="es-ES" b="1" dirty="0">
              <a:solidFill>
                <a:srgbClr val="211E54"/>
              </a:solidFill>
            </a:endParaRPr>
          </a:p>
        </p:txBody>
      </p:sp>
      <p:pic>
        <p:nvPicPr>
          <p:cNvPr id="1026" name="0 Imagen" descr="LOGO_NUEVO-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120" y="285728"/>
            <a:ext cx="1643074" cy="107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2250435" y="3244334"/>
            <a:ext cx="6128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PROTEGIENDO LA PESCA ARTESANAL </a:t>
            </a:r>
            <a:endParaRPr lang="es-PE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75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8671021"/>
              </p:ext>
            </p:extLst>
          </p:nvPr>
        </p:nvGraphicFramePr>
        <p:xfrm>
          <a:off x="1115616" y="1124745"/>
          <a:ext cx="7704856" cy="482453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31281"/>
                <a:gridCol w="1821147"/>
                <a:gridCol w="1926214"/>
                <a:gridCol w="1926214"/>
              </a:tblGrid>
              <a:tr h="445768">
                <a:tc rowSpan="2">
                  <a:txBody>
                    <a:bodyPr/>
                    <a:lstStyle/>
                    <a:p>
                      <a:endParaRPr lang="es-P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rgbClr val="000000"/>
                          </a:solidFill>
                        </a:rPr>
                        <a:t>LISTADOS</a:t>
                      </a:r>
                      <a:endParaRPr lang="es-P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</a:tr>
              <a:tr h="433285">
                <a:tc vMerge="1">
                  <a:txBody>
                    <a:bodyPr/>
                    <a:lstStyle/>
                    <a:p>
                      <a:endParaRPr lang="es-P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rgbClr val="000000"/>
                          </a:solidFill>
                        </a:rPr>
                        <a:t>N°</a:t>
                      </a:r>
                      <a:r>
                        <a:rPr lang="es-PE" baseline="0" dirty="0" smtClean="0">
                          <a:solidFill>
                            <a:srgbClr val="000000"/>
                          </a:solidFill>
                        </a:rPr>
                        <a:t> 1 (100% </a:t>
                      </a:r>
                      <a:r>
                        <a:rPr lang="es-PE" baseline="0" dirty="0" err="1" smtClean="0">
                          <a:solidFill>
                            <a:srgbClr val="000000"/>
                          </a:solidFill>
                        </a:rPr>
                        <a:t>Cap</a:t>
                      </a:r>
                      <a:r>
                        <a:rPr lang="es-PE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s-P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rgbClr val="000000"/>
                          </a:solidFill>
                        </a:rPr>
                        <a:t>N° 2 (80%</a:t>
                      </a:r>
                      <a:r>
                        <a:rPr lang="es-PE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PE" baseline="0" dirty="0" err="1" smtClean="0">
                          <a:solidFill>
                            <a:srgbClr val="000000"/>
                          </a:solidFill>
                        </a:rPr>
                        <a:t>Cap</a:t>
                      </a:r>
                      <a:r>
                        <a:rPr lang="es-PE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s-P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rgbClr val="000000"/>
                          </a:solidFill>
                        </a:rPr>
                        <a:t>N°</a:t>
                      </a:r>
                      <a:r>
                        <a:rPr lang="es-PE" baseline="0" dirty="0" smtClean="0">
                          <a:solidFill>
                            <a:srgbClr val="000000"/>
                          </a:solidFill>
                        </a:rPr>
                        <a:t> 3 (50% </a:t>
                      </a:r>
                      <a:r>
                        <a:rPr lang="es-PE" baseline="0" dirty="0" err="1" smtClean="0">
                          <a:solidFill>
                            <a:srgbClr val="000000"/>
                          </a:solidFill>
                        </a:rPr>
                        <a:t>Cap</a:t>
                      </a:r>
                      <a:r>
                        <a:rPr lang="es-PE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s-P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57580"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rgbClr val="000000"/>
                          </a:solidFill>
                        </a:rPr>
                        <a:t>Numero</a:t>
                      </a:r>
                      <a:r>
                        <a:rPr lang="es-PE" baseline="0" dirty="0" smtClean="0">
                          <a:solidFill>
                            <a:srgbClr val="000000"/>
                          </a:solidFill>
                        </a:rPr>
                        <a:t> de E/P</a:t>
                      </a:r>
                      <a:endParaRPr lang="es-P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 smtClean="0">
                          <a:solidFill>
                            <a:srgbClr val="000000"/>
                          </a:solidFill>
                        </a:rPr>
                        <a:t>07</a:t>
                      </a:r>
                      <a:endParaRPr lang="es-PE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s-PE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 smtClean="0">
                          <a:solidFill>
                            <a:srgbClr val="000000"/>
                          </a:solidFill>
                        </a:rPr>
                        <a:t>02</a:t>
                      </a:r>
                      <a:endParaRPr lang="es-PE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57580"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rgbClr val="000000"/>
                          </a:solidFill>
                        </a:rPr>
                        <a:t>Capacidad de Bodega Nominal</a:t>
                      </a:r>
                      <a:endParaRPr lang="es-P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 smtClean="0">
                          <a:solidFill>
                            <a:srgbClr val="000000"/>
                          </a:solidFill>
                        </a:rPr>
                        <a:t>215,36</a:t>
                      </a:r>
                      <a:endParaRPr lang="es-PE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 smtClean="0">
                          <a:solidFill>
                            <a:srgbClr val="000000"/>
                          </a:solidFill>
                        </a:rPr>
                        <a:t>288,10</a:t>
                      </a:r>
                      <a:endParaRPr lang="es-PE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 smtClean="0">
                          <a:solidFill>
                            <a:srgbClr val="000000"/>
                          </a:solidFill>
                        </a:rPr>
                        <a:t>42.76</a:t>
                      </a:r>
                      <a:endParaRPr lang="es-PE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57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dirty="0" smtClean="0">
                          <a:solidFill>
                            <a:srgbClr val="000000"/>
                          </a:solidFill>
                        </a:rPr>
                        <a:t>Capacidad de Bodega Real (2/3)</a:t>
                      </a:r>
                      <a:endParaRPr lang="es-P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 smtClean="0">
                          <a:solidFill>
                            <a:srgbClr val="000000"/>
                          </a:solidFill>
                        </a:rPr>
                        <a:t>143,57</a:t>
                      </a:r>
                      <a:endParaRPr lang="es-PE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 smtClean="0">
                          <a:solidFill>
                            <a:srgbClr val="000000"/>
                          </a:solidFill>
                        </a:rPr>
                        <a:t>192,06</a:t>
                      </a:r>
                      <a:endParaRPr lang="es-PE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 smtClean="0">
                          <a:solidFill>
                            <a:srgbClr val="000000"/>
                          </a:solidFill>
                        </a:rPr>
                        <a:t>28,50</a:t>
                      </a:r>
                      <a:endParaRPr lang="es-PE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57580">
                <a:tc>
                  <a:txBody>
                    <a:bodyPr/>
                    <a:lstStyle/>
                    <a:p>
                      <a:endParaRPr lang="es-PE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s-PE" smtClean="0">
                          <a:solidFill>
                            <a:srgbClr val="000000"/>
                          </a:solidFill>
                        </a:rPr>
                        <a:t>Porcentaje</a:t>
                      </a:r>
                      <a:endParaRPr lang="es-P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 smtClean="0">
                          <a:solidFill>
                            <a:srgbClr val="000000"/>
                          </a:solidFill>
                        </a:rPr>
                        <a:t>143,57</a:t>
                      </a:r>
                      <a:endParaRPr lang="es-PE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 smtClean="0">
                          <a:solidFill>
                            <a:srgbClr val="000000"/>
                          </a:solidFill>
                        </a:rPr>
                        <a:t>153,65</a:t>
                      </a:r>
                      <a:endParaRPr lang="es-PE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 smtClean="0">
                          <a:solidFill>
                            <a:srgbClr val="000000"/>
                          </a:solidFill>
                        </a:rPr>
                        <a:t>14,25</a:t>
                      </a:r>
                      <a:endParaRPr lang="es-PE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57580"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rgbClr val="000000"/>
                          </a:solidFill>
                        </a:rPr>
                        <a:t>Factor</a:t>
                      </a:r>
                      <a:r>
                        <a:rPr lang="es-PE" baseline="0" dirty="0" smtClean="0">
                          <a:solidFill>
                            <a:srgbClr val="000000"/>
                          </a:solidFill>
                        </a:rPr>
                        <a:t> 0.6</a:t>
                      </a:r>
                      <a:endParaRPr lang="es-P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 smtClean="0">
                          <a:solidFill>
                            <a:srgbClr val="000000"/>
                          </a:solidFill>
                        </a:rPr>
                        <a:t>86,14</a:t>
                      </a:r>
                      <a:endParaRPr lang="es-PE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 smtClean="0">
                          <a:solidFill>
                            <a:srgbClr val="000000"/>
                          </a:solidFill>
                        </a:rPr>
                        <a:t>92,19</a:t>
                      </a:r>
                      <a:endParaRPr lang="es-PE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 smtClean="0">
                          <a:solidFill>
                            <a:srgbClr val="000000"/>
                          </a:solidFill>
                        </a:rPr>
                        <a:t>8,55</a:t>
                      </a:r>
                      <a:endParaRPr lang="es-PE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57580"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rgbClr val="000000"/>
                          </a:solidFill>
                        </a:rPr>
                        <a:t>TOTAL GENERAL</a:t>
                      </a:r>
                      <a:endParaRPr lang="es-P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PE" sz="3200" dirty="0" smtClean="0">
                          <a:solidFill>
                            <a:srgbClr val="000000"/>
                          </a:solidFill>
                        </a:rPr>
                        <a:t>186,88 Tm</a:t>
                      </a:r>
                      <a:r>
                        <a:rPr lang="es-PE" sz="3200" baseline="0" dirty="0" smtClean="0">
                          <a:solidFill>
                            <a:srgbClr val="000000"/>
                          </a:solidFill>
                        </a:rPr>
                        <a:t> / </a:t>
                      </a:r>
                      <a:r>
                        <a:rPr lang="es-PE" sz="3200" baseline="0" dirty="0" err="1" smtClean="0">
                          <a:solidFill>
                            <a:srgbClr val="000000"/>
                          </a:solidFill>
                        </a:rPr>
                        <a:t>dia</a:t>
                      </a:r>
                      <a:endParaRPr lang="es-PE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971600" y="33265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000000"/>
                </a:solidFill>
              </a:rPr>
              <a:t>Autorizado para el 2013</a:t>
            </a:r>
            <a:endParaRPr lang="es-PE" sz="2400" b="1" dirty="0">
              <a:solidFill>
                <a:srgbClr val="0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15616" y="5967240"/>
            <a:ext cx="4212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PE" sz="1100" b="1" dirty="0" smtClean="0">
                <a:solidFill>
                  <a:srgbClr val="000000"/>
                </a:solidFill>
              </a:rPr>
              <a:t>*Listado 04 plazo 06 meses culmina fin de año</a:t>
            </a:r>
          </a:p>
          <a:p>
            <a:pPr algn="l"/>
            <a:r>
              <a:rPr lang="es-PE" sz="1100" b="1" dirty="0" smtClean="0">
                <a:solidFill>
                  <a:srgbClr val="000000"/>
                </a:solidFill>
              </a:rPr>
              <a:t>Listado 05 plazo 01 año culmina mediados del 2014</a:t>
            </a:r>
            <a:endParaRPr lang="es-PE" sz="1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47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1443495"/>
              </p:ext>
            </p:extLst>
          </p:nvPr>
        </p:nvGraphicFramePr>
        <p:xfrm>
          <a:off x="1524000" y="1397000"/>
          <a:ext cx="686442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984"/>
                <a:gridCol w="1800200"/>
                <a:gridCol w="2160240"/>
              </a:tblGrid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RUBRO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N° EMPRESAS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 smtClean="0"/>
                        <a:t>DEMANDA DE MATERIA PRIMA</a:t>
                      </a: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ENLATADO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 smtClean="0"/>
                        <a:t>3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 smtClean="0"/>
                        <a:t>140</a:t>
                      </a: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CONGELADO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 smtClean="0"/>
                        <a:t>16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 smtClean="0"/>
                        <a:t>800</a:t>
                      </a: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CURADO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 smtClean="0"/>
                        <a:t>1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 smtClean="0"/>
                        <a:t>50</a:t>
                      </a: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ENLATADO/CONGELADO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 smtClean="0"/>
                        <a:t>3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 smtClean="0"/>
                        <a:t>195</a:t>
                      </a: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CONGELADO/CURADO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 smtClean="0"/>
                        <a:t>2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 smtClean="0"/>
                        <a:t>120</a:t>
                      </a: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ENLATADO/CURADO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 smtClean="0"/>
                        <a:t>1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 smtClean="0"/>
                        <a:t>50</a:t>
                      </a: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 smtClean="0"/>
                        <a:t>TOTAL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 smtClean="0"/>
                        <a:t>26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 smtClean="0"/>
                        <a:t>1355 T/día</a:t>
                      </a:r>
                      <a:endParaRPr lang="es-P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133355" y="620688"/>
            <a:ext cx="7665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b="1" dirty="0" smtClean="0">
                <a:latin typeface="Arial" pitchFamily="34" charset="0"/>
                <a:cs typeface="Arial" pitchFamily="34" charset="0"/>
              </a:rPr>
              <a:t>PIURA : N° DE ESTABLECIMIENTOS INDUSTRIALES PESQUEROS</a:t>
            </a:r>
          </a:p>
          <a:p>
            <a:pPr algn="ctr"/>
            <a:r>
              <a:rPr lang="es-PE" b="1" dirty="0" smtClean="0">
                <a:latin typeface="Arial" pitchFamily="34" charset="0"/>
                <a:cs typeface="Arial" pitchFamily="34" charset="0"/>
              </a:rPr>
              <a:t>Y SU DEMANDAN  DE ANCHOVETA PARA CHD</a:t>
            </a:r>
            <a:endParaRPr lang="es-PE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50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03648" y="1196752"/>
            <a:ext cx="73448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sz="2000" dirty="0">
                <a:latin typeface="Arial" pitchFamily="34" charset="0"/>
                <a:cs typeface="Arial" pitchFamily="34" charset="0"/>
              </a:rPr>
              <a:t>La zona de pesca más importante en el mar de Grau se encuentra en las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primeras millas, lugar donde se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ubica un buen porcentaje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de la biomasa de la anchoveta, así como el 100 por ciento de especies hidrobiológicas como 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la cabrilla, cachema,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camotillo, caballa, entre otros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base"/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es-MX" sz="2000" dirty="0" smtClean="0">
                <a:latin typeface="Arial" pitchFamily="34" charset="0"/>
                <a:cs typeface="Arial" pitchFamily="34" charset="0"/>
              </a:rPr>
              <a:t>La anchoveta es una especie de aguas frías . Lo que hace mas aleatoria su pesca en esta zona del norte (Paita) dado que los recursos buscan su hábitat : Temperatura , salinidad , oxigeno , fitoplancton etc.</a:t>
            </a:r>
          </a:p>
          <a:p>
            <a:pPr algn="just" fontAlgn="base"/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es-MX" sz="2000" dirty="0" smtClean="0">
                <a:latin typeface="Arial" pitchFamily="34" charset="0"/>
                <a:cs typeface="Arial" pitchFamily="34" charset="0"/>
              </a:rPr>
              <a:t>De allí que las extracciones de este recurso se producen mas en el invierno , y su  estadística  indica que en FEN de la NIÑA están mas propicias sus datas.</a:t>
            </a:r>
          </a:p>
          <a:p>
            <a:pPr algn="just" fontAlgn="base"/>
            <a:endParaRPr lang="es-MX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25582" y="55065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Arial" pitchFamily="34" charset="0"/>
                <a:cs typeface="Arial" pitchFamily="34" charset="0"/>
              </a:rPr>
              <a:t>PROTEGIENDO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LA PESCA ARTESANAL </a:t>
            </a:r>
            <a:endParaRPr lang="es-PE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4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21" y="620688"/>
            <a:ext cx="4486275" cy="52660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1187623" y="620688"/>
            <a:ext cx="33625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>
                <a:latin typeface="Arial" pitchFamily="34" charset="0"/>
                <a:cs typeface="Arial" pitchFamily="34" charset="0"/>
              </a:rPr>
              <a:t>Esta zona se caracteriza por la presencia de las Aguas Tropicales Superficiales (ATS) y las Aguas Ecuatoriales Superficiales (AES), cuya acción se manifiesta claramente en la estación de verano, y hasta los 06º S; mientras que las Aguas Costeras </a:t>
            </a:r>
            <a:r>
              <a:rPr lang="es-PE" sz="2000" dirty="0" err="1">
                <a:latin typeface="Arial" pitchFamily="34" charset="0"/>
                <a:cs typeface="Arial" pitchFamily="34" charset="0"/>
              </a:rPr>
              <a:t>Frias</a:t>
            </a:r>
            <a:r>
              <a:rPr lang="es-PE" sz="2000" dirty="0">
                <a:latin typeface="Arial" pitchFamily="34" charset="0"/>
                <a:cs typeface="Arial" pitchFamily="34" charset="0"/>
              </a:rPr>
              <a:t> (ACF) y las Aguas Subtropicales Superficiales (ASS) tienen mayor incidencia en la estación de invierno, debido a una mayor intensidad de los vientos alisios del sudeste.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187623" y="6165304"/>
            <a:ext cx="784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FF0000"/>
                </a:solidFill>
              </a:rPr>
              <a:t>No existe ni flota ni plantas industriales dedicadas al CHI, producto de la ausencia de anchoveta han migrado a Chimbote o al sur del </a:t>
            </a:r>
            <a:r>
              <a:rPr lang="es-PE" dirty="0" err="1" smtClean="0">
                <a:solidFill>
                  <a:srgbClr val="FF0000"/>
                </a:solidFill>
              </a:rPr>
              <a:t>Pais</a:t>
            </a:r>
            <a:r>
              <a:rPr lang="es-PE" dirty="0" smtClean="0">
                <a:solidFill>
                  <a:srgbClr val="FF0000"/>
                </a:solidFill>
              </a:rPr>
              <a:t>.</a:t>
            </a: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547664" y="18864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u="sng" dirty="0"/>
              <a:t>Características oceanográficas entre  los 04 – 08° S</a:t>
            </a:r>
            <a:endParaRPr lang="es-PE" dirty="0"/>
          </a:p>
        </p:txBody>
      </p:sp>
    </p:spTree>
    <p:extLst>
      <p:ext uri="{BB962C8B-B14F-4D97-AF65-F5344CB8AC3E}">
        <p14:creationId xmlns="" xmlns:p14="http://schemas.microsoft.com/office/powerpoint/2010/main" val="35376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7272808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Rectángulo"/>
          <p:cNvSpPr/>
          <p:nvPr/>
        </p:nvSpPr>
        <p:spPr>
          <a:xfrm>
            <a:off x="1459436" y="777478"/>
            <a:ext cx="7289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En esta área, la extensión de la plataforma continental es bastante extensa, a excepción de las zonas localizadas entre </a:t>
            </a:r>
            <a:r>
              <a:rPr lang="es-PE" dirty="0" err="1"/>
              <a:t>Máncora</a:t>
            </a:r>
            <a:r>
              <a:rPr lang="es-PE" dirty="0"/>
              <a:t> – Talara y frente a Punta Falsa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331640" y="544522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/>
              <a:t>Por </a:t>
            </a:r>
            <a:r>
              <a:rPr lang="es-PE" dirty="0"/>
              <a:t>tradición para </a:t>
            </a:r>
            <a:r>
              <a:rPr lang="es-PE" dirty="0" smtClean="0"/>
              <a:t>los pescadores artesanales </a:t>
            </a:r>
            <a:r>
              <a:rPr lang="es-PE" dirty="0"/>
              <a:t>la anchoveta esta mas dentro de las 5 millas que fuera , salvo que se haya tomado como base la zona centro </a:t>
            </a:r>
            <a:r>
              <a:rPr lang="es-PE" dirty="0" smtClean="0"/>
              <a:t>y Sur del Perú </a:t>
            </a:r>
            <a:endParaRPr lang="es-PE" dirty="0"/>
          </a:p>
          <a:p>
            <a:pPr algn="just"/>
            <a:r>
              <a:rPr lang="es-PE" dirty="0" smtClean="0"/>
              <a:t>(</a:t>
            </a:r>
            <a:r>
              <a:rPr lang="es-PE" sz="1200" dirty="0" smtClean="0"/>
              <a:t>Información Imarpe)</a:t>
            </a:r>
            <a:endParaRPr lang="es-PE" sz="1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691680" y="33265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PLATAFORMA CONTINENTAL</a:t>
            </a:r>
            <a:endParaRPr lang="es-PE" dirty="0"/>
          </a:p>
        </p:txBody>
      </p:sp>
    </p:spTree>
    <p:extLst>
      <p:ext uri="{BB962C8B-B14F-4D97-AF65-F5344CB8AC3E}">
        <p14:creationId xmlns="" xmlns:p14="http://schemas.microsoft.com/office/powerpoint/2010/main" val="38249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MX" sz="2000" b="1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smtClean="0">
                <a:latin typeface="Arial" pitchFamily="34" charset="0"/>
                <a:cs typeface="Arial" pitchFamily="34" charset="0"/>
              </a:rPr>
            </a:br>
            <a:r>
              <a:rPr lang="es-MX" sz="2000" b="1" smtClean="0">
                <a:latin typeface="Arial" pitchFamily="34" charset="0"/>
                <a:cs typeface="Arial" pitchFamily="34" charset="0"/>
              </a:rPr>
              <a:t/>
            </a:r>
            <a:br>
              <a:rPr lang="es-MX" sz="2000" b="1" smtClean="0">
                <a:latin typeface="Arial" pitchFamily="34" charset="0"/>
                <a:cs typeface="Arial" pitchFamily="34" charset="0"/>
              </a:rPr>
            </a:br>
            <a:r>
              <a:rPr lang="es-MX" sz="2000" b="1" smtClean="0">
                <a:latin typeface="Arial" pitchFamily="34" charset="0"/>
                <a:cs typeface="Arial" pitchFamily="34" charset="0"/>
              </a:rPr>
              <a:t>PROTEGIENDO LA PESCA ARTESANAL </a:t>
            </a:r>
            <a:r>
              <a:rPr lang="es-PE" sz="4400" smtClean="0">
                <a:latin typeface="Arial" pitchFamily="34" charset="0"/>
                <a:cs typeface="Arial" pitchFamily="34" charset="0"/>
              </a:rPr>
              <a:t/>
            </a:r>
            <a:br>
              <a:rPr lang="es-PE" sz="4400" smtClean="0">
                <a:latin typeface="Arial" pitchFamily="34" charset="0"/>
                <a:cs typeface="Arial" pitchFamily="34" charset="0"/>
              </a:rPr>
            </a:br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s-ES" sz="1600" smtClean="0">
                <a:latin typeface="Arial" pitchFamily="34" charset="0"/>
                <a:cs typeface="Arial" pitchFamily="34" charset="0"/>
              </a:rPr>
              <a:t>Los Gremios de Paita , han acudido a las instancias superiores sin  obtener respuesta a sus solicitudes , pero hoy son consientes  que lo han realizado en forma unitaria , hoy , han comprendido que solo la unidad , la veracidad y el compromiso por la PROTECION DE LA PESCA ARTESANAL  los integrara  , y conseguirán en primer lugar la confiabilidad del gobierno central y sus aspiraciones amparadas por la ley .</a:t>
            </a:r>
          </a:p>
          <a:p>
            <a:endParaRPr lang="es-ES" sz="1600" smtClean="0">
              <a:latin typeface="Arial" pitchFamily="34" charset="0"/>
              <a:cs typeface="Arial" pitchFamily="34" charset="0"/>
            </a:endParaRPr>
          </a:p>
          <a:p>
            <a:r>
              <a:rPr lang="es-ES" sz="1600" smtClean="0">
                <a:latin typeface="Arial" pitchFamily="34" charset="0"/>
                <a:cs typeface="Arial" pitchFamily="34" charset="0"/>
              </a:rPr>
              <a:t>Hoy se presentara esta exposición que sintetiza sus petitorios justos y que a través del dialogo y mecanismos técnicos y legales les demostraran si estas son posibles de lograr su feliz visión.</a:t>
            </a:r>
          </a:p>
          <a:p>
            <a:endParaRPr lang="es-ES" sz="1600" smtClean="0">
              <a:latin typeface="Arial" pitchFamily="34" charset="0"/>
              <a:cs typeface="Arial" pitchFamily="34" charset="0"/>
            </a:endParaRPr>
          </a:p>
          <a:p>
            <a:r>
              <a:rPr lang="es-ES" sz="1600" smtClean="0">
                <a:latin typeface="Arial" pitchFamily="34" charset="0"/>
                <a:cs typeface="Arial" pitchFamily="34" charset="0"/>
              </a:rPr>
              <a:t>La primera parte de esta brindara a la sede central la posición de buena voluntad y arreglo a los dispositivos que hoy están vigentes y que en sesión realizada el día 5 de julio han sido acordadas y se cumplirán por los gremios de Paita .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68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91680" y="134561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latin typeface="Arial" pitchFamily="34" charset="0"/>
                <a:cs typeface="Arial" pitchFamily="34" charset="0"/>
              </a:rPr>
              <a:t>PROPUESTA….</a:t>
            </a:r>
            <a:endParaRPr lang="es-P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692696"/>
            <a:ext cx="777686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>
                <a:latin typeface="Arial" pitchFamily="34" charset="0"/>
                <a:cs typeface="Arial" pitchFamily="34" charset="0"/>
              </a:rPr>
              <a:t>Punto 1</a:t>
            </a:r>
          </a:p>
          <a:p>
            <a:r>
              <a:rPr lang="es-PE" sz="2000" dirty="0" smtClean="0">
                <a:latin typeface="Arial" pitchFamily="34" charset="0"/>
                <a:cs typeface="Arial" pitchFamily="34" charset="0"/>
              </a:rPr>
              <a:t>Los pescadores para la pesca de anchoveta saldrán con los requisitos establecidos el D.S. N° 005-2012 PRODUCE como son : </a:t>
            </a:r>
          </a:p>
          <a:p>
            <a:endParaRPr lang="es-PE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E" sz="2000" u="sng" dirty="0" smtClean="0">
                <a:latin typeface="Arial" pitchFamily="34" charset="0"/>
                <a:cs typeface="Arial" pitchFamily="34" charset="0"/>
              </a:rPr>
              <a:t>Hielo</a:t>
            </a:r>
            <a:r>
              <a:rPr lang="es-PE" sz="2000" dirty="0" smtClean="0">
                <a:latin typeface="Arial" pitchFamily="34" charset="0"/>
                <a:cs typeface="Arial" pitchFamily="34" charset="0"/>
              </a:rPr>
              <a:t> insumo necesario para mejorar </a:t>
            </a:r>
            <a:r>
              <a:rPr lang="es-CR" sz="20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CR" sz="2000" dirty="0">
                <a:latin typeface="Arial" pitchFamily="34" charset="0"/>
                <a:cs typeface="Arial" pitchFamily="34" charset="0"/>
              </a:rPr>
              <a:t>calidad y seguridad durante la conservación </a:t>
            </a:r>
            <a:r>
              <a:rPr lang="es-CR" sz="2000" dirty="0" smtClean="0">
                <a:latin typeface="Arial" pitchFamily="34" charset="0"/>
                <a:cs typeface="Arial" pitchFamily="34" charset="0"/>
              </a:rPr>
              <a:t>del </a:t>
            </a:r>
            <a:r>
              <a:rPr lang="es-CR" sz="2000" dirty="0">
                <a:latin typeface="Arial" pitchFamily="34" charset="0"/>
                <a:cs typeface="Arial" pitchFamily="34" charset="0"/>
              </a:rPr>
              <a:t>pescado a </a:t>
            </a:r>
            <a:r>
              <a:rPr lang="es-CR" sz="2000" dirty="0" smtClean="0">
                <a:latin typeface="Arial" pitchFamily="34" charset="0"/>
                <a:cs typeface="Arial" pitchFamily="34" charset="0"/>
              </a:rPr>
              <a:t>bordo. Hay nuevas inversiones en plantas de hielo. </a:t>
            </a:r>
            <a:endParaRPr lang="es-PE" sz="2000" dirty="0" smtClean="0">
              <a:latin typeface="Arial" pitchFamily="34" charset="0"/>
              <a:cs typeface="Arial" pitchFamily="34" charset="0"/>
            </a:endParaRPr>
          </a:p>
          <a:p>
            <a:endParaRPr lang="es-PE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E" sz="2000" u="sng" dirty="0" smtClean="0">
                <a:latin typeface="Arial" pitchFamily="34" charset="0"/>
                <a:cs typeface="Arial" pitchFamily="34" charset="0"/>
              </a:rPr>
              <a:t>Inspectores a bordo</a:t>
            </a:r>
            <a:r>
              <a:rPr lang="es-PE" sz="2000" dirty="0" smtClean="0">
                <a:latin typeface="Arial" pitchFamily="34" charset="0"/>
                <a:cs typeface="Arial" pitchFamily="34" charset="0"/>
              </a:rPr>
              <a:t>: D.S. N°008-2012-PRODUCE mediante el cual se establecen las medidas para la conservación de los recursos hidrobiológicos siendo uno de ellos la implementación del Programa de inspectores a bordo que verificaran el cumplimiento de la normatividad pesquera siendo obligación de los armadores de E/P artesanales y de menor escala brindar las facilidades necesarias a dichos inspectores</a:t>
            </a:r>
          </a:p>
          <a:p>
            <a:endParaRPr lang="es-P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PE" sz="2000" u="sng" dirty="0" smtClean="0">
                <a:latin typeface="Arial" pitchFamily="34" charset="0"/>
                <a:cs typeface="Arial" pitchFamily="34" charset="0"/>
              </a:rPr>
              <a:t>SISESAT</a:t>
            </a:r>
            <a:r>
              <a:rPr lang="es-PE" sz="2000" dirty="0" smtClean="0">
                <a:latin typeface="Arial" pitchFamily="34" charset="0"/>
                <a:cs typeface="Arial" pitchFamily="34" charset="0"/>
              </a:rPr>
              <a:t> : implementación del sistema de seguimiento satelital dedicado al monitoreo y vigilancia de embarcaciones pesqueras </a:t>
            </a:r>
          </a:p>
          <a:p>
            <a:endParaRPr lang="es-PE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4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608" y="134044"/>
            <a:ext cx="806489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latin typeface="Arial" pitchFamily="34" charset="0"/>
                <a:cs typeface="Arial" pitchFamily="34" charset="0"/>
              </a:rPr>
              <a:t>Punto 2</a:t>
            </a:r>
          </a:p>
          <a:p>
            <a:pPr algn="just"/>
            <a:r>
              <a:rPr lang="es-PE" dirty="0">
                <a:latin typeface="Arial" pitchFamily="34" charset="0"/>
                <a:cs typeface="Arial" pitchFamily="34" charset="0"/>
              </a:rPr>
              <a:t>Se propone la conformación de la Mesa Técnica a fin de que con prospecciones que involucren a los entes científicos y de vigilancia marítima : IMARPE, ITP, DICAPI,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UNP, CIP, PRODUCE </a:t>
            </a:r>
            <a:r>
              <a:rPr lang="es-PE" dirty="0">
                <a:latin typeface="Arial" pitchFamily="34" charset="0"/>
                <a:cs typeface="Arial" pitchFamily="34" charset="0"/>
              </a:rPr>
              <a:t>Y DIREPRO se analicen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PE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PE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PE" dirty="0">
                <a:latin typeface="Arial" pitchFamily="34" charset="0"/>
                <a:cs typeface="Arial" pitchFamily="34" charset="0"/>
              </a:rPr>
              <a:t>factibilidad Técnico operativa de las embarcaciones pesqueras para pescar en determinadas zonas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57188" algn="just"/>
            <a:r>
              <a:rPr lang="es-PE" dirty="0" smtClean="0">
                <a:latin typeface="Arial" pitchFamily="34" charset="0"/>
                <a:cs typeface="Arial" pitchFamily="34" charset="0"/>
              </a:rPr>
              <a:t>Del resultado del cronograma de inspecciones realizado por DICAPI de 66 E/P inspeccionadas solo el 13% cuentan con el 100% de su capacidad de bodega disponible para pescar, el resto presenta “</a:t>
            </a:r>
            <a:r>
              <a:rPr lang="es-PE" b="1" dirty="0" smtClean="0">
                <a:latin typeface="Arial" pitchFamily="34" charset="0"/>
                <a:cs typeface="Arial" pitchFamily="34" charset="0"/>
              </a:rPr>
              <a:t>problemas”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 técnicos para su </a:t>
            </a:r>
            <a:r>
              <a:rPr lang="es-PE" dirty="0" err="1" smtClean="0">
                <a:latin typeface="Arial" pitchFamily="34" charset="0"/>
                <a:cs typeface="Arial" pitchFamily="34" charset="0"/>
              </a:rPr>
              <a:t>operacion</a:t>
            </a:r>
            <a:endParaRPr lang="es-PE" dirty="0" smtClean="0">
              <a:latin typeface="Arial" pitchFamily="34" charset="0"/>
              <a:cs typeface="Arial" pitchFamily="34" charset="0"/>
            </a:endParaRPr>
          </a:p>
          <a:p>
            <a:pPr marL="357188" algn="just"/>
            <a:endParaRPr lang="es-PE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PE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PE" dirty="0">
                <a:latin typeface="Arial" pitchFamily="34" charset="0"/>
                <a:cs typeface="Arial" pitchFamily="34" charset="0"/>
              </a:rPr>
              <a:t>comportamiento de la biomasa para pescar en forma sostenible y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rentable</a:t>
            </a:r>
          </a:p>
          <a:p>
            <a:pPr marL="357188" algn="just"/>
            <a:r>
              <a:rPr lang="es-PE" dirty="0" smtClean="0">
                <a:latin typeface="Arial" pitchFamily="34" charset="0"/>
                <a:cs typeface="Arial" pitchFamily="34" charset="0"/>
              </a:rPr>
              <a:t>La distribución longitudinal de la mayor concentración de anchoveta (biomasa) se ubica a partir de las 02 millas por lo que no es rentable la extracción del recurso anchoveta para las embarcaciones después de las 05 millas donde su concentración es mucho menor</a:t>
            </a:r>
            <a:endParaRPr lang="es-PE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PE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PE" dirty="0">
                <a:latin typeface="Arial" pitchFamily="34" charset="0"/>
                <a:cs typeface="Arial" pitchFamily="34" charset="0"/>
              </a:rPr>
              <a:t> La sostenibilidad económica de las familias que viven de la 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pesca</a:t>
            </a:r>
          </a:p>
          <a:p>
            <a:pPr algn="just"/>
            <a:r>
              <a:rPr lang="es-PE" dirty="0">
                <a:latin typeface="Arial" pitchFamily="34" charset="0"/>
                <a:cs typeface="Arial" pitchFamily="34" charset="0"/>
              </a:rPr>
              <a:t>	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96 E/P X 10 Tripulantes =           960</a:t>
            </a:r>
          </a:p>
          <a:p>
            <a:pPr algn="just"/>
            <a:r>
              <a:rPr lang="es-PE" dirty="0">
                <a:latin typeface="Arial" pitchFamily="34" charset="0"/>
                <a:cs typeface="Arial" pitchFamily="34" charset="0"/>
              </a:rPr>
              <a:t>	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20 Plantas X 300 personas =    6000	TOTAL = 7960</a:t>
            </a:r>
          </a:p>
          <a:p>
            <a:pPr algn="just"/>
            <a:r>
              <a:rPr lang="es-PE" dirty="0">
                <a:latin typeface="Arial" pitchFamily="34" charset="0"/>
                <a:cs typeface="Arial" pitchFamily="34" charset="0"/>
              </a:rPr>
              <a:t>	</a:t>
            </a:r>
            <a:r>
              <a:rPr lang="es-PE" dirty="0" smtClean="0">
                <a:latin typeface="Arial" pitchFamily="34" charset="0"/>
                <a:cs typeface="Arial" pitchFamily="34" charset="0"/>
              </a:rPr>
              <a:t>Estibadores, comerciantes etc. 1000 </a:t>
            </a:r>
            <a:endParaRPr lang="es-P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71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692696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>
                <a:latin typeface="Arial" pitchFamily="34" charset="0"/>
                <a:cs typeface="Arial" pitchFamily="34" charset="0"/>
              </a:rPr>
              <a:t>Punto 3</a:t>
            </a:r>
          </a:p>
          <a:p>
            <a:pPr algn="just"/>
            <a:r>
              <a:rPr lang="es-PE" sz="2000" dirty="0" smtClean="0">
                <a:latin typeface="Arial" pitchFamily="34" charset="0"/>
                <a:cs typeface="Arial" pitchFamily="34" charset="0"/>
              </a:rPr>
              <a:t>Sinceramiento de la flota y plantas pesqueras dedicadas a las actividades de extracción y procesamiento de anchoveta para consumo humano directo. Se asegurará que solo participen oficialmente las realmente registradas. ( Anexo 1)</a:t>
            </a:r>
          </a:p>
          <a:p>
            <a:pPr algn="just"/>
            <a:endParaRPr lang="es-PE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E" sz="2000" dirty="0" smtClean="0">
                <a:latin typeface="Arial" pitchFamily="34" charset="0"/>
                <a:cs typeface="Arial" pitchFamily="34" charset="0"/>
              </a:rPr>
              <a:t>Es necesario tener en cuenta la </a:t>
            </a:r>
            <a:r>
              <a:rPr lang="es-PE" sz="2000" dirty="0">
                <a:latin typeface="Arial" pitchFamily="34" charset="0"/>
                <a:cs typeface="Arial" pitchFamily="34" charset="0"/>
              </a:rPr>
              <a:t>proporción entre plantas procesadoras de </a:t>
            </a:r>
            <a:r>
              <a:rPr lang="es-PE" sz="2000" dirty="0" smtClean="0">
                <a:latin typeface="Arial" pitchFamily="34" charset="0"/>
                <a:cs typeface="Arial" pitchFamily="34" charset="0"/>
              </a:rPr>
              <a:t>enlatados, congelado, curado </a:t>
            </a:r>
            <a:r>
              <a:rPr lang="es-PE" sz="2000" dirty="0">
                <a:latin typeface="Arial" pitchFamily="34" charset="0"/>
                <a:cs typeface="Arial" pitchFamily="34" charset="0"/>
              </a:rPr>
              <a:t>y el número de </a:t>
            </a:r>
            <a:r>
              <a:rPr lang="es-PE" sz="2000" dirty="0" smtClean="0">
                <a:latin typeface="Arial" pitchFamily="34" charset="0"/>
                <a:cs typeface="Arial" pitchFamily="34" charset="0"/>
              </a:rPr>
              <a:t>embarcaciones pesqueras dedicadas a la extracción de anchoveta para consumo humano directo   (Anexo 2)</a:t>
            </a:r>
            <a:endParaRPr lang="es-P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u.jimdo.com/www36/o/sc35420e6b60298ae/img/i4195c175cf11fdd9/1355270429/std/inspecci%C3%B3n-se-inicia-el-17-de-este-mes-y-a-chimbote-le-toca-en-en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3056"/>
            <a:ext cx="3455739" cy="20485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Walter\Documents\WALTER bACKUP\AÑO 2012\fotos 2012\operativo paita\Paita 28-03 operaativo\IMG_14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2" y="3902783"/>
            <a:ext cx="2812067" cy="2109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73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91680" y="332656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b="1" dirty="0" smtClean="0"/>
          </a:p>
          <a:p>
            <a:r>
              <a:rPr lang="es-PE" b="1" dirty="0" smtClean="0"/>
              <a:t>Conclusiones :</a:t>
            </a:r>
          </a:p>
          <a:p>
            <a:r>
              <a:rPr lang="es-PE" b="1" dirty="0" smtClean="0"/>
              <a:t>1.- REGIMEN DE ESPECIAL PARA LA REGION PIURA</a:t>
            </a:r>
          </a:p>
          <a:p>
            <a:r>
              <a:rPr lang="es-PE" b="1" dirty="0" smtClean="0"/>
              <a:t>Propuesta de la Mesa Técnica</a:t>
            </a:r>
            <a:endParaRPr lang="es-PE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691680" y="1268760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PE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E" sz="2000" dirty="0" smtClean="0">
                <a:latin typeface="Arial" pitchFamily="34" charset="0"/>
                <a:cs typeface="Arial" pitchFamily="34" charset="0"/>
              </a:rPr>
              <a:t>Autorización de pesca donde la mesa determine que existe recurso y rentabilidad en la actividad</a:t>
            </a:r>
          </a:p>
          <a:p>
            <a:pPr algn="just"/>
            <a:endParaRPr lang="es-PE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E" sz="2000" b="1" dirty="0" smtClean="0">
                <a:latin typeface="Arial" pitchFamily="34" charset="0"/>
                <a:cs typeface="Arial" pitchFamily="34" charset="0"/>
              </a:rPr>
              <a:t>2.- </a:t>
            </a:r>
            <a:r>
              <a:rPr lang="es-PE" sz="2000" dirty="0" smtClean="0">
                <a:latin typeface="Arial" pitchFamily="34" charset="0"/>
                <a:cs typeface="Arial" pitchFamily="34" charset="0"/>
              </a:rPr>
              <a:t>Contar con una flota de acuerdo a la demanda del recurso por parte de las empresas dedicadas al Consumo Humano Directo</a:t>
            </a:r>
            <a:endParaRPr lang="es-PE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t3.gstatic.com/images?q=tbn:ANd9GcSqjG5re9QryHK_Ob63S-zVAgEXQtDp8keQfQvmoUFgoLQA3ybf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90" y="3501008"/>
            <a:ext cx="3137925" cy="2353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Walter\Documents\WALTER bACKUP\AÑO 2012\fotos 2012\operativo paita\Paita 28-03 operaativo\IMG_02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55" y="3501008"/>
            <a:ext cx="3138039" cy="2353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43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793</TotalTime>
  <Words>853</Words>
  <Application>Microsoft Office PowerPoint</Application>
  <PresentationFormat>Presentación en pantalla (4:3)</PresentationFormat>
  <Paragraphs>113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Solsticio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Walter</dc:creator>
  <cp:lastModifiedBy>xtv</cp:lastModifiedBy>
  <cp:revision>87</cp:revision>
  <dcterms:created xsi:type="dcterms:W3CDTF">2013-07-02T13:17:17Z</dcterms:created>
  <dcterms:modified xsi:type="dcterms:W3CDTF">2013-08-07T14:29:09Z</dcterms:modified>
</cp:coreProperties>
</file>