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esentacion%20del%2020%20de%20setiembre\efectos%20del%20ds%2000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PE" sz="1400"/>
            </a:pPr>
            <a:r>
              <a:rPr lang="es-PE" sz="1400" dirty="0"/>
              <a:t>Desembarque de Anchoveta para Consumo Humano Indirecto en la </a:t>
            </a:r>
            <a:r>
              <a:rPr lang="es-PE" sz="1400" dirty="0" smtClean="0"/>
              <a:t>Región Moquegua  </a:t>
            </a:r>
            <a:r>
              <a:rPr lang="es-PE" sz="1400" dirty="0"/>
              <a:t>2005 -2012 </a:t>
            </a:r>
            <a:r>
              <a:rPr lang="es-PE" sz="900" dirty="0"/>
              <a:t>en tm </a:t>
            </a:r>
          </a:p>
        </c:rich>
      </c:tx>
      <c:layout>
        <c:manualLayout>
          <c:xMode val="edge"/>
          <c:yMode val="edge"/>
          <c:x val="0.11286699507389164"/>
          <c:y val="2.5157232704402527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Hoja1!$B$126</c:f>
              <c:strCache>
                <c:ptCount val="1"/>
                <c:pt idx="0">
                  <c:v>Desembarque de Anchoveta para Consumo Humano Indirecto </c:v>
                </c:pt>
              </c:strCache>
            </c:strRef>
          </c:tx>
          <c:marker>
            <c:symbol val="none"/>
          </c:marker>
          <c:cat>
            <c:numRef>
              <c:f>Hoja1!$C$125:$J$125</c:f>
              <c:numCache>
                <c:formatCode>0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Hoja1!$C$126:$J$126</c:f>
              <c:numCache>
                <c:formatCode>#,##0</c:formatCode>
                <c:ptCount val="8"/>
                <c:pt idx="0">
                  <c:v>437496</c:v>
                </c:pt>
                <c:pt idx="1">
                  <c:v>475514.68099999998</c:v>
                </c:pt>
                <c:pt idx="2">
                  <c:v>473601.41000000003</c:v>
                </c:pt>
                <c:pt idx="3">
                  <c:v>404797.05000000005</c:v>
                </c:pt>
                <c:pt idx="4">
                  <c:v>205990.27000000002</c:v>
                </c:pt>
                <c:pt idx="5">
                  <c:v>266570.90999999997</c:v>
                </c:pt>
                <c:pt idx="6">
                  <c:v>297625.83</c:v>
                </c:pt>
                <c:pt idx="7">
                  <c:v>129214.37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720128"/>
        <c:axId val="136356224"/>
      </c:lineChart>
      <c:catAx>
        <c:axId val="13472012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lang="es-PE"/>
            </a:pPr>
            <a:endParaRPr lang="es-PE"/>
          </a:p>
        </c:txPr>
        <c:crossAx val="136356224"/>
        <c:crosses val="autoZero"/>
        <c:auto val="1"/>
        <c:lblAlgn val="ctr"/>
        <c:lblOffset val="100"/>
        <c:noMultiLvlLbl val="0"/>
      </c:catAx>
      <c:valAx>
        <c:axId val="1363562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lang="es-PE"/>
            </a:pPr>
            <a:endParaRPr lang="es-PE"/>
          </a:p>
        </c:txPr>
        <c:crossAx val="1347201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es-PE" sz="1400"/>
          </a:pPr>
          <a:endParaRPr lang="es-P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400" b="1" i="0" baseline="0" dirty="0" smtClean="0"/>
              <a:t>Distribución </a:t>
            </a:r>
            <a:r>
              <a:rPr lang="es-ES" sz="1400" b="1" i="0" baseline="0" dirty="0"/>
              <a:t>% del Desembarque de Peces para Consumo Humano Directo en Fresco  2012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peces!$B$308:$B$315</c:f>
              <c:strCache>
                <c:ptCount val="8"/>
                <c:pt idx="0">
                  <c:v>CABALLA</c:v>
                </c:pt>
                <c:pt idx="1">
                  <c:v>PERICO</c:v>
                </c:pt>
                <c:pt idx="2">
                  <c:v>JUREL</c:v>
                </c:pt>
                <c:pt idx="3">
                  <c:v>TIBURON </c:v>
                </c:pt>
                <c:pt idx="4">
                  <c:v>CABINZA</c:v>
                </c:pt>
                <c:pt idx="5">
                  <c:v>PEJERREY</c:v>
                </c:pt>
                <c:pt idx="6">
                  <c:v>MACHETE</c:v>
                </c:pt>
                <c:pt idx="7">
                  <c:v>Otras Especies </c:v>
                </c:pt>
              </c:strCache>
            </c:strRef>
          </c:cat>
          <c:val>
            <c:numRef>
              <c:f>peces!$C$308:$C$315</c:f>
              <c:numCache>
                <c:formatCode>General</c:formatCode>
                <c:ptCount val="8"/>
                <c:pt idx="0" formatCode="#,##0.00">
                  <c:v>86.58</c:v>
                </c:pt>
                <c:pt idx="1">
                  <c:v>1664.79</c:v>
                </c:pt>
                <c:pt idx="2">
                  <c:v>287.25</c:v>
                </c:pt>
                <c:pt idx="3" formatCode="#,##0.00">
                  <c:v>1739.34</c:v>
                </c:pt>
                <c:pt idx="4">
                  <c:v>111.72</c:v>
                </c:pt>
                <c:pt idx="5">
                  <c:v>219.95</c:v>
                </c:pt>
                <c:pt idx="6">
                  <c:v>185.05</c:v>
                </c:pt>
                <c:pt idx="7" formatCode="#,##0.00">
                  <c:v>1320.92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100" b="1" i="0" baseline="0" dirty="0" smtClean="0"/>
              <a:t>Distribución </a:t>
            </a:r>
            <a:r>
              <a:rPr lang="es-ES" sz="1100" b="1" i="0" baseline="0" dirty="0"/>
              <a:t>% del Desembarque de Peces para Consumo Humano Directo en Fresco  2013</a:t>
            </a:r>
            <a:endParaRPr lang="es-ES" sz="1100" dirty="0"/>
          </a:p>
        </c:rich>
      </c:tx>
      <c:layout>
        <c:manualLayout>
          <c:xMode val="edge"/>
          <c:yMode val="edge"/>
          <c:x val="0.10822222222222229"/>
          <c:y val="2.777777777777780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cat>
            <c:strRef>
              <c:f>peces!$B$337:$B$344</c:f>
              <c:strCache>
                <c:ptCount val="8"/>
                <c:pt idx="0">
                  <c:v>CABALLA</c:v>
                </c:pt>
                <c:pt idx="1">
                  <c:v>PERICO</c:v>
                </c:pt>
                <c:pt idx="2">
                  <c:v>JUREL</c:v>
                </c:pt>
                <c:pt idx="3">
                  <c:v>TIBURON </c:v>
                </c:pt>
                <c:pt idx="4">
                  <c:v>CABINZA</c:v>
                </c:pt>
                <c:pt idx="5">
                  <c:v>PEJERREY</c:v>
                </c:pt>
                <c:pt idx="6">
                  <c:v>MACHETE</c:v>
                </c:pt>
                <c:pt idx="7">
                  <c:v>Otras Especies </c:v>
                </c:pt>
              </c:strCache>
            </c:strRef>
          </c:cat>
          <c:val>
            <c:numRef>
              <c:f>peces!$C$337:$C$344</c:f>
              <c:numCache>
                <c:formatCode>General</c:formatCode>
                <c:ptCount val="8"/>
                <c:pt idx="0">
                  <c:v>41.800000000000011</c:v>
                </c:pt>
                <c:pt idx="1">
                  <c:v>2066.96</c:v>
                </c:pt>
                <c:pt idx="2">
                  <c:v>11.129999999999999</c:v>
                </c:pt>
                <c:pt idx="3">
                  <c:v>362.46000000000004</c:v>
                </c:pt>
                <c:pt idx="4">
                  <c:v>79.739999999999995</c:v>
                </c:pt>
                <c:pt idx="5">
                  <c:v>407.61</c:v>
                </c:pt>
                <c:pt idx="6">
                  <c:v>58.82</c:v>
                </c:pt>
                <c:pt idx="7">
                  <c:v>338.67999999999995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400" b="1" i="0" baseline="0" dirty="0"/>
              <a:t>Especies de Mariscos Desembarcadas en la </a:t>
            </a:r>
            <a:r>
              <a:rPr lang="es-ES" sz="1400" b="1" i="0" baseline="0" dirty="0" smtClean="0"/>
              <a:t>Región </a:t>
            </a:r>
            <a:r>
              <a:rPr lang="es-ES" sz="1400" b="1" i="0" baseline="0" dirty="0"/>
              <a:t>Moquegua  del 2005 al 2013 en tm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ES" sz="1400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'mariscos '!$C$5</c:f>
              <c:strCache>
                <c:ptCount val="1"/>
                <c:pt idx="0">
                  <c:v>POTA</c:v>
                </c:pt>
              </c:strCache>
            </c:strRef>
          </c:tx>
          <c:invertIfNegative val="0"/>
          <c:cat>
            <c:numRef>
              <c:f>'mariscos '!$D$4:$L$4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'mariscos '!$D$5:$L$5</c:f>
              <c:numCache>
                <c:formatCode>#,##0.00</c:formatCode>
                <c:ptCount val="9"/>
                <c:pt idx="0">
                  <c:v>2956.35</c:v>
                </c:pt>
                <c:pt idx="1">
                  <c:v>390.08</c:v>
                </c:pt>
                <c:pt idx="2">
                  <c:v>1120.26</c:v>
                </c:pt>
                <c:pt idx="3" formatCode="General">
                  <c:v>372.84</c:v>
                </c:pt>
                <c:pt idx="4" formatCode="General">
                  <c:v>47.44</c:v>
                </c:pt>
                <c:pt idx="5" formatCode="General">
                  <c:v>6466.39</c:v>
                </c:pt>
                <c:pt idx="6" formatCode="0.00">
                  <c:v>9043.7000000000007</c:v>
                </c:pt>
                <c:pt idx="7" formatCode="0.00">
                  <c:v>2042.88</c:v>
                </c:pt>
                <c:pt idx="8" formatCode="General">
                  <c:v>1482.99</c:v>
                </c:pt>
              </c:numCache>
            </c:numRef>
          </c:val>
        </c:ser>
        <c:ser>
          <c:idx val="1"/>
          <c:order val="1"/>
          <c:tx>
            <c:strRef>
              <c:f>'mariscos '!$C$6</c:f>
              <c:strCache>
                <c:ptCount val="1"/>
                <c:pt idx="0">
                  <c:v>CHORO</c:v>
                </c:pt>
              </c:strCache>
            </c:strRef>
          </c:tx>
          <c:invertIfNegative val="0"/>
          <c:cat>
            <c:numRef>
              <c:f>'mariscos '!$D$4:$L$4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'mariscos '!$D$6:$L$6</c:f>
              <c:numCache>
                <c:formatCode>#,##0.00</c:formatCode>
                <c:ptCount val="9"/>
                <c:pt idx="0">
                  <c:v>136.29</c:v>
                </c:pt>
                <c:pt idx="1">
                  <c:v>85.13</c:v>
                </c:pt>
                <c:pt idx="2" formatCode="General">
                  <c:v>87.24</c:v>
                </c:pt>
                <c:pt idx="3" formatCode="General">
                  <c:v>174.59</c:v>
                </c:pt>
                <c:pt idx="4" formatCode="General">
                  <c:v>220.97</c:v>
                </c:pt>
                <c:pt idx="5" formatCode="General">
                  <c:v>1242.83</c:v>
                </c:pt>
                <c:pt idx="6" formatCode="0.00">
                  <c:v>1536.45</c:v>
                </c:pt>
                <c:pt idx="7" formatCode="0.00">
                  <c:v>1056.3699999999999</c:v>
                </c:pt>
                <c:pt idx="8" formatCode="General">
                  <c:v>368.71</c:v>
                </c:pt>
              </c:numCache>
            </c:numRef>
          </c:val>
        </c:ser>
        <c:ser>
          <c:idx val="2"/>
          <c:order val="2"/>
          <c:tx>
            <c:strRef>
              <c:f>'mariscos '!$C$7</c:f>
              <c:strCache>
                <c:ptCount val="1"/>
                <c:pt idx="0">
                  <c:v>Total 17 Especies </c:v>
                </c:pt>
              </c:strCache>
            </c:strRef>
          </c:tx>
          <c:invertIfNegative val="0"/>
          <c:cat>
            <c:numRef>
              <c:f>'mariscos '!$D$4:$L$4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'mariscos '!$D$7:$L$7</c:f>
              <c:numCache>
                <c:formatCode>General</c:formatCode>
                <c:ptCount val="9"/>
                <c:pt idx="0">
                  <c:v>204.92</c:v>
                </c:pt>
                <c:pt idx="1">
                  <c:v>211.80000000000004</c:v>
                </c:pt>
                <c:pt idx="2">
                  <c:v>231.14000000000001</c:v>
                </c:pt>
                <c:pt idx="3">
                  <c:v>462.99</c:v>
                </c:pt>
                <c:pt idx="4">
                  <c:v>567.64999999999986</c:v>
                </c:pt>
                <c:pt idx="5">
                  <c:v>700.69999999999993</c:v>
                </c:pt>
                <c:pt idx="6">
                  <c:v>541.93999999999994</c:v>
                </c:pt>
                <c:pt idx="7">
                  <c:v>230.03</c:v>
                </c:pt>
                <c:pt idx="8">
                  <c:v>179.34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45618048"/>
        <c:axId val="145619584"/>
      </c:barChart>
      <c:catAx>
        <c:axId val="145618048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145619584"/>
        <c:crosses val="autoZero"/>
        <c:auto val="1"/>
        <c:lblAlgn val="ctr"/>
        <c:lblOffset val="100"/>
        <c:noMultiLvlLbl val="0"/>
      </c:catAx>
      <c:valAx>
        <c:axId val="14561958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45618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400" b="1" i="0" baseline="0" dirty="0"/>
              <a:t>Desembarque de </a:t>
            </a:r>
            <a:r>
              <a:rPr lang="es-ES" sz="1400" b="1" i="0" baseline="0" dirty="0" smtClean="0"/>
              <a:t>las </a:t>
            </a:r>
            <a:r>
              <a:rPr lang="es-ES" sz="1400" b="1" i="0" baseline="0" dirty="0"/>
              <a:t>2  Especies de Mariscos de Mayor Volumen </a:t>
            </a:r>
            <a:r>
              <a:rPr lang="es-ES" sz="1400" b="1" i="0" baseline="0" dirty="0" smtClean="0"/>
              <a:t>en la Región </a:t>
            </a:r>
            <a:r>
              <a:rPr lang="es-ES" sz="1400" b="1" i="0" baseline="0" dirty="0"/>
              <a:t>Moquegua  2005 - 2013</a:t>
            </a:r>
            <a:endParaRPr lang="es-ES" sz="1400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'mariscos '!$C$5</c:f>
              <c:strCache>
                <c:ptCount val="1"/>
                <c:pt idx="0">
                  <c:v>POTA</c:v>
                </c:pt>
              </c:strCache>
            </c:strRef>
          </c:tx>
          <c:marker>
            <c:symbol val="none"/>
          </c:marker>
          <c:cat>
            <c:numRef>
              <c:f>'mariscos '!$D$4:$L$4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'mariscos '!$D$5:$L$5</c:f>
              <c:numCache>
                <c:formatCode>#,##0.00</c:formatCode>
                <c:ptCount val="9"/>
                <c:pt idx="0">
                  <c:v>2956.35</c:v>
                </c:pt>
                <c:pt idx="1">
                  <c:v>390.08</c:v>
                </c:pt>
                <c:pt idx="2">
                  <c:v>1120.26</c:v>
                </c:pt>
                <c:pt idx="3" formatCode="General">
                  <c:v>372.84</c:v>
                </c:pt>
                <c:pt idx="4" formatCode="General">
                  <c:v>47.44</c:v>
                </c:pt>
                <c:pt idx="5" formatCode="General">
                  <c:v>6466.39</c:v>
                </c:pt>
                <c:pt idx="6" formatCode="0.00">
                  <c:v>9043.7000000000007</c:v>
                </c:pt>
                <c:pt idx="7" formatCode="0.00">
                  <c:v>2042.88</c:v>
                </c:pt>
                <c:pt idx="8" formatCode="General">
                  <c:v>1482.99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'mariscos '!$C$6</c:f>
              <c:strCache>
                <c:ptCount val="1"/>
                <c:pt idx="0">
                  <c:v>CHORO</c:v>
                </c:pt>
              </c:strCache>
            </c:strRef>
          </c:tx>
          <c:marker>
            <c:symbol val="none"/>
          </c:marker>
          <c:cat>
            <c:numRef>
              <c:f>'mariscos '!$D$4:$L$4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'mariscos '!$D$6:$L$6</c:f>
              <c:numCache>
                <c:formatCode>#,##0.00</c:formatCode>
                <c:ptCount val="9"/>
                <c:pt idx="0">
                  <c:v>136.29</c:v>
                </c:pt>
                <c:pt idx="1">
                  <c:v>85.13</c:v>
                </c:pt>
                <c:pt idx="2" formatCode="General">
                  <c:v>87.24</c:v>
                </c:pt>
                <c:pt idx="3" formatCode="General">
                  <c:v>174.59</c:v>
                </c:pt>
                <c:pt idx="4" formatCode="General">
                  <c:v>220.97</c:v>
                </c:pt>
                <c:pt idx="5" formatCode="General">
                  <c:v>1242.83</c:v>
                </c:pt>
                <c:pt idx="6" formatCode="0.00">
                  <c:v>1536.45</c:v>
                </c:pt>
                <c:pt idx="7" formatCode="0.00">
                  <c:v>1056.3699999999999</c:v>
                </c:pt>
                <c:pt idx="8" formatCode="General">
                  <c:v>368.71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5641472"/>
        <c:axId val="145643008"/>
      </c:lineChart>
      <c:catAx>
        <c:axId val="14564147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145643008"/>
        <c:crosses val="autoZero"/>
        <c:auto val="1"/>
        <c:lblAlgn val="ctr"/>
        <c:lblOffset val="100"/>
        <c:noMultiLvlLbl val="0"/>
      </c:catAx>
      <c:valAx>
        <c:axId val="145643008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#,##0.00" sourceLinked="1"/>
        <c:majorTickMark val="none"/>
        <c:minorTickMark val="none"/>
        <c:tickLblPos val="nextTo"/>
        <c:crossAx val="145641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200" b="1" i="0" baseline="0" dirty="0" smtClean="0"/>
              <a:t>Distribución </a:t>
            </a:r>
            <a:r>
              <a:rPr lang="es-ES" sz="1200" b="1" i="0" baseline="0" dirty="0"/>
              <a:t>% del Desembarque de  Mariscos para Consumo Humano Directo 2010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4483581073562825"/>
          <c:y val="0.34811603995045193"/>
          <c:w val="0.47657941759773792"/>
          <c:h val="0.63072061536862389"/>
        </c:manualLayout>
      </c:layout>
      <c:pieChart>
        <c:varyColors val="1"/>
        <c:ser>
          <c:idx val="0"/>
          <c:order val="0"/>
          <c:tx>
            <c:strRef>
              <c:f>'mariscos '!$D$61</c:f>
              <c:strCache>
                <c:ptCount val="1"/>
                <c:pt idx="0">
                  <c:v>2010</c:v>
                </c:pt>
              </c:strCache>
            </c:strRef>
          </c:tx>
          <c:explosion val="25"/>
          <c:cat>
            <c:strRef>
              <c:f>'mariscos '!$C$62:$C$64</c:f>
              <c:strCache>
                <c:ptCount val="3"/>
                <c:pt idx="0">
                  <c:v>POTA</c:v>
                </c:pt>
                <c:pt idx="1">
                  <c:v>CHORO</c:v>
                </c:pt>
                <c:pt idx="2">
                  <c:v>Total 17 Especies </c:v>
                </c:pt>
              </c:strCache>
            </c:strRef>
          </c:cat>
          <c:val>
            <c:numRef>
              <c:f>'mariscos '!$D$62:$D$64</c:f>
              <c:numCache>
                <c:formatCode>General</c:formatCode>
                <c:ptCount val="3"/>
                <c:pt idx="0">
                  <c:v>6466.39</c:v>
                </c:pt>
                <c:pt idx="1">
                  <c:v>1242.83</c:v>
                </c:pt>
                <c:pt idx="2">
                  <c:v>700.69999999999993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200" b="1" i="0" baseline="0" dirty="0" smtClean="0"/>
              <a:t>Distribución </a:t>
            </a:r>
            <a:r>
              <a:rPr lang="es-ES" sz="1200" b="1" i="0" baseline="0" dirty="0"/>
              <a:t>% del Desembarque de Mariscos para Consumo Humano Directo 2011</a:t>
            </a:r>
            <a:endParaRPr lang="en-US" sz="12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4056358475070114"/>
          <c:y val="0.33574170853882002"/>
          <c:w val="0.50493032741768207"/>
          <c:h val="0.66107930150349747"/>
        </c:manualLayout>
      </c:layout>
      <c:pieChart>
        <c:varyColors val="1"/>
        <c:ser>
          <c:idx val="0"/>
          <c:order val="0"/>
          <c:tx>
            <c:strRef>
              <c:f>'mariscos '!$D$77</c:f>
              <c:strCache>
                <c:ptCount val="1"/>
                <c:pt idx="0">
                  <c:v>2011</c:v>
                </c:pt>
              </c:strCache>
            </c:strRef>
          </c:tx>
          <c:explosion val="25"/>
          <c:cat>
            <c:strRef>
              <c:f>'mariscos '!$C$78:$C$80</c:f>
              <c:strCache>
                <c:ptCount val="3"/>
                <c:pt idx="0">
                  <c:v>POTA</c:v>
                </c:pt>
                <c:pt idx="1">
                  <c:v>CHORO</c:v>
                </c:pt>
                <c:pt idx="2">
                  <c:v>Total 17 Especies </c:v>
                </c:pt>
              </c:strCache>
            </c:strRef>
          </c:cat>
          <c:val>
            <c:numRef>
              <c:f>'mariscos '!$D$78:$D$80</c:f>
              <c:numCache>
                <c:formatCode>0.00</c:formatCode>
                <c:ptCount val="3"/>
                <c:pt idx="0">
                  <c:v>9043.7000000000007</c:v>
                </c:pt>
                <c:pt idx="1">
                  <c:v>1536.45</c:v>
                </c:pt>
                <c:pt idx="2" formatCode="General">
                  <c:v>541.93999999999994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200" b="1" i="0" baseline="0" dirty="0" smtClean="0"/>
              <a:t>Distribución </a:t>
            </a:r>
            <a:r>
              <a:rPr lang="es-ES" sz="1200" b="1" i="0" baseline="0" dirty="0"/>
              <a:t>% del Desembarque de Mariscos  para Consumo Humano Directo 2012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2772499409137851"/>
          <c:y val="0.32878771971685378"/>
          <c:w val="0.50884701023746459"/>
          <c:h val="0.65070738884912138"/>
        </c:manualLayout>
      </c:layout>
      <c:pieChart>
        <c:varyColors val="1"/>
        <c:ser>
          <c:idx val="0"/>
          <c:order val="0"/>
          <c:tx>
            <c:strRef>
              <c:f>'mariscos '!$D$101</c:f>
              <c:strCache>
                <c:ptCount val="1"/>
                <c:pt idx="0">
                  <c:v>2012</c:v>
                </c:pt>
              </c:strCache>
            </c:strRef>
          </c:tx>
          <c:explosion val="25"/>
          <c:cat>
            <c:strRef>
              <c:f>'mariscos '!$C$102:$C$104</c:f>
              <c:strCache>
                <c:ptCount val="3"/>
                <c:pt idx="0">
                  <c:v>POTA</c:v>
                </c:pt>
                <c:pt idx="1">
                  <c:v>CHORO</c:v>
                </c:pt>
                <c:pt idx="2">
                  <c:v>Total 17 Especies </c:v>
                </c:pt>
              </c:strCache>
            </c:strRef>
          </c:cat>
          <c:val>
            <c:numRef>
              <c:f>'mariscos '!$D$102:$D$104</c:f>
              <c:numCache>
                <c:formatCode>0.00</c:formatCode>
                <c:ptCount val="3"/>
                <c:pt idx="0">
                  <c:v>2042.88</c:v>
                </c:pt>
                <c:pt idx="1">
                  <c:v>1056.3699999999999</c:v>
                </c:pt>
                <c:pt idx="2" formatCode="General">
                  <c:v>230.03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200" b="1" i="0" baseline="0" dirty="0" smtClean="0"/>
              <a:t>Distribución </a:t>
            </a:r>
            <a:r>
              <a:rPr lang="es-ES" sz="1200" b="1" i="0" baseline="0" dirty="0"/>
              <a:t>% del Desembarque de </a:t>
            </a:r>
            <a:r>
              <a:rPr lang="es-ES" sz="1200" b="1" i="0" baseline="0" dirty="0" smtClean="0"/>
              <a:t>Mariscos </a:t>
            </a:r>
            <a:r>
              <a:rPr lang="es-ES" sz="1200" b="1" i="0" baseline="0" dirty="0"/>
              <a:t>para Consumo Humano Directo 2010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0861591387238491"/>
          <c:y val="0.37114831234331008"/>
          <c:w val="0.57772003042700626"/>
          <c:h val="0.61979487858135418"/>
        </c:manualLayout>
      </c:layout>
      <c:pieChart>
        <c:varyColors val="1"/>
        <c:ser>
          <c:idx val="0"/>
          <c:order val="0"/>
          <c:tx>
            <c:strRef>
              <c:f>'mariscos '!$D$126</c:f>
              <c:strCache>
                <c:ptCount val="1"/>
                <c:pt idx="0">
                  <c:v>2013</c:v>
                </c:pt>
              </c:strCache>
            </c:strRef>
          </c:tx>
          <c:explosion val="25"/>
          <c:cat>
            <c:strRef>
              <c:f>'mariscos '!$C$127:$C$129</c:f>
              <c:strCache>
                <c:ptCount val="3"/>
                <c:pt idx="0">
                  <c:v>POTA</c:v>
                </c:pt>
                <c:pt idx="1">
                  <c:v>CHORO</c:v>
                </c:pt>
                <c:pt idx="2">
                  <c:v>Total 17 Especies </c:v>
                </c:pt>
              </c:strCache>
            </c:strRef>
          </c:cat>
          <c:val>
            <c:numRef>
              <c:f>'mariscos '!$D$127:$D$129</c:f>
              <c:numCache>
                <c:formatCode>General</c:formatCode>
                <c:ptCount val="3"/>
                <c:pt idx="0">
                  <c:v>1482.99</c:v>
                </c:pt>
                <c:pt idx="1">
                  <c:v>368.71</c:v>
                </c:pt>
                <c:pt idx="2">
                  <c:v>179.34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ES" sz="1400" dirty="0"/>
              <a:t>Desembarque de Anchoveta en la </a:t>
            </a:r>
            <a:r>
              <a:rPr lang="es-ES" sz="1400" dirty="0" smtClean="0"/>
              <a:t>Región </a:t>
            </a:r>
            <a:r>
              <a:rPr lang="es-ES" sz="1400" dirty="0"/>
              <a:t>Moquegua de</a:t>
            </a:r>
            <a:r>
              <a:rPr lang="es-ES" sz="1400" baseline="0" dirty="0"/>
              <a:t> Agosto del 2012 a Agosto del 2013 </a:t>
            </a:r>
            <a:r>
              <a:rPr lang="es-ES" sz="1400" b="1" i="0" u="none" strike="noStrike" baseline="0" dirty="0" smtClean="0"/>
              <a:t>en tm </a:t>
            </a:r>
            <a:endParaRPr lang="es-ES" sz="1400" dirty="0"/>
          </a:p>
        </c:rich>
      </c:tx>
      <c:layout>
        <c:manualLayout>
          <c:xMode val="edge"/>
          <c:yMode val="edge"/>
          <c:x val="0.11357462943812482"/>
          <c:y val="2.2922629207520789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cat>
            <c:numRef>
              <c:f>Hoja1!$C$32:$O$32</c:f>
              <c:numCache>
                <c:formatCode>mmm\-yy</c:formatCode>
                <c:ptCount val="13"/>
                <c:pt idx="0">
                  <c:v>41122</c:v>
                </c:pt>
                <c:pt idx="1">
                  <c:v>41153</c:v>
                </c:pt>
                <c:pt idx="2">
                  <c:v>41183</c:v>
                </c:pt>
                <c:pt idx="3">
                  <c:v>41214</c:v>
                </c:pt>
                <c:pt idx="4">
                  <c:v>41244</c:v>
                </c:pt>
                <c:pt idx="5">
                  <c:v>41275</c:v>
                </c:pt>
                <c:pt idx="6">
                  <c:v>41306</c:v>
                </c:pt>
                <c:pt idx="7">
                  <c:v>41334</c:v>
                </c:pt>
                <c:pt idx="8">
                  <c:v>41365</c:v>
                </c:pt>
                <c:pt idx="9">
                  <c:v>41395</c:v>
                </c:pt>
                <c:pt idx="10">
                  <c:v>41426</c:v>
                </c:pt>
                <c:pt idx="11">
                  <c:v>41456</c:v>
                </c:pt>
                <c:pt idx="12">
                  <c:v>41487</c:v>
                </c:pt>
              </c:numCache>
            </c:numRef>
          </c:cat>
          <c:val>
            <c:numRef>
              <c:f>Hoja1!$C$33:$O$33</c:f>
              <c:numCache>
                <c:formatCode>0</c:formatCode>
                <c:ptCount val="13"/>
                <c:pt idx="0">
                  <c:v>11228.84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781.83</c:v>
                </c:pt>
                <c:pt idx="5">
                  <c:v>781</c:v>
                </c:pt>
                <c:pt idx="6">
                  <c:v>419.93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13971.81</c:v>
                </c:pt>
                <c:pt idx="11">
                  <c:v>59986.95</c:v>
                </c:pt>
                <c:pt idx="12">
                  <c:v>41560.31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647808"/>
        <c:axId val="136649344"/>
      </c:lineChart>
      <c:dateAx>
        <c:axId val="136647808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txPr>
          <a:bodyPr/>
          <a:lstStyle/>
          <a:p>
            <a:pPr>
              <a:defRPr lang="es-PE"/>
            </a:pPr>
            <a:endParaRPr lang="es-PE"/>
          </a:p>
        </c:txPr>
        <c:crossAx val="136649344"/>
        <c:crosses val="autoZero"/>
        <c:auto val="1"/>
        <c:lblOffset val="100"/>
        <c:baseTimeUnit val="months"/>
      </c:dateAx>
      <c:valAx>
        <c:axId val="136649344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lang="es-PE"/>
            </a:pPr>
            <a:endParaRPr lang="es-PE"/>
          </a:p>
        </c:txPr>
        <c:crossAx val="136647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sz="1600" dirty="0"/>
              <a:t>Desembarque  Comparativo de Anchoveta  de Agosto a Julio del 2010 al </a:t>
            </a:r>
            <a:r>
              <a:rPr lang="es-ES" sz="1600" dirty="0" smtClean="0"/>
              <a:t>2013 </a:t>
            </a:r>
            <a:r>
              <a:rPr lang="es-ES" sz="1000" b="1" i="0" u="none" strike="noStrike" baseline="0" dirty="0" smtClean="0"/>
              <a:t>en tm </a:t>
            </a:r>
            <a:r>
              <a:rPr lang="es-ES" sz="1000" dirty="0" smtClean="0"/>
              <a:t> </a:t>
            </a:r>
            <a:endParaRPr lang="es-ES" sz="1000" dirty="0"/>
          </a:p>
        </c:rich>
      </c:tx>
      <c:layout>
        <c:manualLayout>
          <c:xMode val="edge"/>
          <c:yMode val="edge"/>
          <c:x val="0.25393194034797401"/>
          <c:y val="2.0887728459530037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Hoja1!$B$59</c:f>
              <c:strCache>
                <c:ptCount val="1"/>
                <c:pt idx="0">
                  <c:v>Ago 2010- Julio 2011</c:v>
                </c:pt>
              </c:strCache>
            </c:strRef>
          </c:tx>
          <c:marker>
            <c:symbol val="none"/>
          </c:marker>
          <c:cat>
            <c:strRef>
              <c:f>Hoja1!$C$58:$N$58</c:f>
              <c:strCache>
                <c:ptCount val="12"/>
                <c:pt idx="0">
                  <c:v>Agosto</c:v>
                </c:pt>
                <c:pt idx="1">
                  <c:v>Septiembre</c:v>
                </c:pt>
                <c:pt idx="2">
                  <c:v>Octubre</c:v>
                </c:pt>
                <c:pt idx="3">
                  <c:v>Noviembre</c:v>
                </c:pt>
                <c:pt idx="4">
                  <c:v>Diciembre</c:v>
                </c:pt>
                <c:pt idx="5">
                  <c:v>Enero </c:v>
                </c:pt>
                <c:pt idx="6">
                  <c:v>Febrero </c:v>
                </c:pt>
                <c:pt idx="7">
                  <c:v>Marzo </c:v>
                </c:pt>
                <c:pt idx="8">
                  <c:v>Abril</c:v>
                </c:pt>
                <c:pt idx="9">
                  <c:v>Mayo</c:v>
                </c:pt>
                <c:pt idx="10">
                  <c:v>Junio</c:v>
                </c:pt>
                <c:pt idx="11">
                  <c:v>Julio</c:v>
                </c:pt>
              </c:strCache>
            </c:strRef>
          </c:cat>
          <c:val>
            <c:numRef>
              <c:f>Hoja1!$C$59:$N$59</c:f>
              <c:numCache>
                <c:formatCode>_(* #,##0_);_(* \(#,##0\);_(* "-"??_);_(@_)</c:formatCode>
                <c:ptCount val="12"/>
                <c:pt idx="0">
                  <c:v>678.99</c:v>
                </c:pt>
                <c:pt idx="1">
                  <c:v>2047.69</c:v>
                </c:pt>
                <c:pt idx="2">
                  <c:v>449.49</c:v>
                </c:pt>
                <c:pt idx="3">
                  <c:v>0</c:v>
                </c:pt>
                <c:pt idx="4">
                  <c:v>124.39</c:v>
                </c:pt>
                <c:pt idx="5">
                  <c:v>0</c:v>
                </c:pt>
                <c:pt idx="6">
                  <c:v>67956.27</c:v>
                </c:pt>
                <c:pt idx="7">
                  <c:v>89708.47</c:v>
                </c:pt>
                <c:pt idx="8">
                  <c:v>1325.91</c:v>
                </c:pt>
                <c:pt idx="9">
                  <c:v>3205.76</c:v>
                </c:pt>
                <c:pt idx="10">
                  <c:v>15129.23</c:v>
                </c:pt>
                <c:pt idx="11">
                  <c:v>103040.57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Hoja1!$B$60</c:f>
              <c:strCache>
                <c:ptCount val="1"/>
                <c:pt idx="0">
                  <c:v>Ago. 2011 - Julio 2012 </c:v>
                </c:pt>
              </c:strCache>
            </c:strRef>
          </c:tx>
          <c:marker>
            <c:symbol val="none"/>
          </c:marker>
          <c:cat>
            <c:strRef>
              <c:f>Hoja1!$C$58:$N$58</c:f>
              <c:strCache>
                <c:ptCount val="12"/>
                <c:pt idx="0">
                  <c:v>Agosto</c:v>
                </c:pt>
                <c:pt idx="1">
                  <c:v>Septiembre</c:v>
                </c:pt>
                <c:pt idx="2">
                  <c:v>Octubre</c:v>
                </c:pt>
                <c:pt idx="3">
                  <c:v>Noviembre</c:v>
                </c:pt>
                <c:pt idx="4">
                  <c:v>Diciembre</c:v>
                </c:pt>
                <c:pt idx="5">
                  <c:v>Enero </c:v>
                </c:pt>
                <c:pt idx="6">
                  <c:v>Febrero </c:v>
                </c:pt>
                <c:pt idx="7">
                  <c:v>Marzo </c:v>
                </c:pt>
                <c:pt idx="8">
                  <c:v>Abril</c:v>
                </c:pt>
                <c:pt idx="9">
                  <c:v>Mayo</c:v>
                </c:pt>
                <c:pt idx="10">
                  <c:v>Junio</c:v>
                </c:pt>
                <c:pt idx="11">
                  <c:v>Julio</c:v>
                </c:pt>
              </c:strCache>
            </c:strRef>
          </c:cat>
          <c:val>
            <c:numRef>
              <c:f>Hoja1!$C$60:$N$60</c:f>
              <c:numCache>
                <c:formatCode>0</c:formatCode>
                <c:ptCount val="12"/>
                <c:pt idx="0">
                  <c:v>9226.91</c:v>
                </c:pt>
                <c:pt idx="1">
                  <c:v>136.77000000000001</c:v>
                </c:pt>
                <c:pt idx="2">
                  <c:v>0</c:v>
                </c:pt>
                <c:pt idx="3">
                  <c:v>3419.67</c:v>
                </c:pt>
                <c:pt idx="4">
                  <c:v>4476.2700000000004</c:v>
                </c:pt>
                <c:pt idx="5">
                  <c:v>0</c:v>
                </c:pt>
                <c:pt idx="6">
                  <c:v>42172.34</c:v>
                </c:pt>
                <c:pt idx="7">
                  <c:v>29261.64</c:v>
                </c:pt>
                <c:pt idx="8">
                  <c:v>22737.56</c:v>
                </c:pt>
                <c:pt idx="9">
                  <c:v>1253.72</c:v>
                </c:pt>
                <c:pt idx="10">
                  <c:v>1426.68</c:v>
                </c:pt>
                <c:pt idx="11">
                  <c:v>20351.759999999998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Hoja1!$B$61</c:f>
              <c:strCache>
                <c:ptCount val="1"/>
                <c:pt idx="0">
                  <c:v>Ago. 2012 - Julio 2013 </c:v>
                </c:pt>
              </c:strCache>
            </c:strRef>
          </c:tx>
          <c:marker>
            <c:symbol val="none"/>
          </c:marker>
          <c:cat>
            <c:strRef>
              <c:f>Hoja1!$C$58:$N$58</c:f>
              <c:strCache>
                <c:ptCount val="12"/>
                <c:pt idx="0">
                  <c:v>Agosto</c:v>
                </c:pt>
                <c:pt idx="1">
                  <c:v>Septiembre</c:v>
                </c:pt>
                <c:pt idx="2">
                  <c:v>Octubre</c:v>
                </c:pt>
                <c:pt idx="3">
                  <c:v>Noviembre</c:v>
                </c:pt>
                <c:pt idx="4">
                  <c:v>Diciembre</c:v>
                </c:pt>
                <c:pt idx="5">
                  <c:v>Enero </c:v>
                </c:pt>
                <c:pt idx="6">
                  <c:v>Febrero </c:v>
                </c:pt>
                <c:pt idx="7">
                  <c:v>Marzo </c:v>
                </c:pt>
                <c:pt idx="8">
                  <c:v>Abril</c:v>
                </c:pt>
                <c:pt idx="9">
                  <c:v>Mayo</c:v>
                </c:pt>
                <c:pt idx="10">
                  <c:v>Junio</c:v>
                </c:pt>
                <c:pt idx="11">
                  <c:v>Julio</c:v>
                </c:pt>
              </c:strCache>
            </c:strRef>
          </c:cat>
          <c:val>
            <c:numRef>
              <c:f>Hoja1!$C$61:$N$61</c:f>
              <c:numCache>
                <c:formatCode>0</c:formatCode>
                <c:ptCount val="12"/>
                <c:pt idx="0">
                  <c:v>11228.84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781.83</c:v>
                </c:pt>
                <c:pt idx="5">
                  <c:v>781</c:v>
                </c:pt>
                <c:pt idx="6">
                  <c:v>419.93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13971.81</c:v>
                </c:pt>
                <c:pt idx="11">
                  <c:v>59986.95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683904"/>
        <c:axId val="136685440"/>
      </c:lineChart>
      <c:catAx>
        <c:axId val="136683904"/>
        <c:scaling>
          <c:orientation val="minMax"/>
        </c:scaling>
        <c:delete val="1"/>
        <c:axPos val="b"/>
        <c:majorTickMark val="none"/>
        <c:minorTickMark val="none"/>
        <c:tickLblPos val="nextTo"/>
        <c:crossAx val="136685440"/>
        <c:crosses val="autoZero"/>
        <c:auto val="1"/>
        <c:lblAlgn val="ctr"/>
        <c:lblOffset val="100"/>
        <c:noMultiLvlLbl val="0"/>
      </c:catAx>
      <c:valAx>
        <c:axId val="136685440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_(* #,##0_);_(* \(#,##0\);_(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 lang="es-PE"/>
            </a:pPr>
            <a:endParaRPr lang="es-PE"/>
          </a:p>
        </c:txPr>
        <c:crossAx val="1366839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es-PE"/>
          </a:pPr>
          <a:endParaRPr lang="es-P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PE" sz="1400"/>
            </a:pPr>
            <a:r>
              <a:rPr lang="es-PE" sz="1400" dirty="0"/>
              <a:t>Desembarque de  Productos Hidrobiologicos  para Consumo Humano Directo  en Fresco  de la </a:t>
            </a:r>
            <a:r>
              <a:rPr lang="es-PE" sz="1400" dirty="0" smtClean="0"/>
              <a:t>Región </a:t>
            </a:r>
            <a:r>
              <a:rPr lang="es-PE" sz="1400" dirty="0"/>
              <a:t>Moquegua  2005 - 2012 </a:t>
            </a:r>
            <a:r>
              <a:rPr lang="es-PE" sz="1000" dirty="0"/>
              <a:t>en tm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'cuadros totales '!$A$23</c:f>
              <c:strCache>
                <c:ptCount val="1"/>
                <c:pt idx="0">
                  <c:v>Total Captura para Consumo Humano Directo </c:v>
                </c:pt>
              </c:strCache>
            </c:strRef>
          </c:tx>
          <c:marker>
            <c:symbol val="none"/>
          </c:marker>
          <c:cat>
            <c:numRef>
              <c:f>'cuadros totales '!$B$22:$I$22</c:f>
              <c:numCache>
                <c:formatCode>0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'cuadros totales '!$B$23:$I$23</c:f>
              <c:numCache>
                <c:formatCode>0</c:formatCode>
                <c:ptCount val="8"/>
                <c:pt idx="0">
                  <c:v>13033.170000000002</c:v>
                </c:pt>
                <c:pt idx="1">
                  <c:v>17154.079999999998</c:v>
                </c:pt>
                <c:pt idx="2">
                  <c:v>18301.349999999995</c:v>
                </c:pt>
                <c:pt idx="3">
                  <c:v>14473.250000000002</c:v>
                </c:pt>
                <c:pt idx="4">
                  <c:v>16212.68</c:v>
                </c:pt>
                <c:pt idx="5">
                  <c:v>15623.61</c:v>
                </c:pt>
                <c:pt idx="6">
                  <c:v>17936.169999999998</c:v>
                </c:pt>
                <c:pt idx="7">
                  <c:v>8944.880000000001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3006336"/>
        <c:axId val="143016320"/>
      </c:lineChart>
      <c:catAx>
        <c:axId val="14300633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lang="es-PE"/>
            </a:pPr>
            <a:endParaRPr lang="es-PE"/>
          </a:p>
        </c:txPr>
        <c:crossAx val="143016320"/>
        <c:crosses val="autoZero"/>
        <c:auto val="1"/>
        <c:lblAlgn val="ctr"/>
        <c:lblOffset val="100"/>
        <c:noMultiLvlLbl val="0"/>
      </c:catAx>
      <c:valAx>
        <c:axId val="14301632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lang="es-PE"/>
            </a:pPr>
            <a:endParaRPr lang="es-PE"/>
          </a:p>
        </c:txPr>
        <c:crossAx val="143006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400" b="1" i="0" baseline="0" dirty="0"/>
              <a:t>Especies de Peces Desembarcadas en la </a:t>
            </a:r>
            <a:r>
              <a:rPr lang="es-ES" sz="1400" b="1" i="0" baseline="0" dirty="0" smtClean="0"/>
              <a:t>Región </a:t>
            </a:r>
            <a:r>
              <a:rPr lang="es-ES" sz="1400" b="1" i="0" baseline="0" dirty="0"/>
              <a:t>Moquegua  del 2005 al 2012 en tm 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'cuadros totales '!$A$3</c:f>
              <c:strCache>
                <c:ptCount val="1"/>
                <c:pt idx="0">
                  <c:v>Peces </c:v>
                </c:pt>
              </c:strCache>
            </c:strRef>
          </c:tx>
          <c:marker>
            <c:symbol val="none"/>
          </c:marker>
          <c:cat>
            <c:numRef>
              <c:f>'cuadros totales '!$B$2:$I$2</c:f>
              <c:numCache>
                <c:formatCode>0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'cuadros totales '!$B$3:$I$3</c:f>
              <c:numCache>
                <c:formatCode>0</c:formatCode>
                <c:ptCount val="8"/>
                <c:pt idx="0">
                  <c:v>9735.6100000000024</c:v>
                </c:pt>
                <c:pt idx="1">
                  <c:v>16467.07</c:v>
                </c:pt>
                <c:pt idx="2">
                  <c:v>16862.709999999995</c:v>
                </c:pt>
                <c:pt idx="3">
                  <c:v>13462.830000000002</c:v>
                </c:pt>
                <c:pt idx="4">
                  <c:v>15376.62</c:v>
                </c:pt>
                <c:pt idx="5">
                  <c:v>7213.6899999999987</c:v>
                </c:pt>
                <c:pt idx="6">
                  <c:v>6814.079999999999</c:v>
                </c:pt>
                <c:pt idx="7">
                  <c:v>5615.6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'cuadros totales '!$A$4</c:f>
              <c:strCache>
                <c:ptCount val="1"/>
                <c:pt idx="0">
                  <c:v>Mariscos </c:v>
                </c:pt>
              </c:strCache>
            </c:strRef>
          </c:tx>
          <c:marker>
            <c:symbol val="none"/>
          </c:marker>
          <c:cat>
            <c:numRef>
              <c:f>'cuadros totales '!$B$2:$I$2</c:f>
              <c:numCache>
                <c:formatCode>0</c:formatCode>
                <c:ptCount val="8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</c:numCache>
            </c:numRef>
          </c:cat>
          <c:val>
            <c:numRef>
              <c:f>'cuadros totales '!$B$4:$I$4</c:f>
              <c:numCache>
                <c:formatCode>0</c:formatCode>
                <c:ptCount val="8"/>
                <c:pt idx="0">
                  <c:v>3297.56</c:v>
                </c:pt>
                <c:pt idx="1">
                  <c:v>687.01</c:v>
                </c:pt>
                <c:pt idx="2">
                  <c:v>1438.64</c:v>
                </c:pt>
                <c:pt idx="3">
                  <c:v>1010.42</c:v>
                </c:pt>
                <c:pt idx="4">
                  <c:v>836.05999999999983</c:v>
                </c:pt>
                <c:pt idx="5">
                  <c:v>8409.9200000000019</c:v>
                </c:pt>
                <c:pt idx="6">
                  <c:v>11122.09</c:v>
                </c:pt>
                <c:pt idx="7">
                  <c:v>3329.28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012416"/>
        <c:axId val="134807552"/>
      </c:lineChart>
      <c:catAx>
        <c:axId val="1460124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134807552"/>
        <c:crosses val="autoZero"/>
        <c:auto val="1"/>
        <c:lblAlgn val="ctr"/>
        <c:lblOffset val="100"/>
        <c:noMultiLvlLbl val="0"/>
      </c:catAx>
      <c:valAx>
        <c:axId val="134807552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0" sourceLinked="1"/>
        <c:majorTickMark val="none"/>
        <c:minorTickMark val="none"/>
        <c:tickLblPos val="nextTo"/>
        <c:crossAx val="1460124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200" b="1" i="0" baseline="0" dirty="0"/>
              <a:t>Especies de Peces Desembarcadas en la </a:t>
            </a:r>
            <a:r>
              <a:rPr lang="es-ES" sz="1200" b="1" i="0" baseline="0" dirty="0" smtClean="0"/>
              <a:t>Región </a:t>
            </a:r>
            <a:r>
              <a:rPr lang="es-ES" sz="1200" b="1" i="0" baseline="0" dirty="0"/>
              <a:t>Moquegua  del 2005 al </a:t>
            </a:r>
            <a:r>
              <a:rPr lang="es-ES" sz="1200" b="1" i="0" baseline="0" dirty="0" smtClean="0"/>
              <a:t>2013 </a:t>
            </a:r>
            <a:r>
              <a:rPr lang="es-ES" sz="1200" b="1" i="0" baseline="0" dirty="0"/>
              <a:t>en tm </a:t>
            </a:r>
            <a:endParaRPr lang="es-ES" sz="1200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peces!$C$80</c:f>
              <c:strCache>
                <c:ptCount val="1"/>
                <c:pt idx="0">
                  <c:v>CABALLA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numRef>
              <c:f>peces!$D$79:$L$79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peces!$D$80:$L$80</c:f>
              <c:numCache>
                <c:formatCode>#,##0.00</c:formatCode>
                <c:ptCount val="9"/>
                <c:pt idx="0">
                  <c:v>4416.4799999999996</c:v>
                </c:pt>
                <c:pt idx="1">
                  <c:v>8252.58</c:v>
                </c:pt>
                <c:pt idx="2">
                  <c:v>7152.32</c:v>
                </c:pt>
                <c:pt idx="3" formatCode="General">
                  <c:v>8169.69</c:v>
                </c:pt>
                <c:pt idx="4">
                  <c:v>7780.93</c:v>
                </c:pt>
                <c:pt idx="5" formatCode="0.00">
                  <c:v>281.17</c:v>
                </c:pt>
                <c:pt idx="6">
                  <c:v>1198.92</c:v>
                </c:pt>
                <c:pt idx="7">
                  <c:v>86.58</c:v>
                </c:pt>
                <c:pt idx="8" formatCode="General">
                  <c:v>41.800000000000011</c:v>
                </c:pt>
              </c:numCache>
            </c:numRef>
          </c:val>
        </c:ser>
        <c:ser>
          <c:idx val="1"/>
          <c:order val="1"/>
          <c:tx>
            <c:strRef>
              <c:f>peces!$C$81</c:f>
              <c:strCache>
                <c:ptCount val="1"/>
                <c:pt idx="0">
                  <c:v>PERICO</c:v>
                </c:pt>
              </c:strCache>
            </c:strRef>
          </c:tx>
          <c:invertIfNegative val="0"/>
          <c:cat>
            <c:numRef>
              <c:f>peces!$D$79:$L$79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peces!$D$81:$L$81</c:f>
              <c:numCache>
                <c:formatCode>#,##0.00</c:formatCode>
                <c:ptCount val="9"/>
                <c:pt idx="0">
                  <c:v>1590.42</c:v>
                </c:pt>
                <c:pt idx="1">
                  <c:v>1981.99</c:v>
                </c:pt>
                <c:pt idx="2">
                  <c:v>1651.65</c:v>
                </c:pt>
                <c:pt idx="3" formatCode="General">
                  <c:v>1723.01</c:v>
                </c:pt>
                <c:pt idx="4">
                  <c:v>1561.72</c:v>
                </c:pt>
                <c:pt idx="5" formatCode="0.00">
                  <c:v>2197.1</c:v>
                </c:pt>
                <c:pt idx="6" formatCode="General">
                  <c:v>1280.93</c:v>
                </c:pt>
                <c:pt idx="7" formatCode="General">
                  <c:v>1664.79</c:v>
                </c:pt>
                <c:pt idx="8" formatCode="General">
                  <c:v>2066.96</c:v>
                </c:pt>
              </c:numCache>
            </c:numRef>
          </c:val>
        </c:ser>
        <c:ser>
          <c:idx val="2"/>
          <c:order val="2"/>
          <c:tx>
            <c:strRef>
              <c:f>peces!$C$82</c:f>
              <c:strCache>
                <c:ptCount val="1"/>
                <c:pt idx="0">
                  <c:v>JUREL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numRef>
              <c:f>peces!$D$79:$L$79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peces!$D$82:$L$82</c:f>
              <c:numCache>
                <c:formatCode>#,##0.00</c:formatCode>
                <c:ptCount val="9"/>
                <c:pt idx="0">
                  <c:v>1649.38</c:v>
                </c:pt>
                <c:pt idx="1">
                  <c:v>4776.1099999999997</c:v>
                </c:pt>
                <c:pt idx="2">
                  <c:v>6137.38</c:v>
                </c:pt>
                <c:pt idx="3" formatCode="General">
                  <c:v>1251.27</c:v>
                </c:pt>
                <c:pt idx="4" formatCode="General">
                  <c:v>179.13</c:v>
                </c:pt>
                <c:pt idx="5" formatCode="0.00">
                  <c:v>23.2</c:v>
                </c:pt>
                <c:pt idx="6" formatCode="General">
                  <c:v>226.23</c:v>
                </c:pt>
                <c:pt idx="7" formatCode="General">
                  <c:v>287.25</c:v>
                </c:pt>
                <c:pt idx="8" formatCode="General">
                  <c:v>11.129999999999999</c:v>
                </c:pt>
              </c:numCache>
            </c:numRef>
          </c:val>
        </c:ser>
        <c:ser>
          <c:idx val="3"/>
          <c:order val="3"/>
          <c:tx>
            <c:strRef>
              <c:f>peces!$C$83</c:f>
              <c:strCache>
                <c:ptCount val="1"/>
                <c:pt idx="0">
                  <c:v>TIBURON 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numRef>
              <c:f>peces!$D$79:$L$79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peces!$D$83:$L$83</c:f>
              <c:numCache>
                <c:formatCode>#,##0.00</c:formatCode>
                <c:ptCount val="9"/>
                <c:pt idx="0" formatCode="0.00">
                  <c:v>630.28</c:v>
                </c:pt>
                <c:pt idx="1">
                  <c:v>658.58</c:v>
                </c:pt>
                <c:pt idx="2" formatCode="0.00">
                  <c:v>763.07999999999993</c:v>
                </c:pt>
                <c:pt idx="3" formatCode="General">
                  <c:v>819.01</c:v>
                </c:pt>
                <c:pt idx="4">
                  <c:v>1757.98</c:v>
                </c:pt>
                <c:pt idx="5" formatCode="0.00">
                  <c:v>2341.1499999999996</c:v>
                </c:pt>
                <c:pt idx="6" formatCode="General">
                  <c:v>1959.21</c:v>
                </c:pt>
                <c:pt idx="7">
                  <c:v>1739.34</c:v>
                </c:pt>
                <c:pt idx="8" formatCode="General">
                  <c:v>362.46000000000004</c:v>
                </c:pt>
              </c:numCache>
            </c:numRef>
          </c:val>
        </c:ser>
        <c:ser>
          <c:idx val="4"/>
          <c:order val="4"/>
          <c:tx>
            <c:strRef>
              <c:f>peces!$C$84</c:f>
              <c:strCache>
                <c:ptCount val="1"/>
                <c:pt idx="0">
                  <c:v>CABINZA</c:v>
                </c:pt>
              </c:strCache>
            </c:strRef>
          </c:tx>
          <c:invertIfNegative val="0"/>
          <c:cat>
            <c:numRef>
              <c:f>peces!$D$79:$L$79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peces!$D$84:$L$84</c:f>
              <c:numCache>
                <c:formatCode>#,##0.00</c:formatCode>
                <c:ptCount val="9"/>
                <c:pt idx="0">
                  <c:v>323.5</c:v>
                </c:pt>
                <c:pt idx="1">
                  <c:v>283.33</c:v>
                </c:pt>
                <c:pt idx="2">
                  <c:v>494.2</c:v>
                </c:pt>
                <c:pt idx="3" formatCode="General">
                  <c:v>529.92999999999995</c:v>
                </c:pt>
                <c:pt idx="4" formatCode="General">
                  <c:v>590.20000000000005</c:v>
                </c:pt>
                <c:pt idx="5" formatCode="0.00">
                  <c:v>520.64</c:v>
                </c:pt>
                <c:pt idx="6" formatCode="General">
                  <c:v>365.11</c:v>
                </c:pt>
                <c:pt idx="7" formatCode="General">
                  <c:v>111.72</c:v>
                </c:pt>
                <c:pt idx="8" formatCode="General">
                  <c:v>79.739999999999995</c:v>
                </c:pt>
              </c:numCache>
            </c:numRef>
          </c:val>
        </c:ser>
        <c:ser>
          <c:idx val="5"/>
          <c:order val="5"/>
          <c:tx>
            <c:strRef>
              <c:f>peces!$C$85</c:f>
              <c:strCache>
                <c:ptCount val="1"/>
                <c:pt idx="0">
                  <c:v>PEJERREY</c:v>
                </c:pt>
              </c:strCache>
            </c:strRef>
          </c:tx>
          <c:invertIfNegative val="0"/>
          <c:cat>
            <c:numRef>
              <c:f>peces!$D$79:$L$79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peces!$D$85:$L$85</c:f>
              <c:numCache>
                <c:formatCode>#,##0.00</c:formatCode>
                <c:ptCount val="9"/>
                <c:pt idx="0">
                  <c:v>120.47</c:v>
                </c:pt>
                <c:pt idx="1">
                  <c:v>124.35</c:v>
                </c:pt>
                <c:pt idx="2">
                  <c:v>30.95</c:v>
                </c:pt>
                <c:pt idx="3" formatCode="General">
                  <c:v>94.51</c:v>
                </c:pt>
                <c:pt idx="4" formatCode="General">
                  <c:v>531.99</c:v>
                </c:pt>
                <c:pt idx="5" formatCode="0.00">
                  <c:v>258.70999999999998</c:v>
                </c:pt>
                <c:pt idx="6" formatCode="General">
                  <c:v>479.75</c:v>
                </c:pt>
                <c:pt idx="7" formatCode="General">
                  <c:v>219.95</c:v>
                </c:pt>
                <c:pt idx="8" formatCode="General">
                  <c:v>407.61</c:v>
                </c:pt>
              </c:numCache>
            </c:numRef>
          </c:val>
        </c:ser>
        <c:ser>
          <c:idx val="6"/>
          <c:order val="6"/>
          <c:tx>
            <c:strRef>
              <c:f>peces!$C$86</c:f>
              <c:strCache>
                <c:ptCount val="1"/>
                <c:pt idx="0">
                  <c:v>MACHETE</c:v>
                </c:pt>
              </c:strCache>
            </c:strRef>
          </c:tx>
          <c:invertIfNegative val="0"/>
          <c:cat>
            <c:numRef>
              <c:f>peces!$D$79:$L$79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peces!$D$86:$L$86</c:f>
              <c:numCache>
                <c:formatCode>#,##0.00</c:formatCode>
                <c:ptCount val="9"/>
                <c:pt idx="0">
                  <c:v>522.51</c:v>
                </c:pt>
                <c:pt idx="1">
                  <c:v>71.209999999999994</c:v>
                </c:pt>
                <c:pt idx="2">
                  <c:v>206.62</c:v>
                </c:pt>
                <c:pt idx="3" formatCode="General">
                  <c:v>253.04</c:v>
                </c:pt>
                <c:pt idx="4" formatCode="General">
                  <c:v>423.69</c:v>
                </c:pt>
                <c:pt idx="5" formatCode="0.00">
                  <c:v>262.91000000000003</c:v>
                </c:pt>
                <c:pt idx="6" formatCode="General">
                  <c:v>69.58</c:v>
                </c:pt>
                <c:pt idx="7" formatCode="General">
                  <c:v>185.05</c:v>
                </c:pt>
                <c:pt idx="8" formatCode="General">
                  <c:v>58.82</c:v>
                </c:pt>
              </c:numCache>
            </c:numRef>
          </c:val>
        </c:ser>
        <c:ser>
          <c:idx val="7"/>
          <c:order val="7"/>
          <c:tx>
            <c:strRef>
              <c:f>peces!$C$87</c:f>
              <c:strCache>
                <c:ptCount val="1"/>
                <c:pt idx="0">
                  <c:v>LISA VOLADORA</c:v>
                </c:pt>
              </c:strCache>
            </c:strRef>
          </c:tx>
          <c:invertIfNegative val="0"/>
          <c:cat>
            <c:numRef>
              <c:f>peces!$D$79:$L$79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peces!$D$87:$L$87</c:f>
              <c:numCache>
                <c:formatCode>#,##0.00</c:formatCode>
                <c:ptCount val="9"/>
                <c:pt idx="1">
                  <c:v>74.8</c:v>
                </c:pt>
                <c:pt idx="2">
                  <c:v>73.209999999999994</c:v>
                </c:pt>
                <c:pt idx="3" formatCode="General">
                  <c:v>253.59</c:v>
                </c:pt>
                <c:pt idx="4" formatCode="General">
                  <c:v>953.5</c:v>
                </c:pt>
                <c:pt idx="5" formatCode="0.00">
                  <c:v>41.32</c:v>
                </c:pt>
                <c:pt idx="7" formatCode="General">
                  <c:v>100.22</c:v>
                </c:pt>
                <c:pt idx="8" formatCode="General">
                  <c:v>115.45</c:v>
                </c:pt>
              </c:numCache>
            </c:numRef>
          </c:val>
        </c:ser>
        <c:ser>
          <c:idx val="8"/>
          <c:order val="8"/>
          <c:tx>
            <c:strRef>
              <c:f>peces!$C$88</c:f>
              <c:strCache>
                <c:ptCount val="1"/>
                <c:pt idx="0">
                  <c:v>BONITO</c:v>
                </c:pt>
              </c:strCache>
            </c:strRef>
          </c:tx>
          <c:invertIfNegative val="0"/>
          <c:cat>
            <c:numRef>
              <c:f>peces!$D$79:$L$79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peces!$D$88:$L$88</c:f>
              <c:numCache>
                <c:formatCode>#,##0.00</c:formatCode>
                <c:ptCount val="9"/>
                <c:pt idx="0">
                  <c:v>7.54</c:v>
                </c:pt>
                <c:pt idx="1">
                  <c:v>74.98</c:v>
                </c:pt>
                <c:pt idx="2">
                  <c:v>51.75</c:v>
                </c:pt>
                <c:pt idx="3" formatCode="General">
                  <c:v>79.33</c:v>
                </c:pt>
                <c:pt idx="4" formatCode="General">
                  <c:v>721.4</c:v>
                </c:pt>
                <c:pt idx="5" formatCode="0.00">
                  <c:v>225.08</c:v>
                </c:pt>
                <c:pt idx="6" formatCode="General">
                  <c:v>35.729999999999997</c:v>
                </c:pt>
                <c:pt idx="7" formatCode="General">
                  <c:v>95.27</c:v>
                </c:pt>
                <c:pt idx="8" formatCode="General">
                  <c:v>2.5100000000000002</c:v>
                </c:pt>
              </c:numCache>
            </c:numRef>
          </c:val>
        </c:ser>
        <c:ser>
          <c:idx val="9"/>
          <c:order val="9"/>
          <c:tx>
            <c:strRef>
              <c:f>peces!$C$89</c:f>
              <c:strCache>
                <c:ptCount val="1"/>
                <c:pt idx="0">
                  <c:v>PEZ VOLADOR</c:v>
                </c:pt>
              </c:strCache>
            </c:strRef>
          </c:tx>
          <c:invertIfNegative val="0"/>
          <c:cat>
            <c:numRef>
              <c:f>peces!$D$79:$L$79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peces!$D$89:$L$89</c:f>
              <c:numCache>
                <c:formatCode>General</c:formatCode>
                <c:ptCount val="9"/>
                <c:pt idx="5" formatCode="0.00">
                  <c:v>467.1</c:v>
                </c:pt>
                <c:pt idx="6">
                  <c:v>580.28</c:v>
                </c:pt>
                <c:pt idx="7">
                  <c:v>29.04</c:v>
                </c:pt>
              </c:numCache>
            </c:numRef>
          </c:val>
        </c:ser>
        <c:ser>
          <c:idx val="10"/>
          <c:order val="10"/>
          <c:tx>
            <c:strRef>
              <c:f>peces!$C$90</c:f>
              <c:strCache>
                <c:ptCount val="1"/>
                <c:pt idx="0">
                  <c:v>Total 55 Especies </c:v>
                </c:pt>
              </c:strCache>
            </c:strRef>
          </c:tx>
          <c:invertIfNegative val="0"/>
          <c:cat>
            <c:numRef>
              <c:f>peces!$D$79:$L$79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peces!$D$90:$L$90</c:f>
              <c:numCache>
                <c:formatCode>#,##0.00</c:formatCode>
                <c:ptCount val="9"/>
                <c:pt idx="0">
                  <c:v>475.03</c:v>
                </c:pt>
                <c:pt idx="1">
                  <c:v>169.14000000000004</c:v>
                </c:pt>
                <c:pt idx="2">
                  <c:v>301.55000000000013</c:v>
                </c:pt>
                <c:pt idx="3" formatCode="General">
                  <c:v>289.45</c:v>
                </c:pt>
                <c:pt idx="4" formatCode="General">
                  <c:v>876.08000000000015</c:v>
                </c:pt>
                <c:pt idx="5" formatCode="0.00">
                  <c:v>595.31000000000029</c:v>
                </c:pt>
                <c:pt idx="6" formatCode="General">
                  <c:v>618.3399999999998</c:v>
                </c:pt>
                <c:pt idx="7" formatCode="General">
                  <c:v>1096.3899999999999</c:v>
                </c:pt>
                <c:pt idx="8" formatCode="General">
                  <c:v>220.72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49882752"/>
        <c:axId val="149884288"/>
      </c:barChart>
      <c:catAx>
        <c:axId val="14988275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149884288"/>
        <c:crosses val="autoZero"/>
        <c:auto val="1"/>
        <c:lblAlgn val="ctr"/>
        <c:lblOffset val="100"/>
        <c:noMultiLvlLbl val="0"/>
      </c:catAx>
      <c:valAx>
        <c:axId val="14988428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498827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s-ES" sz="1400" dirty="0"/>
              <a:t>Desembarque de a 4 </a:t>
            </a:r>
            <a:r>
              <a:rPr lang="es-ES" sz="1400" dirty="0" smtClean="0"/>
              <a:t>Especies de Peces  </a:t>
            </a:r>
            <a:r>
              <a:rPr lang="es-ES" sz="1400" dirty="0"/>
              <a:t>de Mayor Volumen </a:t>
            </a:r>
            <a:r>
              <a:rPr lang="es-ES" sz="1400" dirty="0" smtClean="0"/>
              <a:t>en la Región </a:t>
            </a:r>
            <a:r>
              <a:rPr lang="es-ES" sz="1400" dirty="0"/>
              <a:t>Moquegua  2005 - 2013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peces!$B$123</c:f>
              <c:strCache>
                <c:ptCount val="1"/>
                <c:pt idx="0">
                  <c:v>CABALLA</c:v>
                </c:pt>
              </c:strCache>
            </c:strRef>
          </c:tx>
          <c:marker>
            <c:symbol val="none"/>
          </c:marker>
          <c:cat>
            <c:numRef>
              <c:f>peces!$C$122:$K$122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peces!$C$123:$K$123</c:f>
              <c:numCache>
                <c:formatCode>#,##0.00</c:formatCode>
                <c:ptCount val="9"/>
                <c:pt idx="0">
                  <c:v>4416.4799999999996</c:v>
                </c:pt>
                <c:pt idx="1">
                  <c:v>8252.58</c:v>
                </c:pt>
                <c:pt idx="2">
                  <c:v>7152.32</c:v>
                </c:pt>
                <c:pt idx="3" formatCode="General">
                  <c:v>8169.69</c:v>
                </c:pt>
                <c:pt idx="4">
                  <c:v>7780.93</c:v>
                </c:pt>
                <c:pt idx="5" formatCode="0.00">
                  <c:v>281.17</c:v>
                </c:pt>
                <c:pt idx="6">
                  <c:v>1198.92</c:v>
                </c:pt>
                <c:pt idx="7">
                  <c:v>86.58</c:v>
                </c:pt>
                <c:pt idx="8" formatCode="General">
                  <c:v>41.800000000000011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peces!$B$124</c:f>
              <c:strCache>
                <c:ptCount val="1"/>
                <c:pt idx="0">
                  <c:v>PERICO</c:v>
                </c:pt>
              </c:strCache>
            </c:strRef>
          </c:tx>
          <c:marker>
            <c:symbol val="none"/>
          </c:marker>
          <c:cat>
            <c:numRef>
              <c:f>peces!$C$122:$K$122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peces!$C$124:$K$124</c:f>
              <c:numCache>
                <c:formatCode>#,##0.00</c:formatCode>
                <c:ptCount val="9"/>
                <c:pt idx="0">
                  <c:v>1590.42</c:v>
                </c:pt>
                <c:pt idx="1">
                  <c:v>1981.99</c:v>
                </c:pt>
                <c:pt idx="2">
                  <c:v>1651.65</c:v>
                </c:pt>
                <c:pt idx="3" formatCode="General">
                  <c:v>1723.01</c:v>
                </c:pt>
                <c:pt idx="4">
                  <c:v>1561.72</c:v>
                </c:pt>
                <c:pt idx="5" formatCode="0.00">
                  <c:v>2197.1</c:v>
                </c:pt>
                <c:pt idx="6" formatCode="General">
                  <c:v>1280.93</c:v>
                </c:pt>
                <c:pt idx="7" formatCode="General">
                  <c:v>1664.79</c:v>
                </c:pt>
                <c:pt idx="8" formatCode="General">
                  <c:v>2066.96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peces!$B$125</c:f>
              <c:strCache>
                <c:ptCount val="1"/>
                <c:pt idx="0">
                  <c:v>JUREL</c:v>
                </c:pt>
              </c:strCache>
            </c:strRef>
          </c:tx>
          <c:marker>
            <c:symbol val="none"/>
          </c:marker>
          <c:cat>
            <c:numRef>
              <c:f>peces!$C$122:$K$122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peces!$C$125:$K$125</c:f>
              <c:numCache>
                <c:formatCode>#,##0.00</c:formatCode>
                <c:ptCount val="9"/>
                <c:pt idx="0">
                  <c:v>1649.38</c:v>
                </c:pt>
                <c:pt idx="1">
                  <c:v>4776.1099999999997</c:v>
                </c:pt>
                <c:pt idx="2">
                  <c:v>6137.38</c:v>
                </c:pt>
                <c:pt idx="3" formatCode="General">
                  <c:v>1251.27</c:v>
                </c:pt>
                <c:pt idx="4" formatCode="General">
                  <c:v>179.13</c:v>
                </c:pt>
                <c:pt idx="5" formatCode="0.00">
                  <c:v>23.2</c:v>
                </c:pt>
                <c:pt idx="6" formatCode="General">
                  <c:v>226.23</c:v>
                </c:pt>
                <c:pt idx="7" formatCode="General">
                  <c:v>287.25</c:v>
                </c:pt>
                <c:pt idx="8" formatCode="General">
                  <c:v>11.129999999999999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peces!$B$126</c:f>
              <c:strCache>
                <c:ptCount val="1"/>
                <c:pt idx="0">
                  <c:v>TIBURON </c:v>
                </c:pt>
              </c:strCache>
            </c:strRef>
          </c:tx>
          <c:marker>
            <c:symbol val="none"/>
          </c:marker>
          <c:cat>
            <c:numRef>
              <c:f>peces!$C$122:$K$122</c:f>
              <c:numCache>
                <c:formatCode>0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 formatCode="General">
                  <c:v>2013</c:v>
                </c:pt>
              </c:numCache>
            </c:numRef>
          </c:cat>
          <c:val>
            <c:numRef>
              <c:f>peces!$C$126:$K$126</c:f>
              <c:numCache>
                <c:formatCode>#,##0.00</c:formatCode>
                <c:ptCount val="9"/>
                <c:pt idx="0" formatCode="0.00">
                  <c:v>630.28</c:v>
                </c:pt>
                <c:pt idx="1">
                  <c:v>658.58</c:v>
                </c:pt>
                <c:pt idx="2" formatCode="0.00">
                  <c:v>763.07999999999993</c:v>
                </c:pt>
                <c:pt idx="3" formatCode="General">
                  <c:v>819.01</c:v>
                </c:pt>
                <c:pt idx="4">
                  <c:v>1757.98</c:v>
                </c:pt>
                <c:pt idx="5" formatCode="0.00">
                  <c:v>2341.1499999999996</c:v>
                </c:pt>
                <c:pt idx="6" formatCode="General">
                  <c:v>1959.21</c:v>
                </c:pt>
                <c:pt idx="7">
                  <c:v>1739.34</c:v>
                </c:pt>
                <c:pt idx="8" formatCode="General">
                  <c:v>362.46000000000004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9921152"/>
        <c:axId val="149922944"/>
      </c:lineChart>
      <c:catAx>
        <c:axId val="149921152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nextTo"/>
        <c:crossAx val="149922944"/>
        <c:crosses val="autoZero"/>
        <c:auto val="1"/>
        <c:lblAlgn val="ctr"/>
        <c:lblOffset val="100"/>
        <c:noMultiLvlLbl val="0"/>
      </c:catAx>
      <c:valAx>
        <c:axId val="149922944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#,##0.00" sourceLinked="1"/>
        <c:majorTickMark val="none"/>
        <c:minorTickMark val="none"/>
        <c:tickLblPos val="nextTo"/>
        <c:crossAx val="149921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s-ES" sz="1200" dirty="0" smtClean="0"/>
              <a:t>Distribución </a:t>
            </a:r>
            <a:r>
              <a:rPr lang="es-ES" sz="1200" dirty="0"/>
              <a:t>%</a:t>
            </a:r>
            <a:r>
              <a:rPr lang="es-ES" sz="1200" baseline="0" dirty="0"/>
              <a:t> del Desembarque de Peces para Consumo Humano Directo en Fresco  2010</a:t>
            </a:r>
            <a:endParaRPr lang="es-ES" sz="1200" dirty="0"/>
          </a:p>
        </c:rich>
      </c:tx>
      <c:layout>
        <c:manualLayout>
          <c:xMode val="edge"/>
          <c:yMode val="edge"/>
          <c:x val="4.4260027662516388E-4"/>
          <c:y val="1.731601259405867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642169728783908E-2"/>
          <c:y val="0.27535841831246527"/>
          <c:w val="0.73538232720909891"/>
          <c:h val="0.7233268792220644"/>
        </c:manualLayout>
      </c:layout>
      <c:pieChart>
        <c:varyColors val="1"/>
        <c:ser>
          <c:idx val="0"/>
          <c:order val="0"/>
          <c:explosion val="25"/>
          <c:cat>
            <c:strRef>
              <c:f>peces!$B$236:$B$243</c:f>
              <c:strCache>
                <c:ptCount val="8"/>
                <c:pt idx="0">
                  <c:v>CABALLA</c:v>
                </c:pt>
                <c:pt idx="1">
                  <c:v>PERICO</c:v>
                </c:pt>
                <c:pt idx="2">
                  <c:v>JUREL</c:v>
                </c:pt>
                <c:pt idx="3">
                  <c:v>TIBURON </c:v>
                </c:pt>
                <c:pt idx="4">
                  <c:v>CABINZA</c:v>
                </c:pt>
                <c:pt idx="5">
                  <c:v>PEJERREY</c:v>
                </c:pt>
                <c:pt idx="6">
                  <c:v>MACHETE</c:v>
                </c:pt>
                <c:pt idx="7">
                  <c:v>Otras Especies </c:v>
                </c:pt>
              </c:strCache>
            </c:strRef>
          </c:cat>
          <c:val>
            <c:numRef>
              <c:f>peces!$C$236:$C$243</c:f>
              <c:numCache>
                <c:formatCode>0.00</c:formatCode>
                <c:ptCount val="8"/>
                <c:pt idx="0">
                  <c:v>281.17</c:v>
                </c:pt>
                <c:pt idx="1">
                  <c:v>2197.1</c:v>
                </c:pt>
                <c:pt idx="2">
                  <c:v>23.2</c:v>
                </c:pt>
                <c:pt idx="3">
                  <c:v>2341.1499999999996</c:v>
                </c:pt>
                <c:pt idx="4">
                  <c:v>520.64</c:v>
                </c:pt>
                <c:pt idx="5">
                  <c:v>258.70999999999998</c:v>
                </c:pt>
                <c:pt idx="6">
                  <c:v>262.91000000000003</c:v>
                </c:pt>
                <c:pt idx="7" formatCode="#,##0.00">
                  <c:v>1328.8099999999993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ES" sz="1200" b="1" i="0" baseline="0" dirty="0" smtClean="0"/>
              <a:t>Distribución </a:t>
            </a:r>
            <a:r>
              <a:rPr lang="es-ES" sz="1200" b="1" i="0" baseline="0" dirty="0"/>
              <a:t>% del Desembarque de Peces para Consumo Humano Directo en Fresco  2011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847366172251718"/>
          <c:y val="0.1890056874511607"/>
          <c:w val="0.7064635292681436"/>
          <c:h val="0.7198560237200623"/>
        </c:manualLayout>
      </c:layout>
      <c:pieChart>
        <c:varyColors val="1"/>
        <c:ser>
          <c:idx val="0"/>
          <c:order val="0"/>
          <c:explosion val="25"/>
          <c:cat>
            <c:strRef>
              <c:f>peces!$B$274:$B$281</c:f>
              <c:strCache>
                <c:ptCount val="8"/>
                <c:pt idx="0">
                  <c:v>CABALLA</c:v>
                </c:pt>
                <c:pt idx="1">
                  <c:v>PERICO</c:v>
                </c:pt>
                <c:pt idx="2">
                  <c:v>JUREL</c:v>
                </c:pt>
                <c:pt idx="3">
                  <c:v>TIBURON </c:v>
                </c:pt>
                <c:pt idx="4">
                  <c:v>CABINZA</c:v>
                </c:pt>
                <c:pt idx="5">
                  <c:v>PEJERREY</c:v>
                </c:pt>
                <c:pt idx="6">
                  <c:v>MACHETE</c:v>
                </c:pt>
                <c:pt idx="7">
                  <c:v>Otras Especies </c:v>
                </c:pt>
              </c:strCache>
            </c:strRef>
          </c:cat>
          <c:val>
            <c:numRef>
              <c:f>peces!$C$274:$C$281</c:f>
              <c:numCache>
                <c:formatCode>General</c:formatCode>
                <c:ptCount val="8"/>
                <c:pt idx="0" formatCode="#,##0.00">
                  <c:v>1198.92</c:v>
                </c:pt>
                <c:pt idx="1">
                  <c:v>1280.93</c:v>
                </c:pt>
                <c:pt idx="2">
                  <c:v>226.23</c:v>
                </c:pt>
                <c:pt idx="3">
                  <c:v>1959.21</c:v>
                </c:pt>
                <c:pt idx="4">
                  <c:v>365.11</c:v>
                </c:pt>
                <c:pt idx="5">
                  <c:v>479.75</c:v>
                </c:pt>
                <c:pt idx="6">
                  <c:v>69.58</c:v>
                </c:pt>
                <c:pt idx="7" formatCode="#,##0.00">
                  <c:v>1234.3499999999999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054A-7139-4F30-ADAC-CAD68D3504E9}" type="datetimeFigureOut">
              <a:rPr lang="es-PE" smtClean="0"/>
              <a:pPr/>
              <a:t>18/09/2013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753B-3103-429B-B8CF-84E475BB242D}" type="slidenum">
              <a:rPr lang="es-PE" smtClean="0"/>
              <a:pPr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42376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054A-7139-4F30-ADAC-CAD68D3504E9}" type="datetimeFigureOut">
              <a:rPr lang="es-PE" smtClean="0"/>
              <a:pPr/>
              <a:t>18/09/2013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753B-3103-429B-B8CF-84E475BB242D}" type="slidenum">
              <a:rPr lang="es-PE" smtClean="0"/>
              <a:pPr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04055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054A-7139-4F30-ADAC-CAD68D3504E9}" type="datetimeFigureOut">
              <a:rPr lang="es-PE" smtClean="0"/>
              <a:pPr/>
              <a:t>18/09/2013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753B-3103-429B-B8CF-84E475BB242D}" type="slidenum">
              <a:rPr lang="es-PE" smtClean="0"/>
              <a:pPr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3945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054A-7139-4F30-ADAC-CAD68D3504E9}" type="datetimeFigureOut">
              <a:rPr lang="es-PE" smtClean="0"/>
              <a:pPr/>
              <a:t>18/09/2013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753B-3103-429B-B8CF-84E475BB242D}" type="slidenum">
              <a:rPr lang="es-PE" smtClean="0"/>
              <a:pPr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0975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054A-7139-4F30-ADAC-CAD68D3504E9}" type="datetimeFigureOut">
              <a:rPr lang="es-PE" smtClean="0"/>
              <a:pPr/>
              <a:t>18/09/2013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753B-3103-429B-B8CF-84E475BB242D}" type="slidenum">
              <a:rPr lang="es-PE" smtClean="0"/>
              <a:pPr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403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054A-7139-4F30-ADAC-CAD68D3504E9}" type="datetimeFigureOut">
              <a:rPr lang="es-PE" smtClean="0"/>
              <a:pPr/>
              <a:t>18/09/2013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753B-3103-429B-B8CF-84E475BB242D}" type="slidenum">
              <a:rPr lang="es-PE" smtClean="0"/>
              <a:pPr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1330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054A-7139-4F30-ADAC-CAD68D3504E9}" type="datetimeFigureOut">
              <a:rPr lang="es-PE" smtClean="0"/>
              <a:pPr/>
              <a:t>18/09/2013</a:t>
            </a:fld>
            <a:endParaRPr lang="es-PE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753B-3103-429B-B8CF-84E475BB242D}" type="slidenum">
              <a:rPr lang="es-PE" smtClean="0"/>
              <a:pPr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6533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054A-7139-4F30-ADAC-CAD68D3504E9}" type="datetimeFigureOut">
              <a:rPr lang="es-PE" smtClean="0"/>
              <a:pPr/>
              <a:t>18/09/2013</a:t>
            </a:fld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753B-3103-429B-B8CF-84E475BB242D}" type="slidenum">
              <a:rPr lang="es-PE" smtClean="0"/>
              <a:pPr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60660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054A-7139-4F30-ADAC-CAD68D3504E9}" type="datetimeFigureOut">
              <a:rPr lang="es-PE" smtClean="0"/>
              <a:pPr/>
              <a:t>18/09/2013</a:t>
            </a:fld>
            <a:endParaRPr lang="es-PE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753B-3103-429B-B8CF-84E475BB242D}" type="slidenum">
              <a:rPr lang="es-PE" smtClean="0"/>
              <a:pPr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993660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054A-7139-4F30-ADAC-CAD68D3504E9}" type="datetimeFigureOut">
              <a:rPr lang="es-PE" smtClean="0"/>
              <a:pPr/>
              <a:t>18/09/2013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753B-3103-429B-B8CF-84E475BB242D}" type="slidenum">
              <a:rPr lang="es-PE" smtClean="0"/>
              <a:pPr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12328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1054A-7139-4F30-ADAC-CAD68D3504E9}" type="datetimeFigureOut">
              <a:rPr lang="es-PE" smtClean="0"/>
              <a:pPr/>
              <a:t>18/09/2013</a:t>
            </a:fld>
            <a:endParaRPr lang="es-PE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753B-3103-429B-B8CF-84E475BB242D}" type="slidenum">
              <a:rPr lang="es-PE" smtClean="0"/>
              <a:pPr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02927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1054A-7139-4F30-ADAC-CAD68D3504E9}" type="datetimeFigureOut">
              <a:rPr lang="es-PE" smtClean="0"/>
              <a:pPr/>
              <a:t>18/09/2013</a:t>
            </a:fld>
            <a:endParaRPr lang="es-PE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753B-3103-429B-B8CF-84E475BB242D}" type="slidenum">
              <a:rPr lang="es-PE" smtClean="0"/>
              <a:pPr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7116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980728"/>
            <a:ext cx="378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Efectos del DS 005 – 2012 – PRODUCE </a:t>
            </a:r>
            <a:endParaRPr lang="es-PE" dirty="0"/>
          </a:p>
        </p:txBody>
      </p:sp>
      <p:sp>
        <p:nvSpPr>
          <p:cNvPr id="5" name="4 CuadroTexto"/>
          <p:cNvSpPr txBox="1"/>
          <p:nvPr/>
        </p:nvSpPr>
        <p:spPr>
          <a:xfrm>
            <a:off x="1835696" y="2276872"/>
            <a:ext cx="307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Sobre la Captura de Anchoveta</a:t>
            </a:r>
            <a:endParaRPr lang="es-PE" dirty="0"/>
          </a:p>
        </p:txBody>
      </p:sp>
      <p:sp>
        <p:nvSpPr>
          <p:cNvPr id="6" name="5 CuadroTexto"/>
          <p:cNvSpPr txBox="1"/>
          <p:nvPr/>
        </p:nvSpPr>
        <p:spPr>
          <a:xfrm>
            <a:off x="2123728" y="3356992"/>
            <a:ext cx="5046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Sobre la Captura de Otros Recursos Hidrobiologicos </a:t>
            </a:r>
            <a:endParaRPr lang="es-PE" dirty="0"/>
          </a:p>
        </p:txBody>
      </p:sp>
      <p:sp>
        <p:nvSpPr>
          <p:cNvPr id="7" name="6 CuadroTexto"/>
          <p:cNvSpPr txBox="1"/>
          <p:nvPr/>
        </p:nvSpPr>
        <p:spPr>
          <a:xfrm>
            <a:off x="2987824" y="4581128"/>
            <a:ext cx="4602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Sobre las Competencias del Gobierno Regional </a:t>
            </a:r>
            <a:endParaRPr lang="es-PE" dirty="0"/>
          </a:p>
        </p:txBody>
      </p:sp>
      <p:sp>
        <p:nvSpPr>
          <p:cNvPr id="8" name="7 CuadroTexto"/>
          <p:cNvSpPr txBox="1"/>
          <p:nvPr/>
        </p:nvSpPr>
        <p:spPr>
          <a:xfrm>
            <a:off x="3563888" y="5589240"/>
            <a:ext cx="3849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 smtClean="0"/>
              <a:t>Sobre los Derechos de los Pescadores  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69582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7 Gráfico"/>
          <p:cNvGraphicFramePr/>
          <p:nvPr/>
        </p:nvGraphicFramePr>
        <p:xfrm>
          <a:off x="642910" y="500043"/>
          <a:ext cx="3714776" cy="2928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8 Gráfico"/>
          <p:cNvGraphicFramePr/>
          <p:nvPr>
            <p:extLst>
              <p:ext uri="{D42A27DB-BD31-4B8C-83A1-F6EECF244321}">
                <p14:modId xmlns:p14="http://schemas.microsoft.com/office/powerpoint/2010/main" val="4091896085"/>
              </p:ext>
            </p:extLst>
          </p:nvPr>
        </p:nvGraphicFramePr>
        <p:xfrm>
          <a:off x="4479736" y="2348880"/>
          <a:ext cx="3786214" cy="3005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504374" y="5229200"/>
            <a:ext cx="382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* 2013 comprende de Enero a Agosto )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184401" y="6165304"/>
            <a:ext cx="65806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/>
              <a:t>Fuente: Unidad de Estadística DIREPRO Moquegua: Reportes de las plantas de procesamiento / Reportes </a:t>
            </a:r>
            <a:r>
              <a:rPr lang="es-PE" sz="1000" dirty="0"/>
              <a:t> </a:t>
            </a:r>
            <a:r>
              <a:rPr lang="es-PE" sz="1000" dirty="0" smtClean="0"/>
              <a:t>DPAI </a:t>
            </a:r>
            <a:endParaRPr lang="es-PE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Gráfico"/>
          <p:cNvGraphicFramePr/>
          <p:nvPr>
            <p:extLst>
              <p:ext uri="{D42A27DB-BD31-4B8C-83A1-F6EECF244321}">
                <p14:modId xmlns:p14="http://schemas.microsoft.com/office/powerpoint/2010/main" val="3732390548"/>
              </p:ext>
            </p:extLst>
          </p:nvPr>
        </p:nvGraphicFramePr>
        <p:xfrm>
          <a:off x="928662" y="571480"/>
          <a:ext cx="7543801" cy="4945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5 CuadroTexto"/>
          <p:cNvSpPr txBox="1"/>
          <p:nvPr/>
        </p:nvSpPr>
        <p:spPr>
          <a:xfrm>
            <a:off x="1317304" y="6021288"/>
            <a:ext cx="65806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PE" sz="1000" dirty="0" smtClean="0"/>
              <a:t>Fuente: Unidad de Estadística DIREPRO Moquegua: Reportes de las plantas de procesamiento / Reportes </a:t>
            </a:r>
            <a:r>
              <a:rPr lang="es-PE" sz="1000" dirty="0"/>
              <a:t> </a:t>
            </a:r>
            <a:r>
              <a:rPr lang="es-PE" sz="1000" dirty="0" smtClean="0"/>
              <a:t>DPAI </a:t>
            </a:r>
            <a:endParaRPr lang="es-PE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8 Gráfico"/>
          <p:cNvGraphicFramePr/>
          <p:nvPr/>
        </p:nvGraphicFramePr>
        <p:xfrm>
          <a:off x="1214414" y="1071546"/>
          <a:ext cx="671517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5 CuadroTexto"/>
          <p:cNvSpPr txBox="1"/>
          <p:nvPr/>
        </p:nvSpPr>
        <p:spPr>
          <a:xfrm>
            <a:off x="1281670" y="5229200"/>
            <a:ext cx="65806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PE" sz="1000" dirty="0" smtClean="0"/>
              <a:t>Fuente: Unidad de Estadística DIREPRO Moquegua: Reportes de las plantas de procesamiento / Reportes </a:t>
            </a:r>
            <a:r>
              <a:rPr lang="es-PE" sz="1000" dirty="0"/>
              <a:t> </a:t>
            </a:r>
            <a:r>
              <a:rPr lang="es-PE" sz="1000" dirty="0" smtClean="0"/>
              <a:t>DPAI </a:t>
            </a:r>
            <a:endParaRPr lang="es-PE" sz="1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1 Gráfico"/>
          <p:cNvGraphicFramePr/>
          <p:nvPr/>
        </p:nvGraphicFramePr>
        <p:xfrm>
          <a:off x="714348" y="571480"/>
          <a:ext cx="3819525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12 Gráfico"/>
          <p:cNvGraphicFramePr/>
          <p:nvPr>
            <p:extLst>
              <p:ext uri="{D42A27DB-BD31-4B8C-83A1-F6EECF244321}">
                <p14:modId xmlns:p14="http://schemas.microsoft.com/office/powerpoint/2010/main" val="2142311568"/>
              </p:ext>
            </p:extLst>
          </p:nvPr>
        </p:nvGraphicFramePr>
        <p:xfrm>
          <a:off x="4572000" y="2420888"/>
          <a:ext cx="3814759" cy="2581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475656" y="5661248"/>
            <a:ext cx="65806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PE" sz="1000" dirty="0" smtClean="0"/>
              <a:t>Fuente: Unidad de Estadística DIREPRO Moquegua: Reportes de las plantas de procesamiento / Reportes </a:t>
            </a:r>
            <a:r>
              <a:rPr lang="es-PE" sz="1000" dirty="0"/>
              <a:t> </a:t>
            </a:r>
            <a:r>
              <a:rPr lang="es-PE" sz="1000" dirty="0" smtClean="0"/>
              <a:t>DPAI </a:t>
            </a:r>
            <a:endParaRPr lang="es-PE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3 Gráfico"/>
          <p:cNvGraphicFramePr/>
          <p:nvPr>
            <p:extLst>
              <p:ext uri="{D42A27DB-BD31-4B8C-83A1-F6EECF244321}">
                <p14:modId xmlns:p14="http://schemas.microsoft.com/office/powerpoint/2010/main" val="3388294054"/>
              </p:ext>
            </p:extLst>
          </p:nvPr>
        </p:nvGraphicFramePr>
        <p:xfrm>
          <a:off x="737360" y="476672"/>
          <a:ext cx="3810001" cy="340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14 Gráfico"/>
          <p:cNvGraphicFramePr/>
          <p:nvPr>
            <p:extLst>
              <p:ext uri="{D42A27DB-BD31-4B8C-83A1-F6EECF244321}">
                <p14:modId xmlns:p14="http://schemas.microsoft.com/office/powerpoint/2010/main" val="877767260"/>
              </p:ext>
            </p:extLst>
          </p:nvPr>
        </p:nvGraphicFramePr>
        <p:xfrm>
          <a:off x="4860032" y="1916832"/>
          <a:ext cx="3362323" cy="3043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281670" y="5589240"/>
            <a:ext cx="65806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PE" sz="1000" dirty="0" smtClean="0"/>
              <a:t>Fuente: Unidad de Estadística DIREPRO Moquegua: Reportes de las plantas de procesamiento / Reportes </a:t>
            </a:r>
            <a:r>
              <a:rPr lang="es-PE" sz="1000" dirty="0"/>
              <a:t> </a:t>
            </a:r>
            <a:r>
              <a:rPr lang="es-PE" sz="1000" dirty="0" smtClean="0"/>
              <a:t>DPAI </a:t>
            </a:r>
            <a:endParaRPr lang="es-PE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14414" y="785794"/>
            <a:ext cx="6194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Productos de Mayor Importancia por Volumen de Desembarque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857356" y="2071678"/>
            <a:ext cx="817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Perico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571736" y="3143248"/>
            <a:ext cx="966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Tiburón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3857620" y="4286256"/>
            <a:ext cx="65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Pota 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1643042" y="5572140"/>
            <a:ext cx="802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Choro 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4714876" y="564357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Orilla </a:t>
            </a:r>
            <a:endParaRPr lang="es-ES" dirty="0"/>
          </a:p>
        </p:txBody>
      </p:sp>
      <p:sp>
        <p:nvSpPr>
          <p:cNvPr id="10" name="9 Cerrar llave"/>
          <p:cNvSpPr/>
          <p:nvPr/>
        </p:nvSpPr>
        <p:spPr>
          <a:xfrm>
            <a:off x="4714876" y="1928802"/>
            <a:ext cx="928694" cy="28575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500826" y="3429000"/>
            <a:ext cx="808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Altura 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57224" y="1571612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 DS 005-2012-PRODUCE  no ha tenido un impacto observable sobre el desembarque de las especies extraídas  por el sector pesquero artesanal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142976" y="3643314"/>
            <a:ext cx="7369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tendencia  de disminución del desembarque de recursos hidrobiologicos de consumo humano directo se ha mantenido  hasta agosto del  2013 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14414" y="642918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DS 005 – 2012 PRODUCE  si muestra una clara evidencia de retroceso en  cuanto al proceso de descentralización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643042" y="1785926"/>
            <a:ext cx="568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Esta restándoles competencias a los Gobiernos Regionales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428728" y="2786058"/>
            <a:ext cx="585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Si todas la embarcaciones de 10 a 32.6 m3 de capacidad de bodega pasan a ser de Menor Escala en la región Moquegua se perdería competencia en  casi el 50% de la flota pesquera  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142976" y="1000108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DS 005 – 2012 PRODUCE ha ocasionado incertidumbre en las condiciones laborales de los pescadores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2357422" y="3071810"/>
            <a:ext cx="4017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 Eh. no es claro si ellos  podrían perder una de las poca conquistas  sociales, como el acceso a ESSALUD 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7 Gráfico"/>
          <p:cNvGraphicFramePr/>
          <p:nvPr>
            <p:extLst>
              <p:ext uri="{D42A27DB-BD31-4B8C-83A1-F6EECF244321}">
                <p14:modId xmlns:p14="http://schemas.microsoft.com/office/powerpoint/2010/main" val="473120591"/>
              </p:ext>
            </p:extLst>
          </p:nvPr>
        </p:nvGraphicFramePr>
        <p:xfrm>
          <a:off x="1187624" y="1857364"/>
          <a:ext cx="7384904" cy="3014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57224" y="571480"/>
            <a:ext cx="691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Efectos del DS 005 -  2012 – PRODUCE Sobre la Extracción de Anchoveta </a:t>
            </a:r>
            <a:endParaRPr lang="es-ES" dirty="0"/>
          </a:p>
        </p:txBody>
      </p:sp>
      <p:sp>
        <p:nvSpPr>
          <p:cNvPr id="2" name="1 CuadroTexto"/>
          <p:cNvSpPr txBox="1"/>
          <p:nvPr/>
        </p:nvSpPr>
        <p:spPr>
          <a:xfrm>
            <a:off x="1162547" y="5596414"/>
            <a:ext cx="65806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/>
              <a:t>Fuente: Unidad de Estadística DIREPRO Moquegua: Reportes de las plantas de procesamiento / Reportes </a:t>
            </a:r>
            <a:r>
              <a:rPr lang="es-PE" sz="1000" dirty="0"/>
              <a:t> </a:t>
            </a:r>
            <a:r>
              <a:rPr lang="es-PE" sz="1000" dirty="0" smtClean="0"/>
              <a:t>DPAI </a:t>
            </a:r>
            <a:endParaRPr lang="es-PE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Gráfico"/>
          <p:cNvGraphicFramePr/>
          <p:nvPr/>
        </p:nvGraphicFramePr>
        <p:xfrm>
          <a:off x="1000100" y="500042"/>
          <a:ext cx="664373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4 Gráfico"/>
          <p:cNvGraphicFramePr/>
          <p:nvPr>
            <p:extLst>
              <p:ext uri="{D42A27DB-BD31-4B8C-83A1-F6EECF244321}">
                <p14:modId xmlns:p14="http://schemas.microsoft.com/office/powerpoint/2010/main" val="527840094"/>
              </p:ext>
            </p:extLst>
          </p:nvPr>
        </p:nvGraphicFramePr>
        <p:xfrm>
          <a:off x="1154485" y="3284984"/>
          <a:ext cx="6858049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154485" y="6309320"/>
            <a:ext cx="65806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/>
              <a:t>Fuente: Unidad de Estadística DIREPRO Moquegua: Reportes de las plantas de procesamiento / Reportes </a:t>
            </a:r>
            <a:r>
              <a:rPr lang="es-PE" sz="1000" dirty="0"/>
              <a:t> </a:t>
            </a:r>
            <a:r>
              <a:rPr lang="es-PE" sz="1000" dirty="0" smtClean="0"/>
              <a:t>DPAI </a:t>
            </a:r>
            <a:endParaRPr lang="es-PE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14414" y="1357298"/>
            <a:ext cx="64294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 DS 05- 2012- PRODUCE   ha  tenido un efecto inmediato y observable sobre el desembarque de la anchoveta en la Región  Moquegua  ocasionando una reducción drástica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285984" y="3357562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recuperación en la captura de la anchoveta se debe a un fenómeno natural “ Niña” que presenta  corrientes de agua fría 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14348" y="642918"/>
            <a:ext cx="7441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Desembarque de Recursos Hidrobiológicos para Consumo Humano Directo </a:t>
            </a:r>
            <a:endParaRPr lang="es-ES" dirty="0"/>
          </a:p>
        </p:txBody>
      </p:sp>
      <p:graphicFrame>
        <p:nvGraphicFramePr>
          <p:cNvPr id="6" name="2 Gráfico"/>
          <p:cNvGraphicFramePr/>
          <p:nvPr>
            <p:extLst>
              <p:ext uri="{D42A27DB-BD31-4B8C-83A1-F6EECF244321}">
                <p14:modId xmlns:p14="http://schemas.microsoft.com/office/powerpoint/2010/main" val="3092400276"/>
              </p:ext>
            </p:extLst>
          </p:nvPr>
        </p:nvGraphicFramePr>
        <p:xfrm>
          <a:off x="557212" y="1571612"/>
          <a:ext cx="8029576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144716" y="5879893"/>
            <a:ext cx="65806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/>
              <a:t>Fuente: Unidad de Estadística DIREPRO Moquegua: Reportes de las plantas de procesamiento / Reportes </a:t>
            </a:r>
            <a:r>
              <a:rPr lang="es-PE" sz="1000" dirty="0"/>
              <a:t> </a:t>
            </a:r>
            <a:r>
              <a:rPr lang="es-PE" sz="1000" dirty="0" smtClean="0"/>
              <a:t>DPAI </a:t>
            </a:r>
            <a:endParaRPr lang="es-PE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85786" y="4357694"/>
            <a:ext cx="3201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Obsérvese una  relación inversa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4143372" y="5429264"/>
            <a:ext cx="3314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Actividad  pesquera es itinerante </a:t>
            </a:r>
          </a:p>
        </p:txBody>
      </p:sp>
      <p:sp>
        <p:nvSpPr>
          <p:cNvPr id="7" name="6 Flecha doblada hacia arriba"/>
          <p:cNvSpPr/>
          <p:nvPr/>
        </p:nvSpPr>
        <p:spPr>
          <a:xfrm rot="5400000">
            <a:off x="2964645" y="5036355"/>
            <a:ext cx="714380" cy="64294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graphicFrame>
        <p:nvGraphicFramePr>
          <p:cNvPr id="9" name="4 Gráfico"/>
          <p:cNvGraphicFramePr/>
          <p:nvPr/>
        </p:nvGraphicFramePr>
        <p:xfrm>
          <a:off x="571472" y="357166"/>
          <a:ext cx="7643866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1140404" y="6165304"/>
            <a:ext cx="65806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/>
              <a:t>Fuente: Unidad de Estadística DIREPRO Moquegua: Reportes de las plantas de procesamiento / Reportes </a:t>
            </a:r>
            <a:r>
              <a:rPr lang="es-PE" sz="1000" dirty="0"/>
              <a:t> </a:t>
            </a:r>
            <a:r>
              <a:rPr lang="es-PE" sz="1000" dirty="0" smtClean="0"/>
              <a:t>DPAI </a:t>
            </a:r>
            <a:endParaRPr lang="es-PE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00034" y="214290"/>
            <a:ext cx="6929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Desembarque de  PECES para Consumo Humano Directo en Fresco en la Región Moquegua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2071670" y="928670"/>
            <a:ext cx="4271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Desembarcan mas de 68 especies de peces </a:t>
            </a:r>
            <a:endParaRPr lang="es-ES" dirty="0"/>
          </a:p>
        </p:txBody>
      </p:sp>
      <p:graphicFrame>
        <p:nvGraphicFramePr>
          <p:cNvPr id="8" name="9 Gráfico"/>
          <p:cNvGraphicFramePr/>
          <p:nvPr>
            <p:extLst>
              <p:ext uri="{D42A27DB-BD31-4B8C-83A1-F6EECF244321}">
                <p14:modId xmlns:p14="http://schemas.microsoft.com/office/powerpoint/2010/main" val="293696487"/>
              </p:ext>
            </p:extLst>
          </p:nvPr>
        </p:nvGraphicFramePr>
        <p:xfrm>
          <a:off x="683568" y="1276243"/>
          <a:ext cx="7858180" cy="424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115616" y="5631436"/>
            <a:ext cx="382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* 2013 comprende de Enero a Agosto )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74446" y="6237312"/>
            <a:ext cx="65806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/>
              <a:t>Fuente: Unidad de Estadística DIREPRO Moquegua: Reportes de las plantas de procesamiento / Reportes </a:t>
            </a:r>
            <a:r>
              <a:rPr lang="es-PE" sz="1000" dirty="0"/>
              <a:t> </a:t>
            </a:r>
            <a:r>
              <a:rPr lang="es-PE" sz="1000" dirty="0" smtClean="0"/>
              <a:t>DPAI </a:t>
            </a:r>
            <a:endParaRPr lang="es-PE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0 Gráfico"/>
          <p:cNvGraphicFramePr/>
          <p:nvPr>
            <p:extLst>
              <p:ext uri="{D42A27DB-BD31-4B8C-83A1-F6EECF244321}">
                <p14:modId xmlns:p14="http://schemas.microsoft.com/office/powerpoint/2010/main" val="1359269277"/>
              </p:ext>
            </p:extLst>
          </p:nvPr>
        </p:nvGraphicFramePr>
        <p:xfrm>
          <a:off x="428596" y="642918"/>
          <a:ext cx="8001055" cy="4442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115616" y="5445224"/>
            <a:ext cx="3826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* 2013 comprende de Enero a Agosto )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115616" y="6093296"/>
            <a:ext cx="65806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/>
              <a:t>Fuente: Unidad de Estadística DIREPRO Moquegua: Reportes de las plantas de procesamiento / Reportes </a:t>
            </a:r>
            <a:r>
              <a:rPr lang="es-PE" sz="1000" dirty="0"/>
              <a:t> </a:t>
            </a:r>
            <a:r>
              <a:rPr lang="es-PE" sz="1000" dirty="0" smtClean="0"/>
              <a:t>DPAI </a:t>
            </a:r>
            <a:endParaRPr lang="es-PE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4 Gráfico"/>
          <p:cNvGraphicFramePr/>
          <p:nvPr/>
        </p:nvGraphicFramePr>
        <p:xfrm>
          <a:off x="571472" y="285728"/>
          <a:ext cx="4195775" cy="3143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6 Gráfico"/>
          <p:cNvGraphicFramePr/>
          <p:nvPr/>
        </p:nvGraphicFramePr>
        <p:xfrm>
          <a:off x="5000628" y="2928934"/>
          <a:ext cx="3167056" cy="3305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184401" y="6165304"/>
            <a:ext cx="65806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000" dirty="0" smtClean="0"/>
              <a:t>Fuente: Unidad de Estadística DIREPRO Moquegua: Reportes de las plantas de procesamiento / Reportes </a:t>
            </a:r>
            <a:r>
              <a:rPr lang="es-PE" sz="1000" dirty="0"/>
              <a:t> </a:t>
            </a:r>
            <a:r>
              <a:rPr lang="es-PE" sz="1000" dirty="0" smtClean="0"/>
              <a:t>DPAI </a:t>
            </a:r>
            <a:endParaRPr lang="es-PE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765</Words>
  <Application>Microsoft Office PowerPoint</Application>
  <PresentationFormat>Presentación en pantalla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</dc:creator>
  <cp:lastModifiedBy>Sophie</cp:lastModifiedBy>
  <cp:revision>30</cp:revision>
  <dcterms:created xsi:type="dcterms:W3CDTF">2013-09-16T21:11:14Z</dcterms:created>
  <dcterms:modified xsi:type="dcterms:W3CDTF">2013-09-18T17:55:28Z</dcterms:modified>
</cp:coreProperties>
</file>