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8"/>
  </p:notesMasterIdLst>
  <p:handoutMasterIdLst>
    <p:handoutMasterId r:id="rId19"/>
  </p:handoutMasterIdLst>
  <p:sldIdLst>
    <p:sldId id="268" r:id="rId2"/>
    <p:sldId id="281" r:id="rId3"/>
    <p:sldId id="282" r:id="rId4"/>
    <p:sldId id="300" r:id="rId5"/>
    <p:sldId id="283" r:id="rId6"/>
    <p:sldId id="284" r:id="rId7"/>
    <p:sldId id="294" r:id="rId8"/>
    <p:sldId id="298" r:id="rId9"/>
    <p:sldId id="299" r:id="rId10"/>
    <p:sldId id="288" r:id="rId11"/>
    <p:sldId id="285" r:id="rId12"/>
    <p:sldId id="293" r:id="rId13"/>
    <p:sldId id="289" r:id="rId14"/>
    <p:sldId id="290" r:id="rId15"/>
    <p:sldId id="295" r:id="rId16"/>
    <p:sldId id="280" r:id="rId17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21E42"/>
    <a:srgbClr val="FF0000"/>
    <a:srgbClr val="CC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78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rge%20Luque\Desktop\RESUMEN%20GENERAL%20CONCHAS%208-11-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VOLUMENES%20DE%20CONCHA%20DE%20ABANICO%20-%20DPA%20PARACHIQUE%202007-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E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4.3406274797046498E-3"/>
          <c:y val="8.2856475260440661E-3"/>
          <c:w val="0.71850683635476065"/>
          <c:h val="0.99171414497873756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3536943718362263"/>
                  <c:y val="-0.302441445286174"/>
                </c:manualLayout>
              </c:layout>
              <c:spPr/>
              <c:txPr>
                <a:bodyPr/>
                <a:lstStyle/>
                <a:p>
                  <a:pPr>
                    <a:defRPr lang="en-US" sz="1200" b="1"/>
                  </a:pPr>
                  <a:endParaRPr lang="es-PE"/>
                </a:p>
              </c:txPr>
              <c:showVal val="1"/>
            </c:dLbl>
            <c:dLbl>
              <c:idx val="1"/>
              <c:layout>
                <c:manualLayout>
                  <c:x val="-7.1130468066491703E-2"/>
                  <c:y val="-7.6527413240012445E-3"/>
                </c:manualLayout>
              </c:layout>
              <c:showVal val="1"/>
            </c:dLbl>
            <c:dLbl>
              <c:idx val="2"/>
              <c:layout>
                <c:manualLayout>
                  <c:x val="-1.6442585301837693E-2"/>
                  <c:y val="-5.6025080198308624E-2"/>
                </c:manualLayout>
              </c:layout>
              <c:showVal val="1"/>
            </c:dLbl>
            <c:dLbl>
              <c:idx val="3"/>
              <c:layout>
                <c:manualLayout>
                  <c:x val="8.8198478702573288E-2"/>
                  <c:y val="-3.218548147403945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000" b="1"/>
                </a:pPr>
                <a:endParaRPr lang="es-PE"/>
              </a:p>
            </c:txPr>
            <c:showVal val="1"/>
            <c:showLeaderLines val="1"/>
          </c:dLbls>
          <c:cat>
            <c:strRef>
              <c:f>'Resumen x Dia'!$BY$72:$BY$75</c:f>
              <c:strCache>
                <c:ptCount val="4"/>
                <c:pt idx="0">
                  <c:v>Materia prima</c:v>
                </c:pt>
                <c:pt idx="1">
                  <c:v>Servicio de proceso</c:v>
                </c:pt>
                <c:pt idx="2">
                  <c:v>Material de empaque</c:v>
                </c:pt>
                <c:pt idx="3">
                  <c:v>Gastos de exportacion</c:v>
                </c:pt>
              </c:strCache>
            </c:strRef>
          </c:cat>
          <c:val>
            <c:numRef>
              <c:f>'Resumen x Dia'!$BZ$72:$BZ$75</c:f>
              <c:numCache>
                <c:formatCode>0.00%</c:formatCode>
                <c:ptCount val="4"/>
                <c:pt idx="0">
                  <c:v>0.90338704202785658</c:v>
                </c:pt>
                <c:pt idx="1">
                  <c:v>6.7557151086392722E-2</c:v>
                </c:pt>
                <c:pt idx="2">
                  <c:v>8.0151266929407161E-3</c:v>
                </c:pt>
                <c:pt idx="3">
                  <c:v>2.1040680192809406E-2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837865470305071"/>
          <c:y val="0.24311582278673124"/>
          <c:w val="0.28155301508260278"/>
          <c:h val="0.504301171080483"/>
        </c:manualLayout>
      </c:layout>
      <c:txPr>
        <a:bodyPr/>
        <a:lstStyle/>
        <a:p>
          <a:pPr>
            <a:defRPr lang="en-US" sz="1400" b="1"/>
          </a:pPr>
          <a:endParaRPr lang="es-PE"/>
        </a:p>
      </c:txPr>
    </c:legend>
    <c:plotVisOnly val="1"/>
    <c:dispBlanksAs val="zero"/>
  </c:chart>
  <c:spPr>
    <a:solidFill>
      <a:prstClr val="white">
        <a:alpha val="66000"/>
      </a:prstClr>
    </a:solidFill>
    <a:ln w="19050">
      <a:solidFill>
        <a:schemeClr val="bg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E"/>
  <c:chart>
    <c:autoTitleDeleted val="1"/>
    <c:plotArea>
      <c:layout>
        <c:manualLayout>
          <c:layoutTarget val="inner"/>
          <c:xMode val="edge"/>
          <c:yMode val="edge"/>
          <c:x val="0.16247044131473254"/>
          <c:y val="0.10969621567479648"/>
          <c:w val="0.8375294746924421"/>
          <c:h val="0.81677470814938946"/>
        </c:manualLayout>
      </c:layout>
      <c:barChart>
        <c:barDir val="col"/>
        <c:grouping val="clustered"/>
        <c:ser>
          <c:idx val="0"/>
          <c:order val="0"/>
          <c:tx>
            <c:v>Mallas</c:v>
          </c:tx>
          <c:dLbls>
            <c:txPr>
              <a:bodyPr/>
              <a:lstStyle/>
              <a:p>
                <a:pPr>
                  <a:defRPr lang="es-PE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PE"/>
              </a:p>
            </c:txPr>
            <c:showVal val="1"/>
          </c:dLbls>
          <c:cat>
            <c:numRef>
              <c:f>Hoja1!$A$6:$A$12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Hoja1!$B$6:$B$12</c:f>
              <c:numCache>
                <c:formatCode>#,##0_ ;\-#,##0\ </c:formatCode>
                <c:ptCount val="7"/>
                <c:pt idx="0">
                  <c:v>294374.67766666663</c:v>
                </c:pt>
                <c:pt idx="1">
                  <c:v>393215.55666666664</c:v>
                </c:pt>
                <c:pt idx="2">
                  <c:v>2454209.5039999997</c:v>
                </c:pt>
                <c:pt idx="3">
                  <c:v>3675020</c:v>
                </c:pt>
                <c:pt idx="4">
                  <c:v>2549725</c:v>
                </c:pt>
                <c:pt idx="5">
                  <c:v>1147329</c:v>
                </c:pt>
                <c:pt idx="6" formatCode="#,##0">
                  <c:v>4497476</c:v>
                </c:pt>
              </c:numCache>
            </c:numRef>
          </c:val>
        </c:ser>
        <c:axId val="49533312"/>
        <c:axId val="49534848"/>
      </c:barChart>
      <c:catAx>
        <c:axId val="495333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lang="es-PE" sz="1000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PE"/>
          </a:p>
        </c:txPr>
        <c:crossAx val="49534848"/>
        <c:crosses val="autoZero"/>
        <c:auto val="1"/>
        <c:lblAlgn val="ctr"/>
        <c:lblOffset val="100"/>
      </c:catAx>
      <c:valAx>
        <c:axId val="49534848"/>
        <c:scaling>
          <c:orientation val="minMax"/>
          <c:max val="5000000"/>
        </c:scaling>
        <c:axPos val="l"/>
        <c:majorGridlines/>
        <c:numFmt formatCode="#,##0_ ;\-#,##0\ " sourceLinked="1"/>
        <c:majorTickMark val="none"/>
        <c:tickLblPos val="nextTo"/>
        <c:txPr>
          <a:bodyPr rot="0" vert="horz"/>
          <a:lstStyle/>
          <a:p>
            <a:pPr>
              <a:defRPr lang="es-PE" sz="1000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PE"/>
          </a:p>
        </c:txPr>
        <c:crossAx val="49533312"/>
        <c:crosses val="autoZero"/>
        <c:crossBetween val="between"/>
        <c:majorUnit val="600000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PE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CE81-7FF4-4F1F-8FA7-802D33D5C25E}" type="datetimeFigureOut">
              <a:rPr lang="es-PE" smtClean="0"/>
              <a:pPr/>
              <a:t>06/04/2014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180B4-2D35-47B5-9B9F-00C414BA5BC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569998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91D77-2995-457D-B27C-48BFB1760E48}" type="datetimeFigureOut">
              <a:rPr lang="es-PE" smtClean="0"/>
              <a:pPr/>
              <a:t>06/04/2014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4E823-E2BB-4E34-9FDA-27D230C4C2D1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0981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E823-E2BB-4E34-9FDA-27D230C4C2D1}" type="slidenum">
              <a:rPr lang="es-PE" smtClean="0"/>
              <a:pPr/>
              <a:t>1</a:t>
            </a:fld>
            <a:endParaRPr lang="es-P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E823-E2BB-4E34-9FDA-27D230C4C2D1}" type="slidenum">
              <a:rPr lang="es-PE" smtClean="0"/>
              <a:pPr/>
              <a:t>4</a:t>
            </a:fld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5E13FB-C108-470B-AD5B-CC296012A8A5}" type="datetimeFigureOut">
              <a:rPr lang="es-PE" smtClean="0"/>
              <a:pPr/>
              <a:t>06/04/2014</a:t>
            </a:fld>
            <a:endParaRPr lang="es-PE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DBBE94-BBC5-4DB6-BC46-B46DE53B043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E13FB-C108-470B-AD5B-CC296012A8A5}" type="datetimeFigureOut">
              <a:rPr lang="es-PE" smtClean="0"/>
              <a:pPr/>
              <a:t>06/04/2014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BBE94-BBC5-4DB6-BC46-B46DE53B043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E13FB-C108-470B-AD5B-CC296012A8A5}" type="datetimeFigureOut">
              <a:rPr lang="es-PE" smtClean="0"/>
              <a:pPr/>
              <a:t>06/04/2014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BBE94-BBC5-4DB6-BC46-B46DE53B043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E13FB-C108-470B-AD5B-CC296012A8A5}" type="datetimeFigureOut">
              <a:rPr lang="es-PE" smtClean="0"/>
              <a:pPr/>
              <a:t>06/04/2014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BBE94-BBC5-4DB6-BC46-B46DE53B0432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E13FB-C108-470B-AD5B-CC296012A8A5}" type="datetimeFigureOut">
              <a:rPr lang="es-PE" smtClean="0"/>
              <a:pPr/>
              <a:t>06/04/2014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BBE94-BBC5-4DB6-BC46-B46DE53B0432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E13FB-C108-470B-AD5B-CC296012A8A5}" type="datetimeFigureOut">
              <a:rPr lang="es-PE" smtClean="0"/>
              <a:pPr/>
              <a:t>06/04/2014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BBE94-BBC5-4DB6-BC46-B46DE53B0432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E13FB-C108-470B-AD5B-CC296012A8A5}" type="datetimeFigureOut">
              <a:rPr lang="es-PE" smtClean="0"/>
              <a:pPr/>
              <a:t>06/04/2014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BBE94-BBC5-4DB6-BC46-B46DE53B043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E13FB-C108-470B-AD5B-CC296012A8A5}" type="datetimeFigureOut">
              <a:rPr lang="es-PE" smtClean="0"/>
              <a:pPr/>
              <a:t>06/04/2014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BBE94-BBC5-4DB6-BC46-B46DE53B0432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E13FB-C108-470B-AD5B-CC296012A8A5}" type="datetimeFigureOut">
              <a:rPr lang="es-PE" smtClean="0"/>
              <a:pPr/>
              <a:t>06/04/2014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BBE94-BBC5-4DB6-BC46-B46DE53B043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B5E13FB-C108-470B-AD5B-CC296012A8A5}" type="datetimeFigureOut">
              <a:rPr lang="es-PE" smtClean="0"/>
              <a:pPr/>
              <a:t>06/04/2014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BBE94-BBC5-4DB6-BC46-B46DE53B043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5E13FB-C108-470B-AD5B-CC296012A8A5}" type="datetimeFigureOut">
              <a:rPr lang="es-PE" smtClean="0"/>
              <a:pPr/>
              <a:t>06/04/2014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DBBE94-BBC5-4DB6-BC46-B46DE53B0432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9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B5E13FB-C108-470B-AD5B-CC296012A8A5}" type="datetimeFigureOut">
              <a:rPr lang="es-PE" smtClean="0"/>
              <a:pPr/>
              <a:t>06/04/2014</a:t>
            </a:fld>
            <a:endParaRPr lang="es-PE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DBBE94-BBC5-4DB6-BC46-B46DE53B043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0" y="357166"/>
            <a:ext cx="1839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/>
                </a:solidFill>
                <a:cs typeface="FrankRuehl" pitchFamily="34" charset="-79"/>
              </a:rPr>
              <a:t>Pesca responsable</a:t>
            </a:r>
            <a:endParaRPr lang="es-ES" sz="1600" b="1" i="1" dirty="0">
              <a:solidFill>
                <a:schemeClr val="bg1"/>
              </a:solidFill>
            </a:endParaRPr>
          </a:p>
        </p:txBody>
      </p:sp>
      <p:sp>
        <p:nvSpPr>
          <p:cNvPr id="13" name="8 CuadroTexto"/>
          <p:cNvSpPr txBox="1"/>
          <p:nvPr/>
        </p:nvSpPr>
        <p:spPr>
          <a:xfrm>
            <a:off x="1643042" y="285728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ACUICULTURA DE CONCHA DE ABANICO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REGION PIURA</a:t>
            </a:r>
            <a:endParaRPr lang="es-PE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D:\ERMIS\CONSTANCIA DE VERIF IMPLEMENT DIA -OSPAS ACUICOLAS -FORMULARIO\CONSTANCIAS 2014\AMIGOS UNIDOS\SAM_6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2122" y="43077090"/>
            <a:ext cx="8096040" cy="6707194"/>
          </a:xfrm>
          <a:prstGeom prst="rect">
            <a:avLst/>
          </a:prstGeom>
          <a:noFill/>
        </p:spPr>
      </p:pic>
      <p:pic>
        <p:nvPicPr>
          <p:cNvPr id="9" name="8 Imagen" descr="Dibujo-BAHIA SECHURA.jpg"/>
          <p:cNvPicPr>
            <a:picLocks noChangeAspect="1"/>
          </p:cNvPicPr>
          <p:nvPr/>
        </p:nvPicPr>
        <p:blipFill>
          <a:blip r:embed="rId4" cstate="print"/>
          <a:srcRect l="5661" t="4003" r="5646" b="5266"/>
          <a:stretch>
            <a:fillRect/>
          </a:stretch>
        </p:blipFill>
        <p:spPr>
          <a:xfrm>
            <a:off x="4788024" y="980728"/>
            <a:ext cx="3528392" cy="4968552"/>
          </a:xfrm>
          <a:prstGeom prst="rect">
            <a:avLst/>
          </a:prstGeom>
        </p:spPr>
      </p:pic>
      <p:sp>
        <p:nvSpPr>
          <p:cNvPr id="13320" name="AutoShape 8" descr="data:image/jpeg;base64,/9j/4AAQSkZJRgABAQAAAQABAAD/2wCEAAkGBxQREhIUEBIVERQVFRcRFBYUGBIXEhcQFBciHhQVFRMbHDQgGx0nHRUYITEhJS4rLi4uGh8/OD8sOCgtLisBCgoKDg0OGxAQGywkICQsLTQ0LzQ0LCwsMjQsLCw2LDQsLCwsLDQsLCw2LCwsLCwsLCwsLCwsLCwsLCwsLCwsLP/AABEIAPIA0AMBIgACEQEDEQH/xAAcAAEAAQUBAQAAAAAAAAAAAAAABAMFBgcIAgH/xAA4EAACAgEDAQYFAgQGAgMAAAABAgARAwQSITEFBhMiQVEHMmFxgRSRI0JSoRUkRIKx8HLhM2KS/8QAGQEBAAMBAQAAAAAAAAAAAAAAAAIDBAEF/8QAIxEBAQACAgICAgMBAAAAAAAAAAECEQMhEjFBUQQyImFxE//aAAwDAQACEQMRAD8A0bERAREQEREBERAREQERPoF9IHyJ6ZSCQeCOD9xPMBERAREQEREBERAREQEREBERAREQEREBKmLEWNLyfQep+0pz0jEEEcEcg+tidg8xPebKXZmY2WJYn3JNkzxOD6BN892fh5pVzabIFDs2EeLjyKGx+IBbuqtfNtjAF8eb8Wn4JdhPhVtbkK+HmXwsS3bEq+1yR/KbFA/U+83DjwisRArapUUboEAEX1IJUG/oJXlnpm5L53x+nOnxK7gv2c3jY6OlyOFx2wLo7AnYQeWA2mm9uvMwWbX+OnebFnfDpcDq/gs7ZiLNZ+gXdVGra6PXr0mqJLG2ztfjvXZERJJEREBERAREQEREBERAREQEREBERAREQEyr4a9kYNZrVw6pWbE2PITtJUqwW1a/offjmYrNrfA/QbMmqzviybkTwEe1GMMxBdGWi4ciqIBFbvWoqHJdYtzaHsnHjxYxjG1VVVRTYCqo8o2+n1/vMa+KfehtDombC4GbI4w4zt3AeuT6A7ff3EyrV6zwsDZGBIxY3ZkUbmZcam9ldWO08Tlvvj3lydoah8rblx3WLGSSExgUo/8AKhZPqblM3ll/Srjwm+ljnyIlzQREQEREBERAREQEREBERAREQEREBERAREQE6K+Hnen/ABDSOz4xifC3hUgcqUVd2IrZLFgAet9L9anOs3P8AuzABn1RzsqAPgyYm4xWAG8RjdGlNdBXPoZHO6irlw8oy74rdqfp+z9QHG9cq/p6AFh8oO1/MRwCnpdn2q5zVMu+JPexu0NU+xm/TY2KYE3MVIB5ykH+Zuv2oekxGMfXaeGPjCIiSSIiICIiAiIgIiICIiAiIgIiICIiAiIgZd2H3KbW6HPqNK/iZcDA5MJoN4QS2KgWWPt0sK3U8TEZV0+pfGd2N2Rh0Kkqf3EzH4c9gp2trsq6svXhPnY4wq29gWaFDl74HUTnrtH9fawd0+wn1+rw6fHfncbmAvZiHzufsL/Ne86a/wAFxjSfoE3eEdM2mDgAsFdCu6+haufx+1Pup3Y0vZqtj0uPbkYebI5DZXoCrb0BJ+UAC7mSYCoXfwFotZ4AX3N9KEpucy9Ib8/Tkzvh3Tz9mZRj1AFNbY2Ugh8Yag1Xa+ho88ywzLfib3qPaWtd1J8HH/CwLZrYDy9XVseftXtMSluO9drSIiSCIiAiIgIiICIiAiIgIiICIiAiIgIiICZP3G75ZOy8rPixY8gcbXDCnKeijJ1UXRoda56CsYiCzbrPu53j0/aC7tLnXIwRS6gAZMZYcbwRzRHUe0ofETXeF2VrjjNMuHw+OoGSlu/sTNPfBrs/VYdacuxsOIYH8RsiOFfHxSoSOTYB4vgGbd756Btb2fqMCELlyLSk2BuRxSk10JWr+vtKvDXpmvJjjnpyvEn9t9j5tHmbDqcZx5F9D0K+jK3RlPoRIEtaSIiAiIgIiICIiAiIgIiICIiAiIgIiICIiAk7sbtI6bKmUY8eXb1TMiZMbL6gqw/uORIMndj9mPqsqYcW3xHNIGIUFvaz6w5bJO3VYzh1Uja1jepsbSjKTxzRFfv1lJMoPmUWRdij04BUknjluv0PsTIvd/s1tPptPiyAb8eFMbAbyniBRQBYWRx1/H0EwY/mo1dgCgB5RQUV1G42Pv8AeOnlXdq3d7O6en7SVceoDA42tHSg6ggFgrEVR4sH2HrNDfE/u8mg174sKbMJTG+LlmsFAHtj1O8NOltOx4sHqDzwenF+x/6eswf4t90h2hgbPicDNpcWTIq9EfCDbhuPm8j16e/uIdS9emzhy+3OsREm1EREBERAREQEREBERAREQEREBERAREldm6DJqMqYsKl8jsFVRXJPTk8D7wI6muf/AH/abt+EvcbHiOHXZMq5hkxbsSHGQUYkWxJNbhVcf1SR3A+GqYcOZe0sCZcjZEcLe5VRLAIZT67nv7CbA0WJVXImMBVDBUVRSragrSegHl44j3OmTl5t/wAcVXPnF+t8Ag+wJHT3HP4kdmrltoCn1IsFf+/36e8bIAKBJtuf5vc7drelM49jy1e0rYBuUWwLDcpagLCBRub3sEMSff2nPCsky3dpOmz8MtbD6Hru3etX0BP09LlTGFyDKuQWrLsdeRaMDuDAelX+56SNpcIXy8k0NtCv4dUF46Hg8T0ce7kkdOeCB9Oo6ewurNzkxnynMso5p7691svZ+odHQ+EzE4cnJR8ZPlpv6gOo6j9jMenXmTTKQA6A01kUHFnk8EdOf2J6zQfxg7M0mDUKNNibBkcNkdFo6c497Krp6qxKG1HloivWSbeLl8uq1/ERC4iIgIiICIiAiIgIiICIiAnvYes8ROzQv/YHZ2kzBFz5suLK77F2LjZAAV+bcwqwxo3wVNzYXcTSdnaTHl1uLM+bLgwszKzY0cPtusaWDyCQb3UR9pp6VEyUGFA7gBZHIo3wfTpCrLjuXu9fTpXuz3px6zTY8wTYchKstlmUhjuAJ6rxV10ce0uoz0xFbTuXg7gbJF0DyflYgH3X3E52+HWmfLr8C43CG7O4uFbGvLozLyAVB596nQWXKCWZiqlG3kN/U5bkvyGHpXQV9BJSbjB+Rj/zz1EkspD8/LdfRlBGTgcA2P3NyI5KkmxsKHGo5LBXA2kgegK+oHDcmU/1LAM4Rtq/xSTsoBAeu7nkMCRwSAfcyUMJOTEg3HHQsg/NW4BWBFGwB0P9Q5qSvSqfyssTsPQEHgou42b2r1JAHF8jqPl+89485DUwC7aom9oG0C19xZPtwZQ0um2miu8B998Ci7miFPFgEmz+LMleDv6g1e0bv6eedw5N2etVK8vW1s38PWPW29ddpqj1qxzXsASf2/HLvfTR6pNVnbWDIzHIwGRwxVgSSuxjxVcgDoJ1FtKIpPnO0K9ge1MxA4uq9h5jNPfGztlKTSvgJYqNSmQMdiZXbzBR0exuB/8AJa6G0ssaOG5TLTT8RE42EREBERAREQEREBERAREQEREBET7AzT4a9j6j/EcRGMp4RVsocURjyoSBVg+ZSSD6DmbuXCGOMkDa5LWTYCEg+bobbIwP0pvrOeuye9mp02Vs2JwHbZu4FFcYpUNfy1QIHUCbA+GHfkHxk7QzEuX34mZiC2TN5SnWgos0OFXcTxJ2yTph5uHPLLz/AMbR1Wnv2NbUUXZLHoNxPtYJ+p56iedYCTSXZ8woMAqAmqNda8u32B6XLT3i70afQYdM+qO4l6VECsWG4jJkCk/JtB6dNyj1l27Pzpmw4s2PnGyh1YrVqflJ9bI9Pt7888mfLj1j5J2Cuo6rXHPBUCwefr+BJQbaBRCirAIJ2/sf3P1EtekyhT0Kh6IHrag7jV8mh7UfLLliaqvqfXjjcLIUeg9Ofb8zliXHl0xj4q9qY8HZmp8ZnxnOowY/DHmfKy2AeeFpKbn5bHJIE5pyavIyLjbI7Il7ELMUW+TtW6Fn2nQvxs7KOp7O3p82DIM1X82MKQ9c+ind/tac6SGL0OL9SIiSWEREBERAREQEREBERAREQEREBERAREQLp232/n1hU6h9+zdsACgKHNkCh0sTPvgb2k36jUYm3sr4gwPLKr4aoEHgErwD/wDUDnitWzIO4ufUDWYMekyNjbJkRTR8pUGzuW6YAbuPv7zqrlxlwsdIu1MjXe1gSL8wtTwhPQ0enWgenpdMZoAu25iBxflDHkV7/f6ekgarEQbUCudpYjau2vTpxyf+8ytLh+W2sAnZ/SD6GvVuv0H4kbe2DCPXjLkDI211IZWWr3Doy7fUf8/maT+KvdTTabS4n0Yx4fDyEZMZP8V1yf8AxuCxLsAB9v2M3J3i1q6LTZ9RVjFjfKFBA3N6ITtNWwHM5V7e7YyazUZNRmI35CCdopQAAFUetBQBzZ45JPMY3pq4uPLe7VviInWoiIgIiICIiAiIgIiICIiAiIgIiICInpFsgWB9T0+5gTOyeyM2qfZpsT5mAshBZAurPsPrMq+Ee9e0sa1t3JkUhkLMVUWQpryG0rd9x61L78JO72qxMmsBUaXJux5AWKtQ5RtrLRG8DoZuJMacKBtvrVA25HNgevmP7yzGfLDzfkzdw9qP6hd1BrFKCti+eAa9vSvtJ/ZprGGc8bVK2PMF2gUfrdn8y35nXyqoIYngeYCx7gcngDzNx0B6y4Kx8o4C0TxzeML16etr0HvKsvari9KPezss6zR6nTqQr5sTKm663jleOtWOs5q7J7j6zUZMqeF4PggnK2byIm0HqT1+WrFjkXQnVRJcY2SiNwPm4O2jyPr0qae+NXep9NegRVY5sIbPkO69pbyLjAal+U3YPBFSGEs22y5eo0jERLFxERARJWr0mxMLXfioXqulZGSr9fkv8yLAqYMe5lWwtmrN0L96BP7CT8/YmRBksr/DLAgE2wQKXK8egyL1o8/QyFT4mU0VYBXFj0YBlNHqCCD9QZcdHq8upyYsDZCFyumIkAcB35Nf7unHCqPQUDL3bzhsihVOxmQ+fGCSlXSk7v509P5hLRJx7XzXfitfPN8+Ygn+6L/+RIuHCz3tBalLmvRVFkn6CBTiJKx6W8OTLfyZMeOq6+Irm7+nhf3gRYiICIiAiIgJ9X6z5Ll3c0KajU4MWViqZMioxX5tpPIX6+l8/mdk3XLdTdb+7g6fwdFgQLsvEMvDjISxNOS30AXgdLr0l+XISV2DcaFFj5dtABzY5NrYo+sp9k9mBdmMLWPEvhY16EYwKAejz8tenN9JcdMu+75pivJFlASoNjpfmI/P0qy36eNjhvdvu157N0907EeJ0baT5SQLUH2JUdOeBz6S4+GLFfMP+Pc8/SWps/hcIPN5RXJY+i7h/LbG+ff8i5gBgDuHmog9eR/yQeb+0hnPldw2fr8vWLNt2qfLt5FVtocDnpVED8TnD42Fj2vqdwIG3Fsu+U8JeR9Lv8gzoPtPtLBpF8TUZUwLYVS7Kq7uSFHq3XoPSY73lx6DtXTZsiLh13hYy6FHCPvxKW8M5R5kHPQ8U35lUsx717bOO2e3McSrqcgZ2ZUGNSxIQFiFBPCgk2QOnMpSbQREQMh0XaOiOHEmrwal3xhkDYc2LGhQuXFq2Fjdueb9pL1fafZeQgtpddYRMYrU6f5caBV/0/WlExOIGV6vtLsvIQzaXXWETHxqdP8ALiQIv+m60g/Nyv8A452b+o/Ufpdb4njfqK/U6fbv37qr9PdX9ekw2IGV6TtLsvGSy6XXWUfHzqdP8uXGUb/Tdac/metJ2p2XiLldLrfMj4jep0/yuKNf5frMSiBluDtTstEyINLrayBQ3+Z090rBhX+X9xLf2rr9GcBxaPDqMZbImRzny4sgrGrgBQuJaP8AF6m+ksUQEREBERAREQEqafMyMroxVlIZWBohh0IMpz3jHXkDgnm+vtxOz2Ohvhj2nkfSltVnw5WRFfajAumBeA+ZhxvOxzfN1yeKlg7Q+MWPHqDjxYN+nxu671e2yoAQpSwAoLEHm+nHM113C70N2bqDmVRkBQq2NnKI1UVs0eQRxxLF2hqRly5MgUYw7s+wWVXcb2gn0Fzln2onDN3boftzv/p9Nn0+Bla8+FMpy2oXGcjcFgRz8pP06S/d39embFiyY23YyxXG7EedXWgT7W7V78D7TlMmZX3d7859DpTh07EMcrP5gCgQha283uDLftz9Z3fwry/G7lxQu+fejP2lqDl1JUFQERMZ/hIB12cnqRZNm79qln0esfC4fE7Y3F0ykg0RTCx6EEgj1BM+azP4ju9AF2LkAAKCxsgAdBz0lGca117H7EfUrnbHf8FA54uyxpV+5MtUmaXtF8ePLjRioy7N5BolUJIX7WQf9okOc1ftHGZbu/XwRETqRERAREQEREBERAREQEREBERAREQEREBPonyICIiAiIgIiICIiAiIgIiICIiAiIgIiICIiAiIgIiICIiAiIgIiICIiAiIgIiICIiAiIgf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322" name="AutoShape 10" descr="data:image/jpeg;base64,/9j/4AAQSkZJRgABAQAAAQABAAD/2wCEAAkGBwgHBgkIBwgKCgkLDRYPDQwMDRsUFRAWIB0iIiAdHx8kKDQsJCYxJx8fLT0tMTU3Ojo6Iys/RD84QzQ5OjcBCgoKDQwNGg8PGjclHyU3Nzc3Nzc3Nzc3Nzc3Nzc3Nzc3Nzc3Nzc3Nzc3Nzc3Nzc3Nzc3Nzc3Nzc3Nzc3Nzc3N//AABEIAGAAUwMBIgACEQEDEQH/xAAcAAEAAgMBAQEAAAAAAAAAAAAABwgBBAUGAgP/xAAzEAABBAECBAQCCQUAAAAAAAABAAIDBBEFEgYTITEHQVFhIjIUI0JxgZGhwfAVFiRSsf/EABkBAQADAQEAAAAAAAAAAAAAAAABAgMEBf/EAB0RAQADAAIDAQAAAAAAAAAAAAABAhEDMQQSIUH/2gAMAwEAAhEDEQA/AINREQEWQtmlVl1PUK9OAM59iRkUefhBccAZP7oFbTrlqGWavVmkihaXSPawlrQBk5K1irFBuneF/A3MnhZLYGG7RgfSpnDz9v2aq7yvMkjnuxucSTgYUROq1t7fXwiIpWEREBERAREQF7DwoFN3GtFttspkJP0YsxtEmDjdkdvTHngrzdQUDUtNt89tnaDWfHgsyO4eO+COxHYqbPCnw4saLYk1bWXRMuGPbWZG/Jha4fE8nydg4GO3VRachW3WPD+NGvf1bit1OCcyVtPYIQAct5nd5Hv2B92lR+t7WoqsGrXItPsvs1GTObFO8YMrQfm/FaKR0mIyMERFKRERAREQEREGQSDkKw/h/LxLc4Lswa5Kx7rFZzKFkyh7yxzCBvLc5GSOucqv9CpPeuQ1KrN88zxHGzIG5x6AZPRWa4a0gaDw9Q0yWd00leP43OdnBOSQD6DOB7BROfrDnvNYjO1cdf4f1Ph646rqtWSFwcWteR8EmMZLXdiMEfmuWrH+KWgt4j4TkNeMy36Q59YM7u6gPbjGTlueg8wFXKRjo3lj2lrmnBBGCEhpx39418oiKVxERAREQF+9SOvJOxtqZ0MR+Z7I95b+GRn81+CIJn8Lb/C9F39N050k2qWYdz7MsZYZPmJYASQ3aAOvnnz8pGkm3P5rAC/PVuO+cfr1/RV74A1nTtB1gX9RfZxy3xlkTAQQcYz1+/8AId+qnmtf0yeWCCregfYng50eyQOL2burx7ZH8wrRjz/Ipb32OnYiLdrHBhc37OOn3BQP42xXRxaJ7TIWwPha2sYyCS1oGd3vkn8FP9Jwe0H5STg9PNVa4zv37/Ed92p7xNHYkYGOOeUN7jsB9Bnp7KrXx4/XDRER1iIiAiIgIiIC7fCFm1FxTpEldzTO2zG2PmuO3qcY79uq4oU3+Eeh0WcMQ3rMDLMlibnNbKxrxC5ji1rmHGQenfPTHTHVTEay5uSKV2UnUo9z5GNfgZzkDrhV08Vtcl1niu3G+s2FlCV9Zh2/E7BIy4+5BIHllWMoRmNjZTsAcdxaPT+fqoN8d7c39zR0GR8uo2Js+Qzbz5HNAL3ED4iAA32wfVV+6y8eI7RkiLpQUqM9WN7tUrVpdh3RyslJLtx/1YRjbjzUupz+W/Gdpx64XyvS1vo1RskcPEdURgv5YEMwIP2STy/vyFqT0aM8kkkvENN8jnE7zDP8Qx0z9X3J/hQcVFsXmQRWSyrK2aMNb9Y0HDnbRuxuAOM57hEGuiIgyO6mLhvxFraNwNUklrR2LladlV8EbhGQwNOHdc56A9hjPoocWcn1KK2pFu0/R+KmlyaXrFihhs1Uf48ds4E7juDSPPsM7e//AFRXq/GGscWQw0NevQ8qKR0zZzFtLfhPTDehHkOmfdeVysJP1WnHFIyGVhERoIiICIiD/9k="/>
          <p:cNvSpPr>
            <a:spLocks noChangeAspect="1" noChangeArrowheads="1"/>
          </p:cNvSpPr>
          <p:nvPr/>
        </p:nvSpPr>
        <p:spPr bwMode="auto">
          <a:xfrm>
            <a:off x="63500" y="-136525"/>
            <a:ext cx="790575" cy="914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324" name="AutoShape 12" descr="data:image/jpeg;base64,/9j/4AAQSkZJRgABAQAAAQABAAD/2wCEAAkGBwgHBgkIBwgKCgkLDRYPDQwMDRsUFRAWIB0iIiAdHx8kKDQsJCYxJx8fLT0tMTU3Ojo6Iys/RD84QzQ5OjcBCgoKDQwNGg8PGjclHyU3Nzc3Nzc3Nzc3Nzc3Nzc3Nzc3Nzc3Nzc3Nzc3Nzc3Nzc3Nzc3Nzc3Nzc3Nzc3Nzc3N//AABEIAGAAUwMBIgACEQEDEQH/xAAcAAEAAgMBAQEAAAAAAAAAAAAABwgBBAUGAgP/xAAzEAABBAECBAQCCQUAAAAAAAABAAIDBBEFEgYTITEHQVFhIjIUI0JxgZGhwfAVFiRSsf/EABkBAQADAQEAAAAAAAAAAAAAAAABAgMEBf/EAB0RAQADAAIDAQAAAAAAAAAAAAABAhEDMQQSIUH/2gAMAwEAAhEDEQA/AINREQEWQtmlVl1PUK9OAM59iRkUefhBccAZP7oFbTrlqGWavVmkihaXSPawlrQBk5K1irFBuneF/A3MnhZLYGG7RgfSpnDz9v2aq7yvMkjnuxucSTgYUROq1t7fXwiIpWEREBERAREQF7DwoFN3GtFttspkJP0YsxtEmDjdkdvTHngrzdQUDUtNt89tnaDWfHgsyO4eO+COxHYqbPCnw4saLYk1bWXRMuGPbWZG/Jha4fE8nydg4GO3VRachW3WPD+NGvf1bit1OCcyVtPYIQAct5nd5Hv2B92lR+t7WoqsGrXItPsvs1GTObFO8YMrQfm/FaKR0mIyMERFKRERAREQEREGQSDkKw/h/LxLc4Lswa5Kx7rFZzKFkyh7yxzCBvLc5GSOucqv9CpPeuQ1KrN88zxHGzIG5x6AZPRWa4a0gaDw9Q0yWd00leP43OdnBOSQD6DOB7BROfrDnvNYjO1cdf4f1Ph646rqtWSFwcWteR8EmMZLXdiMEfmuWrH+KWgt4j4TkNeMy36Q59YM7u6gPbjGTlueg8wFXKRjo3lj2lrmnBBGCEhpx39418oiKVxERAREQF+9SOvJOxtqZ0MR+Z7I95b+GRn81+CIJn8Lb/C9F39N050k2qWYdz7MsZYZPmJYASQ3aAOvnnz8pGkm3P5rAC/PVuO+cfr1/RV74A1nTtB1gX9RfZxy3xlkTAQQcYz1+/8AId+qnmtf0yeWCCregfYng50eyQOL2burx7ZH8wrRjz/Ipb32OnYiLdrHBhc37OOn3BQP42xXRxaJ7TIWwPha2sYyCS1oGd3vkn8FP9Jwe0H5STg9PNVa4zv37/Ed92p7xNHYkYGOOeUN7jsB9Bnp7KrXx4/XDRER1iIiAiIgIiIC7fCFm1FxTpEldzTO2zG2PmuO3qcY79uq4oU3+Eeh0WcMQ3rMDLMlibnNbKxrxC5ji1rmHGQenfPTHTHVTEay5uSKV2UnUo9z5GNfgZzkDrhV08Vtcl1niu3G+s2FlCV9Zh2/E7BIy4+5BIHllWMoRmNjZTsAcdxaPT+fqoN8d7c39zR0GR8uo2Js+Qzbz5HNAL3ED4iAA32wfVV+6y8eI7RkiLpQUqM9WN7tUrVpdh3RyslJLtx/1YRjbjzUupz+W/Gdpx64XyvS1vo1RskcPEdURgv5YEMwIP2STy/vyFqT0aM8kkkvENN8jnE7zDP8Qx0z9X3J/hQcVFsXmQRWSyrK2aMNb9Y0HDnbRuxuAOM57hEGuiIgyO6mLhvxFraNwNUklrR2LladlV8EbhGQwNOHdc56A9hjPoocWcn1KK2pFu0/R+KmlyaXrFihhs1Uf48ds4E7juDSPPsM7e//AFRXq/GGscWQw0NevQ8qKR0zZzFtLfhPTDehHkOmfdeVysJP1WnHFIyGVhERoIiICIiD/9k="/>
          <p:cNvSpPr>
            <a:spLocks noChangeAspect="1" noChangeArrowheads="1"/>
          </p:cNvSpPr>
          <p:nvPr/>
        </p:nvSpPr>
        <p:spPr bwMode="auto">
          <a:xfrm>
            <a:off x="63500" y="-136525"/>
            <a:ext cx="790575" cy="914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3325" name="Picture 13" descr="G:\untitl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052736"/>
            <a:ext cx="3863679" cy="4896544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5903640" y="6211669"/>
            <a:ext cx="298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CC00FF"/>
                </a:solidFill>
              </a:rPr>
              <a:t>    </a:t>
            </a:r>
            <a:r>
              <a:rPr lang="es-PE" dirty="0" smtClean="0">
                <a:solidFill>
                  <a:srgbClr val="CC00FF"/>
                </a:solidFill>
              </a:rPr>
              <a:t>     </a:t>
            </a:r>
            <a:r>
              <a:rPr lang="es-PE" sz="1200" dirty="0" smtClean="0">
                <a:solidFill>
                  <a:schemeClr val="accent4">
                    <a:lumMod val="75000"/>
                  </a:schemeClr>
                </a:solidFill>
              </a:rPr>
              <a:t>Sechura Marzo 2014</a:t>
            </a:r>
            <a:endParaRPr lang="es-P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13 Flecha circular"/>
          <p:cNvSpPr/>
          <p:nvPr/>
        </p:nvSpPr>
        <p:spPr>
          <a:xfrm rot="649498">
            <a:off x="3707904" y="2204864"/>
            <a:ext cx="1656184" cy="1728192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8" name="17 Flecha curvada hacia la izquierda"/>
          <p:cNvSpPr/>
          <p:nvPr/>
        </p:nvSpPr>
        <p:spPr>
          <a:xfrm rot="5400000">
            <a:off x="4211960" y="3284984"/>
            <a:ext cx="792088" cy="1512168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240962" y="31566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400" b="1" i="1" dirty="0" smtClean="0">
                <a:solidFill>
                  <a:srgbClr val="F2C658"/>
                </a:solidFill>
                <a:cs typeface="FrankRuehl" pitchFamily="34" charset="-79"/>
              </a:rPr>
              <a:t> </a:t>
            </a:r>
            <a:endParaRPr lang="es-ES" sz="1400" b="1" i="1" dirty="0">
              <a:solidFill>
                <a:srgbClr val="F2C658"/>
              </a:solidFill>
              <a:cs typeface="FrankRuehl" pitchFamily="34" charset="-79"/>
            </a:endParaRPr>
          </a:p>
        </p:txBody>
      </p:sp>
      <p:grpSp>
        <p:nvGrpSpPr>
          <p:cNvPr id="2" name="35 Grupo"/>
          <p:cNvGrpSpPr/>
          <p:nvPr/>
        </p:nvGrpSpPr>
        <p:grpSpPr>
          <a:xfrm>
            <a:off x="4932040" y="836712"/>
            <a:ext cx="4031745" cy="5299291"/>
            <a:chOff x="6011911" y="1600198"/>
            <a:chExt cx="2951873" cy="4535805"/>
          </a:xfrm>
        </p:grpSpPr>
        <p:pic>
          <p:nvPicPr>
            <p:cNvPr id="12" name="11 Imagen" descr="bahia sechur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1911" y="1600198"/>
              <a:ext cx="2951873" cy="4535805"/>
            </a:xfrm>
            <a:prstGeom prst="rect">
              <a:avLst/>
            </a:prstGeom>
            <a:ln w="19050">
              <a:solidFill>
                <a:prstClr val="white"/>
              </a:solidFill>
            </a:ln>
          </p:spPr>
        </p:pic>
        <p:sp>
          <p:nvSpPr>
            <p:cNvPr id="17" name="16 CuadroTexto"/>
            <p:cNvSpPr txBox="1"/>
            <p:nvPr/>
          </p:nvSpPr>
          <p:spPr>
            <a:xfrm>
              <a:off x="6866661" y="5679468"/>
              <a:ext cx="941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800" b="1" dirty="0" smtClean="0">
                  <a:solidFill>
                    <a:schemeClr val="bg1"/>
                  </a:solidFill>
                </a:rPr>
                <a:t>ISLA</a:t>
              </a:r>
              <a:br>
                <a:rPr lang="es-ES" sz="800" b="1" dirty="0" smtClean="0">
                  <a:solidFill>
                    <a:schemeClr val="bg1"/>
                  </a:solidFill>
                </a:rPr>
              </a:br>
              <a:r>
                <a:rPr lang="es-ES" sz="800" b="1" dirty="0" smtClean="0">
                  <a:solidFill>
                    <a:schemeClr val="bg1"/>
                  </a:solidFill>
                </a:rPr>
                <a:t>LOBOS DE TIERRA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6381454" y="2949793"/>
              <a:ext cx="72487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b="1" dirty="0" smtClean="0">
                  <a:solidFill>
                    <a:schemeClr val="bg1"/>
                  </a:solidFill>
                </a:rPr>
                <a:t>BAHIA DE</a:t>
              </a:r>
            </a:p>
            <a:p>
              <a:pPr algn="ctr"/>
              <a:r>
                <a:rPr lang="es-ES" sz="1050" b="1" dirty="0" smtClean="0">
                  <a:solidFill>
                    <a:schemeClr val="bg1"/>
                  </a:solidFill>
                </a:rPr>
                <a:t>SECHURA</a:t>
              </a:r>
              <a:endParaRPr lang="es-ES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29 Grupo"/>
          <p:cNvGrpSpPr/>
          <p:nvPr/>
        </p:nvGrpSpPr>
        <p:grpSpPr>
          <a:xfrm rot="21399340">
            <a:off x="5981877" y="3277427"/>
            <a:ext cx="335455" cy="1239483"/>
            <a:chOff x="6723332" y="3340702"/>
            <a:chExt cx="335455" cy="1239483"/>
          </a:xfrm>
        </p:grpSpPr>
        <p:sp>
          <p:nvSpPr>
            <p:cNvPr id="25" name="24 Flecha arriba"/>
            <p:cNvSpPr/>
            <p:nvPr/>
          </p:nvSpPr>
          <p:spPr>
            <a:xfrm rot="1932714">
              <a:off x="6769129" y="3340702"/>
              <a:ext cx="289658" cy="1239483"/>
            </a:xfrm>
            <a:prstGeom prst="upArrow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25 CuadroTexto"/>
            <p:cNvSpPr txBox="1"/>
            <p:nvPr/>
          </p:nvSpPr>
          <p:spPr>
            <a:xfrm rot="18257906">
              <a:off x="6452003" y="3935506"/>
              <a:ext cx="79657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SEMILLAS</a:t>
              </a:r>
              <a:endParaRPr lang="es-E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34 Grupo"/>
          <p:cNvGrpSpPr/>
          <p:nvPr/>
        </p:nvGrpSpPr>
        <p:grpSpPr>
          <a:xfrm>
            <a:off x="6290897" y="4936732"/>
            <a:ext cx="1239483" cy="290878"/>
            <a:chOff x="6843596" y="4962630"/>
            <a:chExt cx="1239483" cy="290878"/>
          </a:xfrm>
        </p:grpSpPr>
        <p:sp>
          <p:nvSpPr>
            <p:cNvPr id="24" name="23 Flecha arriba"/>
            <p:cNvSpPr/>
            <p:nvPr/>
          </p:nvSpPr>
          <p:spPr>
            <a:xfrm rot="18506109">
              <a:off x="7334331" y="4471895"/>
              <a:ext cx="258014" cy="1239483"/>
            </a:xfrm>
            <a:prstGeom prst="upArrow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26 CuadroTexto"/>
            <p:cNvSpPr txBox="1"/>
            <p:nvPr/>
          </p:nvSpPr>
          <p:spPr>
            <a:xfrm rot="2228555">
              <a:off x="7150145" y="4999592"/>
              <a:ext cx="7280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SEMILLAS</a:t>
              </a:r>
              <a:endParaRPr lang="es-E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21 Grupo"/>
          <p:cNvGrpSpPr/>
          <p:nvPr/>
        </p:nvGrpSpPr>
        <p:grpSpPr>
          <a:xfrm>
            <a:off x="7805443" y="5613694"/>
            <a:ext cx="645060" cy="447669"/>
            <a:chOff x="8060780" y="5613694"/>
            <a:chExt cx="645060" cy="447669"/>
          </a:xfrm>
        </p:grpSpPr>
        <p:sp>
          <p:nvSpPr>
            <p:cNvPr id="23" name="22 Elipse"/>
            <p:cNvSpPr/>
            <p:nvPr/>
          </p:nvSpPr>
          <p:spPr>
            <a:xfrm rot="18312183">
              <a:off x="8159475" y="5514999"/>
              <a:ext cx="447669" cy="64506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8127973" y="5636423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900" b="1" dirty="0" smtClean="0">
                  <a:solidFill>
                    <a:schemeClr val="bg1"/>
                  </a:solidFill>
                </a:rPr>
                <a:t>BANCO</a:t>
              </a:r>
            </a:p>
            <a:p>
              <a:pPr algn="ctr"/>
              <a:r>
                <a:rPr lang="es-ES" sz="900" b="1" dirty="0" smtClean="0">
                  <a:solidFill>
                    <a:schemeClr val="bg1"/>
                  </a:solidFill>
                </a:rPr>
                <a:t>LA ISLA</a:t>
              </a:r>
              <a:endParaRPr lang="es-ES" sz="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37 Grupo"/>
          <p:cNvGrpSpPr/>
          <p:nvPr/>
        </p:nvGrpSpPr>
        <p:grpSpPr>
          <a:xfrm>
            <a:off x="6719977" y="2533345"/>
            <a:ext cx="854721" cy="907081"/>
            <a:chOff x="7294460" y="3032567"/>
            <a:chExt cx="854721" cy="907081"/>
          </a:xfrm>
        </p:grpSpPr>
        <p:sp>
          <p:nvSpPr>
            <p:cNvPr id="37" name="36 Elipse"/>
            <p:cNvSpPr/>
            <p:nvPr/>
          </p:nvSpPr>
          <p:spPr>
            <a:xfrm rot="20574559">
              <a:off x="7430948" y="3032567"/>
              <a:ext cx="553092" cy="907081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7294460" y="3294889"/>
              <a:ext cx="85472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b="1" dirty="0" smtClean="0">
                  <a:solidFill>
                    <a:schemeClr val="bg1"/>
                  </a:solidFill>
                </a:rPr>
                <a:t>BANCOS</a:t>
              </a:r>
            </a:p>
            <a:p>
              <a:pPr algn="ctr"/>
              <a:r>
                <a:rPr lang="es-ES" sz="1050" b="1" dirty="0" smtClean="0">
                  <a:solidFill>
                    <a:schemeClr val="bg1"/>
                  </a:solidFill>
                </a:rPr>
                <a:t>NATURALES</a:t>
              </a:r>
              <a:endParaRPr lang="es-ES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29 CuadroTexto"/>
          <p:cNvSpPr txBox="1"/>
          <p:nvPr/>
        </p:nvSpPr>
        <p:spPr>
          <a:xfrm>
            <a:off x="251520" y="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FF0000"/>
                </a:solidFill>
              </a:rPr>
              <a:t>CORRELACION DE BANCOS NATURALES DE CONCHA DE ABANICO</a:t>
            </a:r>
            <a:endParaRPr lang="es-PE" sz="3200" b="1" dirty="0">
              <a:solidFill>
                <a:srgbClr val="FF0000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0" y="908720"/>
            <a:ext cx="4860032" cy="47551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5425" indent="-225425" algn="just"/>
            <a:endParaRPr lang="es-PE" sz="1400" b="1" i="1" dirty="0" smtClean="0">
              <a:latin typeface="+mj-lt"/>
              <a:cs typeface="Arial" pitchFamily="34" charset="0"/>
            </a:endParaRPr>
          </a:p>
          <a:p>
            <a:pPr marL="225425" indent="-225425" algn="just">
              <a:buFont typeface="Wingdings" pitchFamily="2" charset="2"/>
              <a:buChar char="v"/>
            </a:pPr>
            <a:r>
              <a:rPr lang="es-PE" sz="1700" b="1" dirty="0" smtClean="0">
                <a:solidFill>
                  <a:srgbClr val="002060"/>
                </a:solidFill>
              </a:rPr>
              <a:t>Es evidente la influencia de las corrientes que concurren en  el ámbito de la Bahía de Sechura, de una parte la tropical (C. Niño) y de otra la  fría  (C. Humboldt), cada una con los desplazamientos de diferentes especies en diversos estadíos, entre ellas, la concha de abanico, que por su dinámica poblacional migran a diferentes latitudes y profundidades que en  algún momento se fijan en  hábitats que les son propicios.</a:t>
            </a:r>
          </a:p>
          <a:p>
            <a:pPr marL="225425" indent="-225425" algn="just">
              <a:buFont typeface="Wingdings" pitchFamily="2" charset="2"/>
              <a:buChar char="v"/>
            </a:pPr>
            <a:endParaRPr lang="es-PE" sz="1700" b="1" dirty="0" smtClean="0">
              <a:solidFill>
                <a:srgbClr val="002060"/>
              </a:solidFill>
            </a:endParaRPr>
          </a:p>
          <a:p>
            <a:pPr marL="225425" indent="-225425" algn="just">
              <a:buFont typeface="Wingdings" pitchFamily="2" charset="2"/>
              <a:buChar char="v"/>
            </a:pPr>
            <a:r>
              <a:rPr lang="es-PE" sz="1700" b="1" dirty="0" smtClean="0">
                <a:solidFill>
                  <a:srgbClr val="002060"/>
                </a:solidFill>
              </a:rPr>
              <a:t>Con ello  estimamos que existe una cadena de bancos naturales que se interactúan entre si a través de las migraciones de sus poblaciones principalmente en su estado  plactonico</a:t>
            </a:r>
          </a:p>
        </p:txBody>
      </p:sp>
    </p:spTree>
  </p:cSld>
  <p:clrMapOvr>
    <a:masterClrMapping/>
  </p:clrMapOvr>
  <p:transition spd="slow" advClick="0" advTm="5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" presetID="17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" presetID="1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1680" y="260648"/>
            <a:ext cx="573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FF0000"/>
                </a:solidFill>
              </a:rPr>
              <a:t>MORTALIDAD NATURAL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57224" y="1196752"/>
            <a:ext cx="76752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 smtClean="0">
                <a:solidFill>
                  <a:srgbClr val="002060"/>
                </a:solidFill>
              </a:rPr>
              <a:t>En las zonas de cultivo normalmente la mortalidad es de 3 a 5 % mensual , siendo estas las mejores condiciones de la densidad de siembra ( 45 a 70 Unidades / m2 (alimentos y oxigeno , etc. . Si comparamos estas condiciones con las del Banco semillero de la Isla de Lobos de Tierra la densidad promedio podría estar en 300 a 400 Unidades / m2  haciendo que los individuos entren en una etapa de competencia por alimento y oxigeno (tugurizacion) , y su posterior mortalidad por la sobrepoblación  y falta de MANEJO .</a:t>
            </a:r>
          </a:p>
          <a:p>
            <a:pPr algn="just"/>
            <a:endParaRPr lang="es-PE" b="1" dirty="0" smtClean="0">
              <a:solidFill>
                <a:srgbClr val="002060"/>
              </a:solidFill>
            </a:endParaRPr>
          </a:p>
          <a:p>
            <a:pPr algn="just"/>
            <a:r>
              <a:rPr lang="es-PE" b="1" dirty="0" smtClean="0">
                <a:solidFill>
                  <a:srgbClr val="002060"/>
                </a:solidFill>
              </a:rPr>
              <a:t>En el extremo que nos hace pensar la </a:t>
            </a:r>
            <a:r>
              <a:rPr lang="es-PE" b="1" dirty="0" smtClean="0">
                <a:solidFill>
                  <a:srgbClr val="FF0000"/>
                </a:solidFill>
              </a:rPr>
              <a:t>desaparición total de la especie </a:t>
            </a:r>
            <a:r>
              <a:rPr lang="es-PE" b="1" dirty="0" smtClean="0">
                <a:solidFill>
                  <a:srgbClr val="002060"/>
                </a:solidFill>
              </a:rPr>
              <a:t>en dicho ámbito; sin embargo, por bondad de la naturaleza, dicho recurso reaparece con grandes poblaciones, lo que nos confirmaría la interacción de los Bancos Naturales  de Huarmey , Casma , Samanco y Chao ; entre los bancos naturales de Isla Lobos de Tierra, y Sechura . </a:t>
            </a:r>
          </a:p>
          <a:p>
            <a:pPr algn="just"/>
            <a:endParaRPr lang="es-PE" b="1" dirty="0" smtClean="0">
              <a:solidFill>
                <a:srgbClr val="002060"/>
              </a:solidFill>
            </a:endParaRPr>
          </a:p>
          <a:p>
            <a:pPr algn="just"/>
            <a:r>
              <a:rPr lang="es-PE" b="1" dirty="0" smtClean="0">
                <a:solidFill>
                  <a:srgbClr val="002060"/>
                </a:solidFill>
              </a:rPr>
              <a:t>Por ello es necesario el aprovechamiento racional de la semilla de estos bancos  de acuerdo a su disponibilidad, con el fin de lograr la sostenibilidad de su pesquería.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32955169"/>
              </p:ext>
            </p:extLst>
          </p:nvPr>
        </p:nvGraphicFramePr>
        <p:xfrm>
          <a:off x="4752528" y="1556792"/>
          <a:ext cx="3779912" cy="3463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Rectángulo"/>
          <p:cNvSpPr/>
          <p:nvPr/>
        </p:nvSpPr>
        <p:spPr>
          <a:xfrm>
            <a:off x="395536" y="620689"/>
            <a:ext cx="81369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PE" sz="2800" b="1" dirty="0" smtClean="0">
                <a:solidFill>
                  <a:srgbClr val="FF0000"/>
                </a:solidFill>
                <a:latin typeface="Calibri"/>
                <a:cs typeface="Calibri"/>
              </a:rPr>
              <a:t>DESEMBARQUE POR DPA – PARACHIQUE</a:t>
            </a:r>
          </a:p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PE" sz="2800" b="1" dirty="0" smtClean="0">
                <a:solidFill>
                  <a:srgbClr val="FF0000"/>
                </a:solidFill>
                <a:latin typeface="Calibri"/>
                <a:cs typeface="Calibri"/>
              </a:rPr>
              <a:t>2007 - 2013</a:t>
            </a:r>
          </a:p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PE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PE" b="1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1036133"/>
              </p:ext>
            </p:extLst>
          </p:nvPr>
        </p:nvGraphicFramePr>
        <p:xfrm>
          <a:off x="323528" y="1988840"/>
          <a:ext cx="3816423" cy="3024335"/>
        </p:xfrm>
        <a:graphic>
          <a:graphicData uri="http://schemas.openxmlformats.org/drawingml/2006/table">
            <a:tbl>
              <a:tblPr/>
              <a:tblGrid>
                <a:gridCol w="823605"/>
                <a:gridCol w="962806"/>
                <a:gridCol w="1055606"/>
                <a:gridCol w="974406"/>
              </a:tblGrid>
              <a:tr h="22442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CONCHA DE ABANICO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48841"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Volumen (mallas)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Nº Unidades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Volumen (TM)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C0C0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2137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294,375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56,519,938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8,831 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393,216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75,497,387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11,796 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2,454,210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471,208,225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73,626 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3,675,020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705,603,840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110,251 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2,549,725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489,547,200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76,492 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1,147,329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220,287,168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34,420 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4,497,476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863,515,392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134,924 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15,011,350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2,882,179,150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3734">
                <a:tc gridSpan="4"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Nota: 01 malla = 30 Kg. Peso bruto.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1373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01 malla = 02 manojos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1373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PE" sz="105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01 manojo = 96 unidades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51520" y="5085184"/>
            <a:ext cx="8424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dirty="0" smtClean="0">
                <a:solidFill>
                  <a:srgbClr val="321E42"/>
                </a:solidFill>
              </a:rPr>
              <a:t>Consideramos que, del total de cerca de tres mil millones ejemplares que se cosecharon en el estado adulto, con las actividades de repoblamiento durante el periodo 2007 – 2013, se estima que a través de los desoves de dichas poblaciones (03 desoves/ año) se ha contribuido con la regeneración de las poblaciones, tanto en la Bahía de Sechura  como en la Isla Lobos de Tierra.</a:t>
            </a:r>
            <a:endParaRPr lang="es-PE" sz="1400" dirty="0">
              <a:solidFill>
                <a:srgbClr val="321E4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648" y="26064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FF0000"/>
                </a:solidFill>
              </a:rPr>
              <a:t>PROCESO DE ORDENAMIENTO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568" y="980728"/>
            <a:ext cx="806489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PE" sz="1700" b="1" dirty="0">
              <a:solidFill>
                <a:srgbClr val="002060"/>
              </a:solidFill>
            </a:endParaRPr>
          </a:p>
          <a:p>
            <a:pPr algn="just"/>
            <a:r>
              <a:rPr lang="es-PE" b="1" i="1" dirty="0">
                <a:solidFill>
                  <a:schemeClr val="accent3">
                    <a:lumMod val="75000"/>
                  </a:schemeClr>
                </a:solidFill>
              </a:rPr>
              <a:t>Base legal:</a:t>
            </a:r>
          </a:p>
          <a:p>
            <a:pPr algn="just"/>
            <a:r>
              <a:rPr lang="es-PE" sz="1700" b="1" dirty="0">
                <a:solidFill>
                  <a:srgbClr val="002060"/>
                </a:solidFill>
              </a:rPr>
              <a:t>Según el </a:t>
            </a:r>
            <a:r>
              <a:rPr lang="es-PE" sz="1700" b="1" dirty="0" smtClean="0">
                <a:solidFill>
                  <a:srgbClr val="002060"/>
                </a:solidFill>
              </a:rPr>
              <a:t>Artículo 2° del D.S. N° 024-2009-MINAM,  establece que, </a:t>
            </a:r>
            <a:r>
              <a:rPr lang="es-PE" sz="1700" b="1" dirty="0">
                <a:solidFill>
                  <a:srgbClr val="002060"/>
                </a:solidFill>
              </a:rPr>
              <a:t>l</a:t>
            </a:r>
            <a:r>
              <a:rPr lang="es-PE" sz="1700" b="1" dirty="0" smtClean="0">
                <a:solidFill>
                  <a:srgbClr val="002060"/>
                </a:solidFill>
              </a:rPr>
              <a:t>a Reserva Nacional Sistema de Islas, Islotes y Puntas Guaneras tiene como fin conservar una muestra representativa de diversidad biológica de los ecosistemas marino costeros del mar frío de la corriente de Humboldt, </a:t>
            </a:r>
            <a:r>
              <a:rPr lang="es-PE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asegurando la continuidad del ciclo biológico de las especies</a:t>
            </a:r>
            <a:r>
              <a:rPr lang="es-PE" sz="1700" b="1" dirty="0" smtClean="0">
                <a:solidFill>
                  <a:srgbClr val="002060"/>
                </a:solidFill>
              </a:rPr>
              <a:t> que en ella habitan, así como su </a:t>
            </a:r>
            <a:r>
              <a:rPr lang="es-PE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aprovechamiento sostenible con la participación justa y equitativa de los beneficios </a:t>
            </a:r>
            <a:r>
              <a:rPr lang="es-PE" sz="1700" b="1" dirty="0" smtClean="0">
                <a:solidFill>
                  <a:srgbClr val="002060"/>
                </a:solidFill>
              </a:rPr>
              <a:t>que se deriven de la utilización de los recursos.</a:t>
            </a:r>
          </a:p>
          <a:p>
            <a:pPr algn="just"/>
            <a:endParaRPr lang="es-PE" sz="1700" b="1" dirty="0" smtClean="0">
              <a:solidFill>
                <a:srgbClr val="002060"/>
              </a:solidFill>
            </a:endParaRPr>
          </a:p>
          <a:p>
            <a:pPr algn="just"/>
            <a:r>
              <a:rPr lang="es-PE" sz="1700" b="1" dirty="0" smtClean="0">
                <a:solidFill>
                  <a:srgbClr val="002060"/>
                </a:solidFill>
              </a:rPr>
              <a:t>Bajo dicho contexto se propone la siguiente estructura de ordenamiento:</a:t>
            </a:r>
          </a:p>
          <a:p>
            <a:pPr algn="just"/>
            <a:endParaRPr lang="es-PE" sz="1700" b="1" dirty="0" smtClean="0">
              <a:solidFill>
                <a:srgbClr val="002060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PE" b="1" i="1" dirty="0" smtClean="0">
                <a:solidFill>
                  <a:schemeClr val="accent3">
                    <a:lumMod val="75000"/>
                  </a:schemeClr>
                </a:solidFill>
              </a:rPr>
              <a:t>Evaluaciones periódicas a cargo del IMARPE:</a:t>
            </a:r>
            <a:r>
              <a:rPr lang="es-PE" sz="1700" b="1" dirty="0" smtClean="0">
                <a:solidFill>
                  <a:srgbClr val="002060"/>
                </a:solidFill>
              </a:rPr>
              <a:t> </a:t>
            </a:r>
          </a:p>
          <a:p>
            <a:pPr lvl="0" algn="just"/>
            <a:r>
              <a:rPr lang="es-PE" sz="1600" b="1" dirty="0" smtClean="0"/>
              <a:t>Para obtener información o evidencias que permitan dictar medidas adecuadas</a:t>
            </a:r>
          </a:p>
          <a:p>
            <a:pPr algn="just"/>
            <a:endParaRPr lang="es-PE" sz="1700" b="1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s-PE" b="1" i="1" dirty="0" smtClean="0">
                <a:solidFill>
                  <a:schemeClr val="accent3">
                    <a:lumMod val="75000"/>
                  </a:schemeClr>
                </a:solidFill>
              </a:rPr>
              <a:t>Zonificación:</a:t>
            </a:r>
          </a:p>
          <a:p>
            <a:pPr algn="just"/>
            <a:r>
              <a:rPr lang="es-PE" sz="1600" b="1" dirty="0" smtClean="0"/>
              <a:t>Estableciendo áreas propicias para el aprovechamiento de semilla y áreas de reserva o de conservación para la sostenibilidad del recurso.</a:t>
            </a:r>
            <a:endParaRPr lang="es-PE" sz="1600" dirty="0" smtClean="0"/>
          </a:p>
          <a:p>
            <a:pPr lvl="0" algn="just"/>
            <a:endParaRPr lang="es-PE" sz="1600" dirty="0" smtClean="0"/>
          </a:p>
          <a:p>
            <a:endParaRPr lang="es-PE" sz="17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648" y="26064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FF0000"/>
                </a:solidFill>
              </a:rPr>
              <a:t>PROCESO DE ORDENAMIENTO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00100" y="1124744"/>
            <a:ext cx="741682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s-PE" sz="1600" b="1" i="1" dirty="0">
                <a:solidFill>
                  <a:schemeClr val="accent3">
                    <a:lumMod val="75000"/>
                  </a:schemeClr>
                </a:solidFill>
              </a:rPr>
              <a:t>Plan de Manejo:</a:t>
            </a:r>
          </a:p>
          <a:p>
            <a:r>
              <a:rPr lang="es-PE" sz="1600" b="1" dirty="0"/>
              <a:t>Fijar periodos de siembra  con cuotas permitidas, satisfaciendo en parte la demanda requerida por las asociaciones que realizan repoblamiento debidamente autorizadas.  La autorregulación de cosechas se da en función a obtener los mejores rendimientos para su posterior exportación.</a:t>
            </a:r>
          </a:p>
          <a:p>
            <a:pPr marL="342900" indent="-342900" algn="just">
              <a:buFont typeface="+mj-lt"/>
              <a:buAutoNum type="arabicPeriod" startAt="4"/>
            </a:pPr>
            <a:endParaRPr lang="es-PE" b="1" i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 startAt="4"/>
            </a:pPr>
            <a:r>
              <a:rPr lang="es-PE" b="1" i="1" dirty="0" smtClean="0">
                <a:solidFill>
                  <a:schemeClr val="accent3">
                    <a:lumMod val="75000"/>
                  </a:schemeClr>
                </a:solidFill>
              </a:rPr>
              <a:t>Registro de recolección, siembra , cosecha y desembarque:</a:t>
            </a:r>
          </a:p>
          <a:p>
            <a:pPr algn="just"/>
            <a:r>
              <a:rPr lang="es-PE" sz="1600" b="1" dirty="0" smtClean="0"/>
              <a:t>Considerando únicamente a las asociaciones formales, con la constatación </a:t>
            </a:r>
            <a:r>
              <a:rPr lang="es-PE" sz="1600" b="1" dirty="0" err="1" smtClean="0"/>
              <a:t>insitu</a:t>
            </a:r>
            <a:r>
              <a:rPr lang="es-PE" sz="1600" b="1" dirty="0" smtClean="0"/>
              <a:t> de las faenas de siembra , cosecha  y desembarque.</a:t>
            </a:r>
          </a:p>
          <a:p>
            <a:pPr algn="just"/>
            <a:endParaRPr lang="es-PE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PE" b="1" i="1" dirty="0" smtClean="0">
                <a:solidFill>
                  <a:schemeClr val="accent3">
                    <a:lumMod val="75000"/>
                  </a:schemeClr>
                </a:solidFill>
              </a:rPr>
              <a:t>Acciones de Seguimiento, Control y Vigilancia:</a:t>
            </a:r>
          </a:p>
          <a:p>
            <a:pPr algn="just"/>
            <a:r>
              <a:rPr lang="es-PE" sz="1600" b="1" dirty="0" smtClean="0"/>
              <a:t>A fin de lograr un sinceramiento de las actividades desarrolladas.</a:t>
            </a:r>
          </a:p>
          <a:p>
            <a:pPr algn="just"/>
            <a:endParaRPr lang="es-PE" sz="1600" dirty="0" smtClean="0"/>
          </a:p>
          <a:p>
            <a:pPr marL="342900" lvl="0" indent="-342900" algn="just">
              <a:buFont typeface="+mj-lt"/>
              <a:buAutoNum type="arabicPeriod" startAt="6"/>
            </a:pPr>
            <a:r>
              <a:rPr lang="es-PE" b="1" i="1" dirty="0" smtClean="0">
                <a:solidFill>
                  <a:schemeClr val="accent3">
                    <a:lumMod val="75000"/>
                  </a:schemeClr>
                </a:solidFill>
              </a:rPr>
              <a:t>Monitoreos:</a:t>
            </a:r>
          </a:p>
          <a:p>
            <a:pPr lvl="0" algn="just"/>
            <a:r>
              <a:rPr lang="es-PE" sz="1600" b="1" dirty="0" smtClean="0"/>
              <a:t>Para garantizar la seguridad sanitaria de  las zonas de producción de semilla.</a:t>
            </a:r>
            <a:endParaRPr lang="es-PE" sz="1700" b="1" dirty="0" smtClean="0">
              <a:solidFill>
                <a:srgbClr val="002060"/>
              </a:solidFill>
            </a:endParaRPr>
          </a:p>
          <a:p>
            <a:endParaRPr lang="es-PE" sz="1700" b="1" dirty="0" smtClean="0">
              <a:solidFill>
                <a:srgbClr val="002060"/>
              </a:solidFill>
            </a:endParaRPr>
          </a:p>
          <a:p>
            <a:endParaRPr lang="es-PE" sz="1700" b="1" dirty="0" smtClean="0">
              <a:solidFill>
                <a:srgbClr val="002060"/>
              </a:solidFill>
            </a:endParaRPr>
          </a:p>
          <a:p>
            <a:endParaRPr lang="es-PE" sz="1700" b="1" dirty="0" smtClean="0">
              <a:solidFill>
                <a:srgbClr val="002060"/>
              </a:solidFill>
            </a:endParaRPr>
          </a:p>
          <a:p>
            <a:endParaRPr lang="es-PE" sz="17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214290"/>
            <a:ext cx="84296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3200" b="1" dirty="0" smtClean="0">
                <a:solidFill>
                  <a:srgbClr val="FF0000"/>
                </a:solidFill>
              </a:rPr>
              <a:t>QUEDA DEMOSTRADO QUE, LA ACTIVIDAD DE REPOBLAMIENTO CON EL RECUSO CONCHA DE ABANICO EN LA BAHÍA DE SECHURA ES:</a:t>
            </a:r>
          </a:p>
          <a:p>
            <a:pPr algn="ctr"/>
            <a:endParaRPr lang="es-PE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es-PE" sz="3200" b="1" dirty="0" smtClean="0">
                <a:solidFill>
                  <a:srgbClr val="0070C0"/>
                </a:solidFill>
              </a:rPr>
              <a:t>AMBIENTALMENTE SOSTENIBLE, PORQUE SE CONSERVAN LOS RECURSOS NATURALES RENOVABLES, PERMITIENDO EL DESARROLLO ECONÓMICO Y SOCIAL SIN PONER EN PELIGRO A CAPACIDAD DE LAS FUTURAS GENERACIONES A SATISFACER SUS PROPIAS NECESIDADES.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2" y="2930213"/>
            <a:ext cx="5492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Muchas gracias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6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57290" y="500042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b="1" dirty="0" smtClean="0">
                <a:solidFill>
                  <a:srgbClr val="FF0000"/>
                </a:solidFill>
              </a:rPr>
              <a:t>ANTES</a:t>
            </a:r>
            <a:endParaRPr lang="es-PE" sz="40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1484784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b="1" dirty="0" smtClean="0">
                <a:solidFill>
                  <a:srgbClr val="002060"/>
                </a:solidFill>
              </a:rPr>
              <a:t>Actividad de concha de abanico netamente extractiva.</a:t>
            </a:r>
          </a:p>
          <a:p>
            <a:pPr algn="just"/>
            <a:endParaRPr lang="es-PE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es-PE" sz="2400" b="1" dirty="0" smtClean="0">
                <a:solidFill>
                  <a:srgbClr val="002060"/>
                </a:solidFill>
              </a:rPr>
              <a:t>Sobreexplotación y acción depredadora.</a:t>
            </a:r>
          </a:p>
          <a:p>
            <a:pPr algn="just"/>
            <a:endParaRPr lang="es-PE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es-PE" sz="2400" b="1" dirty="0" smtClean="0">
                <a:solidFill>
                  <a:srgbClr val="002060"/>
                </a:solidFill>
              </a:rPr>
              <a:t>Desorden – informalidad – control débil.</a:t>
            </a:r>
          </a:p>
          <a:p>
            <a:pPr algn="just"/>
            <a:endParaRPr lang="es-PE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es-PE" sz="2400" b="1" dirty="0" smtClean="0">
                <a:solidFill>
                  <a:srgbClr val="002060"/>
                </a:solidFill>
              </a:rPr>
              <a:t>Pocos beneficiarios </a:t>
            </a:r>
          </a:p>
          <a:p>
            <a:endParaRPr lang="es-PE" sz="2400" b="1" dirty="0">
              <a:solidFill>
                <a:srgbClr val="002060"/>
              </a:solidFill>
            </a:endParaRPr>
          </a:p>
        </p:txBody>
      </p:sp>
      <p:pic>
        <p:nvPicPr>
          <p:cNvPr id="4" name="irc_mi" descr="https://www.marina.mil.pe/media/2013/10/17/noti17102013_04_01.jpg"/>
          <p:cNvPicPr/>
          <p:nvPr/>
        </p:nvPicPr>
        <p:blipFill>
          <a:blip r:embed="rId2" cstate="print"/>
          <a:srcRect t="20781" b="16457"/>
          <a:stretch>
            <a:fillRect/>
          </a:stretch>
        </p:blipFill>
        <p:spPr bwMode="auto">
          <a:xfrm>
            <a:off x="2411760" y="5000636"/>
            <a:ext cx="414337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1412776"/>
            <a:ext cx="85353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b="1" dirty="0" smtClean="0">
                <a:solidFill>
                  <a:srgbClr val="002060"/>
                </a:solidFill>
              </a:rPr>
              <a:t>Con actividades de repoblamiento,  aprovechamiento racional.</a:t>
            </a:r>
          </a:p>
          <a:p>
            <a:pPr algn="just"/>
            <a:endParaRPr lang="es-PE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es-PE" sz="2400" b="1" dirty="0" smtClean="0">
                <a:solidFill>
                  <a:srgbClr val="002060"/>
                </a:solidFill>
              </a:rPr>
              <a:t>Aporte a la recuperación de bancos naturales,  completa el ciclo biológico. (Recoleccion y Plan de manejo Sustentable Natural)</a:t>
            </a:r>
          </a:p>
          <a:p>
            <a:pPr algn="just"/>
            <a:endParaRPr lang="es-PE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es-PE" sz="2400" b="1" dirty="0" smtClean="0">
                <a:solidFill>
                  <a:srgbClr val="002060"/>
                </a:solidFill>
              </a:rPr>
              <a:t>Actividades de repoblamiento acorde con el ordenamiento acuícola.</a:t>
            </a:r>
          </a:p>
          <a:p>
            <a:pPr algn="just"/>
            <a:endParaRPr lang="es-PE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es-PE" sz="2400" b="1" dirty="0" smtClean="0">
                <a:solidFill>
                  <a:srgbClr val="002060"/>
                </a:solidFill>
              </a:rPr>
              <a:t>Amplia cobertura de beneficiarios y bienestar.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71472" y="285728"/>
            <a:ext cx="7858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b="1" dirty="0" smtClean="0">
                <a:solidFill>
                  <a:srgbClr val="FF0000"/>
                </a:solidFill>
              </a:rPr>
              <a:t>ACTUALMENTE</a:t>
            </a:r>
            <a:endParaRPr lang="es-PE" sz="4000" b="1" dirty="0">
              <a:solidFill>
                <a:srgbClr val="FF0000"/>
              </a:solidFill>
            </a:endParaRPr>
          </a:p>
        </p:txBody>
      </p:sp>
      <p:pic>
        <p:nvPicPr>
          <p:cNvPr id="4" name="3 Imagen" descr="D:\ECM\ECM-B\CONSTANCIA DE VERIF IMPLEMENT DIA -OSPAS ACUICOLAS -FORMULARIO\CONSTANCIAS 2014\AMIGOS UNIDOS\SAM_6691.JPG"/>
          <p:cNvPicPr/>
          <p:nvPr/>
        </p:nvPicPr>
        <p:blipFill>
          <a:blip r:embed="rId2" cstate="print"/>
          <a:srcRect l="10282" t="13577" r="22006" b="23760"/>
          <a:stretch>
            <a:fillRect/>
          </a:stretch>
        </p:blipFill>
        <p:spPr bwMode="auto">
          <a:xfrm>
            <a:off x="6387022" y="5357826"/>
            <a:ext cx="275697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D:\ECM\ECM-B\CONSTANCIA DE VERIF IMPLEMENT DIA -OSPAS ACUICOLAS -FORMULARIO\CONSTANCIAS 2014\FOTOS-VARIOS DIAS EN BAHIA DE SECHURA\fotos 28-02-14 SAN MARTIN DE PORRAS\SAM_6587.JPG"/>
          <p:cNvPicPr/>
          <p:nvPr/>
        </p:nvPicPr>
        <p:blipFill>
          <a:blip r:embed="rId3" cstate="print"/>
          <a:srcRect t="23291" r="16428" b="18072"/>
          <a:stretch>
            <a:fillRect/>
          </a:stretch>
        </p:blipFill>
        <p:spPr bwMode="auto">
          <a:xfrm>
            <a:off x="0" y="5357826"/>
            <a:ext cx="245072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D:\ECM\ECM-B\CONSTANCIA DE VERIF IMPLEMENT DIA -OSPAS ACUICOLAS -FORMULARIO\2013-08-09 - Jehová mi Unico Dios- Nueva Esperanza\SAM_4767.JPG"/>
          <p:cNvPicPr/>
          <p:nvPr/>
        </p:nvPicPr>
        <p:blipFill>
          <a:blip r:embed="rId4" cstate="print"/>
          <a:srcRect l="20000" b="25179"/>
          <a:stretch>
            <a:fillRect/>
          </a:stretch>
        </p:blipFill>
        <p:spPr bwMode="auto">
          <a:xfrm>
            <a:off x="3357554" y="5357826"/>
            <a:ext cx="242889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2 Gráfico"/>
          <p:cNvGraphicFramePr/>
          <p:nvPr/>
        </p:nvGraphicFramePr>
        <p:xfrm>
          <a:off x="1066802" y="1525098"/>
          <a:ext cx="6999512" cy="3624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700761" y="3301949"/>
            <a:ext cx="2218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smtClean="0">
                <a:cs typeface="FrankRuehl" pitchFamily="34" charset="-79"/>
              </a:rPr>
              <a:t>Gran impacto social</a:t>
            </a:r>
            <a:endParaRPr lang="es-ES" sz="1400" b="1" i="1" dirty="0">
              <a:cs typeface="FrankRuehl" pitchFamily="34" charset="-79"/>
            </a:endParaRPr>
          </a:p>
        </p:txBody>
      </p:sp>
      <p:grpSp>
        <p:nvGrpSpPr>
          <p:cNvPr id="2" name="7 Grupo"/>
          <p:cNvGrpSpPr/>
          <p:nvPr/>
        </p:nvGrpSpPr>
        <p:grpSpPr>
          <a:xfrm>
            <a:off x="192499" y="5362600"/>
            <a:ext cx="8783053" cy="1070104"/>
            <a:chOff x="360947" y="5362600"/>
            <a:chExt cx="8783053" cy="1070104"/>
          </a:xfrm>
        </p:grpSpPr>
        <p:sp>
          <p:nvSpPr>
            <p:cNvPr id="16" name="15 CuadroTexto"/>
            <p:cNvSpPr txBox="1"/>
            <p:nvPr/>
          </p:nvSpPr>
          <p:spPr>
            <a:xfrm>
              <a:off x="1259313" y="5362600"/>
              <a:ext cx="698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i="1" dirty="0" smtClean="0">
                  <a:cs typeface="FrankRuehl" pitchFamily="34" charset="-79"/>
                </a:rPr>
                <a:t>Distribución de gastos y de la riqueza generada</a:t>
              </a:r>
              <a:r>
                <a:rPr lang="es-ES" sz="1600" b="1" i="1" dirty="0" smtClean="0">
                  <a:solidFill>
                    <a:srgbClr val="F2C658"/>
                  </a:solidFill>
                  <a:cs typeface="FrankRuehl" pitchFamily="34" charset="-79"/>
                </a:rPr>
                <a:t>.</a:t>
              </a:r>
              <a:endParaRPr lang="es-ES" sz="1600" b="1" i="1" dirty="0">
                <a:solidFill>
                  <a:srgbClr val="F2C658"/>
                </a:solidFill>
                <a:cs typeface="FrankRuehl" pitchFamily="34" charset="-79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360947" y="5694040"/>
              <a:ext cx="878305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i="1" dirty="0" smtClean="0">
                  <a:solidFill>
                    <a:schemeClr val="bg1"/>
                  </a:solidFill>
                  <a:cs typeface="FrankRuehl" pitchFamily="34" charset="-79"/>
                </a:rPr>
                <a:t>Afirmamos que la actividad acuícola de las conchas de abanico, desarrollada en la Bahía de </a:t>
              </a:r>
              <a:r>
                <a:rPr lang="es-ES" sz="1400" b="1" i="1" dirty="0" smtClean="0">
                  <a:cs typeface="FrankRuehl" pitchFamily="34" charset="-79"/>
                </a:rPr>
                <a:t>Sechura, posee un gran componente social, por cuanto mas del 90% de la riqueza generada es distribuida entre miles de trabajadores.</a:t>
              </a:r>
              <a:endParaRPr lang="es-ES" sz="1400" b="1" i="1" dirty="0">
                <a:cs typeface="FrankRuehl" pitchFamily="34" charset="-79"/>
              </a:endParaRPr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228601" y="267537"/>
            <a:ext cx="29334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solidFill>
                  <a:schemeClr val="bg1"/>
                </a:solidFill>
                <a:cs typeface="FrankRuehl" pitchFamily="34" charset="-79"/>
              </a:rPr>
              <a:t>Acuicultura .- </a:t>
            </a:r>
          </a:p>
          <a:p>
            <a:r>
              <a:rPr lang="es-ES" sz="1600" b="1" i="1" dirty="0" smtClean="0">
                <a:cs typeface="FrankRuehl" pitchFamily="34" charset="-79"/>
              </a:rPr>
              <a:t>Conchas de Abanico - </a:t>
            </a:r>
            <a:r>
              <a:rPr lang="es-ES" sz="1400" b="1" i="1" dirty="0" smtClean="0">
                <a:cs typeface="FrankRuehl" pitchFamily="34" charset="-79"/>
              </a:rPr>
              <a:t>2010 /2014 </a:t>
            </a:r>
            <a:endParaRPr lang="es-ES" sz="1600" b="1" i="1" dirty="0">
              <a:cs typeface="FrankRuehl" pitchFamily="34" charset="-79"/>
            </a:endParaRPr>
          </a:p>
        </p:txBody>
      </p:sp>
    </p:spTree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FF0000"/>
                </a:solidFill>
              </a:rPr>
              <a:t>INTERACCION ISLA LOBOS DE TIERRA  - BAHÍA DE SECHURA</a:t>
            </a:r>
            <a:endParaRPr lang="es-PE" sz="32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2636912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 smtClean="0">
                <a:solidFill>
                  <a:srgbClr val="002060"/>
                </a:solidFill>
              </a:rPr>
              <a:t>Isla lobos de tierra</a:t>
            </a:r>
            <a:r>
              <a:rPr lang="es-PE" sz="2400" b="1" dirty="0" smtClean="0">
                <a:solidFill>
                  <a:srgbClr val="002060"/>
                </a:solidFill>
              </a:rPr>
              <a:t>: </a:t>
            </a:r>
            <a:r>
              <a:rPr lang="es-PE" b="1" dirty="0" smtClean="0">
                <a:solidFill>
                  <a:srgbClr val="002060"/>
                </a:solidFill>
              </a:rPr>
              <a:t>Existe el  </a:t>
            </a:r>
            <a:r>
              <a:rPr lang="es-PE" sz="2000" b="1" dirty="0" smtClean="0">
                <a:solidFill>
                  <a:srgbClr val="002060"/>
                </a:solidFill>
              </a:rPr>
              <a:t>banco natural con potencial riqueza de semilla de concha de abanico, entre otros.</a:t>
            </a:r>
          </a:p>
          <a:p>
            <a:endParaRPr lang="es-PE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es-PE" sz="2000" b="1" dirty="0" smtClean="0">
                <a:solidFill>
                  <a:srgbClr val="002060"/>
                </a:solidFill>
              </a:rPr>
              <a:t>Recolección y Manejo de la semilla en Isla Lobos de Tierra y su traslado a áreas de repoblamiento en Bahía de Sechura con cultivo parcial hasta culminar su madurez sexual , produciendo cada individuo hasta TRES MILLONES DE LARVAS por desove de las cuales sobreviven los mas fuertes aprox. De 3 a 5 % en condiciones naturales  con los sistemas de CAPTACION DE LARVAS se logra una fijación del orden del 18 al 20% del desove. Que permite proteger las zonas o Bancos naturales .que interactúan en parte, con la Isla Lobos de Tierra.</a:t>
            </a:r>
          </a:p>
          <a:p>
            <a:pPr algn="just"/>
            <a:endParaRPr lang="es-PE" sz="2000" b="1" dirty="0" smtClean="0">
              <a:solidFill>
                <a:srgbClr val="002060"/>
              </a:solidFill>
            </a:endParaRPr>
          </a:p>
        </p:txBody>
      </p:sp>
      <p:sp>
        <p:nvSpPr>
          <p:cNvPr id="5" name="4 Flecha circular"/>
          <p:cNvSpPr/>
          <p:nvPr/>
        </p:nvSpPr>
        <p:spPr>
          <a:xfrm rot="649498">
            <a:off x="3704852" y="957948"/>
            <a:ext cx="1446264" cy="1638171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6" name="5 Flecha curvada hacia la izquierda"/>
          <p:cNvSpPr/>
          <p:nvPr/>
        </p:nvSpPr>
        <p:spPr>
          <a:xfrm rot="5400000">
            <a:off x="4103948" y="1664804"/>
            <a:ext cx="648072" cy="1296144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7" name="Picture 13" descr="G: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1306832" cy="1656184"/>
          </a:xfrm>
          <a:prstGeom prst="rect">
            <a:avLst/>
          </a:prstGeom>
          <a:noFill/>
        </p:spPr>
      </p:pic>
      <p:pic>
        <p:nvPicPr>
          <p:cNvPr id="8" name="7 Imagen" descr="Dibujo-BAHIA SECHURA.jpg"/>
          <p:cNvPicPr>
            <a:picLocks noChangeAspect="1"/>
          </p:cNvPicPr>
          <p:nvPr/>
        </p:nvPicPr>
        <p:blipFill>
          <a:blip r:embed="rId3" cstate="print"/>
          <a:srcRect l="5661" t="4003" r="5646" b="5266"/>
          <a:stretch>
            <a:fillRect/>
          </a:stretch>
        </p:blipFill>
        <p:spPr>
          <a:xfrm>
            <a:off x="6300192" y="980728"/>
            <a:ext cx="1152128" cy="1622384"/>
          </a:xfrm>
          <a:prstGeom prst="rect">
            <a:avLst/>
          </a:prstGeom>
        </p:spPr>
      </p:pic>
      <p:pic>
        <p:nvPicPr>
          <p:cNvPr id="9" name="Picture 4" descr="recycle0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484784"/>
            <a:ext cx="803920" cy="73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40466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FF0000"/>
                </a:solidFill>
              </a:rPr>
              <a:t>MODALIDADES DE ABASTECIMIENTO DE SEMILLA PARA REPOBLAMIENTO</a:t>
            </a:r>
            <a:endParaRPr lang="es-PE" sz="32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1628801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PE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es-PE" sz="2000" b="1" dirty="0" smtClean="0">
                <a:solidFill>
                  <a:srgbClr val="002060"/>
                </a:solidFill>
              </a:rPr>
              <a:t>Aporte  potencial de la isla Lobos de Tierra.</a:t>
            </a:r>
          </a:p>
          <a:p>
            <a:pPr algn="just"/>
            <a:endParaRPr lang="es-PE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es-PE" sz="2000" b="1" dirty="0" smtClean="0">
                <a:solidFill>
                  <a:srgbClr val="002060"/>
                </a:solidFill>
              </a:rPr>
              <a:t>Recolección directa en áreas libres de la bahía de Sechura en pocos volúmenes.</a:t>
            </a:r>
          </a:p>
          <a:p>
            <a:pPr algn="just"/>
            <a:endParaRPr lang="es-PE" sz="2000" b="1" dirty="0" smtClean="0">
              <a:solidFill>
                <a:srgbClr val="002060"/>
              </a:solidFill>
            </a:endParaRPr>
          </a:p>
          <a:p>
            <a:pPr algn="just"/>
            <a:endParaRPr lang="es-PE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es-PE" sz="2000" b="1" dirty="0" smtClean="0">
                <a:solidFill>
                  <a:srgbClr val="002060"/>
                </a:solidFill>
              </a:rPr>
              <a:t>Líneas de captación de larvas de concha de abanico, de acuerdo a la productividad de las zonas.</a:t>
            </a:r>
          </a:p>
          <a:p>
            <a:pPr algn="just"/>
            <a:endParaRPr lang="es-PE" sz="2000" b="1" dirty="0" smtClean="0">
              <a:solidFill>
                <a:srgbClr val="002060"/>
              </a:solidFill>
            </a:endParaRPr>
          </a:p>
          <a:p>
            <a:pPr algn="just"/>
            <a:endParaRPr lang="es-PE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es-PE" sz="2000" b="1" dirty="0" smtClean="0">
                <a:solidFill>
                  <a:srgbClr val="002060"/>
                </a:solidFill>
              </a:rPr>
              <a:t>Centros de producción de semilla o hatcherys con cantidades insignificantes.</a:t>
            </a:r>
          </a:p>
          <a:p>
            <a:pPr algn="just"/>
            <a:endParaRPr lang="es-PE" sz="2000" b="1" dirty="0" smtClean="0">
              <a:solidFill>
                <a:srgbClr val="002060"/>
              </a:solidFill>
            </a:endParaRPr>
          </a:p>
          <a:p>
            <a:pPr algn="just"/>
            <a:endParaRPr lang="es-PE" sz="2000" b="1" dirty="0" smtClean="0">
              <a:solidFill>
                <a:srgbClr val="002060"/>
              </a:solidFill>
            </a:endParaRPr>
          </a:p>
          <a:p>
            <a:pPr algn="just"/>
            <a:endParaRPr lang="es-PE" sz="2000" b="1" dirty="0" smtClean="0">
              <a:solidFill>
                <a:srgbClr val="002060"/>
              </a:solidFill>
            </a:endParaRPr>
          </a:p>
          <a:p>
            <a:pPr algn="just"/>
            <a:endParaRPr lang="es-PE" sz="2000" b="1" dirty="0" smtClean="0">
              <a:solidFill>
                <a:srgbClr val="002060"/>
              </a:solidFill>
            </a:endParaRPr>
          </a:p>
        </p:txBody>
      </p:sp>
      <p:pic>
        <p:nvPicPr>
          <p:cNvPr id="4" name="3 Imagen" descr="http://www.scielo.cl/fbpe/img/imar/v27/F02.gif"/>
          <p:cNvPicPr/>
          <p:nvPr/>
        </p:nvPicPr>
        <p:blipFill>
          <a:blip r:embed="rId2" cstate="print"/>
          <a:srcRect l="6449" t="8835" r="5974" b="33647"/>
          <a:stretch>
            <a:fillRect/>
          </a:stretch>
        </p:blipFill>
        <p:spPr bwMode="auto">
          <a:xfrm>
            <a:off x="4355976" y="5445224"/>
            <a:ext cx="403244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62068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FF0000"/>
                </a:solidFill>
              </a:rPr>
              <a:t>PRODUCCIÓN DE HATCHERYS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55959" y="1628800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 smtClean="0">
                <a:solidFill>
                  <a:srgbClr val="002060"/>
                </a:solidFill>
              </a:rPr>
              <a:t>La Región Piura, actualmente cuenta con 04 centros de producción de semillas o hatcherys</a:t>
            </a:r>
            <a:r>
              <a:rPr lang="es-PE" sz="2000" b="1" dirty="0">
                <a:solidFill>
                  <a:srgbClr val="002060"/>
                </a:solidFill>
              </a:rPr>
              <a:t> </a:t>
            </a:r>
            <a:r>
              <a:rPr lang="es-PE" sz="2000" b="1" dirty="0" smtClean="0">
                <a:solidFill>
                  <a:srgbClr val="002060"/>
                </a:solidFill>
              </a:rPr>
              <a:t>(02 con autorización y 02 en vía de formalización), ubicados en Los Órganos, Las Delicias, Vichayo y en la Ensenada Nunura.</a:t>
            </a:r>
          </a:p>
          <a:p>
            <a:pPr algn="just"/>
            <a:endParaRPr lang="es-PE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es-PE" sz="2000" b="1" dirty="0" smtClean="0">
                <a:solidFill>
                  <a:srgbClr val="002060"/>
                </a:solidFill>
              </a:rPr>
              <a:t>La producción estimada por hatcherys es de alrededor de 300,000 manojos de semilla por año, lo que significa que, solo puede abastecer de 03 a 05 asociaciones para sus siembras por año, resultando insignificante para la demanda requerida por 200 organizaciones de la Bahía de Sechura.</a:t>
            </a:r>
          </a:p>
          <a:p>
            <a:pPr algn="just"/>
            <a:endParaRPr lang="es-PE" sz="2000" b="1" dirty="0">
              <a:solidFill>
                <a:srgbClr val="002060"/>
              </a:solidFill>
            </a:endParaRPr>
          </a:p>
          <a:p>
            <a:pPr algn="just"/>
            <a:r>
              <a:rPr lang="es-PE" sz="2000" b="1" dirty="0" smtClean="0">
                <a:solidFill>
                  <a:srgbClr val="002060"/>
                </a:solidFill>
              </a:rPr>
              <a:t>Demostrándose así que, no es la solución para cubrir toda la demanda con dicha modalidad</a:t>
            </a:r>
            <a:r>
              <a:rPr lang="es-PE" dirty="0" smtClean="0"/>
              <a:t>.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yy.jpg"/>
          <p:cNvPicPr>
            <a:picLocks noChangeAspect="1"/>
          </p:cNvPicPr>
          <p:nvPr/>
        </p:nvPicPr>
        <p:blipFill rotWithShape="1">
          <a:blip r:embed="rId2" cstate="print"/>
          <a:srcRect t="-374"/>
          <a:stretch/>
        </p:blipFill>
        <p:spPr>
          <a:xfrm>
            <a:off x="884294" y="332657"/>
            <a:ext cx="7504130" cy="38884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15616" y="4407495"/>
            <a:ext cx="7567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 smtClean="0">
                <a:solidFill>
                  <a:srgbClr val="FF0000"/>
                </a:solidFill>
              </a:rPr>
              <a:t>Antes, el objetivo principal era la EXTRACCION y/o RECOLECCION  de juveniles y adultos  sin  control,  los  juveniles  no  completaban  el  ciclo  biológico (no ocurre etapa reproductiva – desoves)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42976" y="5445224"/>
            <a:ext cx="7539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 smtClean="0">
                <a:solidFill>
                  <a:srgbClr val="00B050"/>
                </a:solidFill>
              </a:rPr>
              <a:t>En el REPOBLAMIENTO, su objetivo es la recolección de juveniles para su traslado a áreas marítimas de producción, donde se desarrollará el ciclo biológico completo (Etapa reproductiva – desoves)</a:t>
            </a:r>
            <a:endParaRPr lang="es-P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53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98654" y="1182822"/>
            <a:ext cx="754669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PE" sz="1400" b="1" i="1" kern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Una </a:t>
            </a:r>
            <a:r>
              <a:rPr lang="es-PE" sz="1400" b="1" i="1" kern="1400" dirty="0" smtClean="0">
                <a:latin typeface="Arial" pitchFamily="34" charset="0"/>
                <a:cs typeface="Arial" pitchFamily="34" charset="0"/>
              </a:rPr>
              <a:t>de las consecuencias biológicas mas saltantes de las conchas de abanico, </a:t>
            </a:r>
          </a:p>
          <a:p>
            <a:pPr algn="ctr">
              <a:lnSpc>
                <a:spcPct val="130000"/>
              </a:lnSpc>
            </a:pPr>
            <a:r>
              <a:rPr lang="es-PE" sz="1400" b="1" i="1" kern="1400" dirty="0" smtClean="0">
                <a:latin typeface="Arial" pitchFamily="34" charset="0"/>
                <a:cs typeface="Arial" pitchFamily="34" charset="0"/>
              </a:rPr>
              <a:t>durante la ocurrencia del Niño, </a:t>
            </a:r>
          </a:p>
          <a:p>
            <a:pPr algn="ctr">
              <a:lnSpc>
                <a:spcPct val="130000"/>
              </a:lnSpc>
            </a:pPr>
            <a:r>
              <a:rPr lang="es-PE" sz="1400" b="1" i="1" kern="1400" dirty="0" smtClean="0">
                <a:latin typeface="Arial" pitchFamily="34" charset="0"/>
                <a:cs typeface="Arial" pitchFamily="34" charset="0"/>
              </a:rPr>
              <a:t>es el aumento exponencial de la biomasa de este bivalvo.</a:t>
            </a:r>
            <a:endParaRPr lang="es-PE" sz="1600" b="1" i="1" kern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42668" y="3786190"/>
            <a:ext cx="69441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>
              <a:lnSpc>
                <a:spcPct val="150000"/>
              </a:lnSpc>
              <a:buFont typeface="Arial" pitchFamily="34" charset="0"/>
              <a:buChar char="•"/>
            </a:pPr>
            <a:r>
              <a:rPr lang="es-PE" sz="1200" dirty="0" smtClean="0"/>
              <a:t>SE INCREMENTA LA TEMPERATURA DEL MAR.</a:t>
            </a:r>
          </a:p>
          <a:p>
            <a:pPr marL="115888" indent="-115888">
              <a:lnSpc>
                <a:spcPct val="150000"/>
              </a:lnSpc>
              <a:buFont typeface="Arial" pitchFamily="34" charset="0"/>
              <a:buChar char="•"/>
            </a:pPr>
            <a:r>
              <a:rPr lang="es-PE" sz="1200" dirty="0" smtClean="0"/>
              <a:t>LOS PREDADORES NATURALES DE LAS CONCHAS EN ESTADO PLATÓNICO MIGRAN.</a:t>
            </a:r>
          </a:p>
          <a:p>
            <a:pPr marL="115888" indent="-115888">
              <a:lnSpc>
                <a:spcPct val="150000"/>
              </a:lnSpc>
              <a:buFont typeface="Arial" pitchFamily="34" charset="0"/>
              <a:buChar char="•"/>
            </a:pPr>
            <a:r>
              <a:rPr lang="es-PE" sz="1200" dirty="0" smtClean="0"/>
              <a:t>SE INCREMENTA LA CANTIDAD DE ALIMENTO DISPONIBLE, DEBIDO A LA MIGRACIÓN.</a:t>
            </a:r>
          </a:p>
          <a:p>
            <a:pPr marL="115888" indent="-115888">
              <a:lnSpc>
                <a:spcPct val="150000"/>
              </a:lnSpc>
              <a:buFont typeface="Arial" pitchFamily="34" charset="0"/>
              <a:buChar char="•"/>
            </a:pPr>
            <a:r>
              <a:rPr lang="es-PE" sz="1200" dirty="0" smtClean="0"/>
              <a:t>EL CRECIMIENTO DE LAS CONCHAS SE ACELERA, (METABOLISMO Y DISPONIBILIDAD DE ALIMENTO).</a:t>
            </a:r>
          </a:p>
          <a:p>
            <a:pPr marL="115888" indent="-115888">
              <a:lnSpc>
                <a:spcPct val="150000"/>
              </a:lnSpc>
              <a:buFont typeface="Arial" pitchFamily="34" charset="0"/>
              <a:buChar char="•"/>
            </a:pPr>
            <a:r>
              <a:rPr lang="es-PE" sz="1200" dirty="0" smtClean="0"/>
              <a:t>LAS CONCHAS LOGRAN SU ADULTEZ DE DESOVE EN 270 DÍAS EN LUGAR DE EN 370.</a:t>
            </a:r>
          </a:p>
          <a:p>
            <a:pPr marL="115888" indent="-115888">
              <a:lnSpc>
                <a:spcPct val="150000"/>
              </a:lnSpc>
              <a:buFont typeface="Arial" pitchFamily="34" charset="0"/>
              <a:buChar char="•"/>
            </a:pPr>
            <a:r>
              <a:rPr lang="es-PE" sz="1200" dirty="0" smtClean="0"/>
              <a:t> SE PRODUCEN DESOVES MASIVOS. </a:t>
            </a:r>
          </a:p>
          <a:p>
            <a:pPr marL="115888" indent="-115888">
              <a:lnSpc>
                <a:spcPct val="150000"/>
              </a:lnSpc>
              <a:buFont typeface="Arial" pitchFamily="34" charset="0"/>
              <a:buChar char="•"/>
            </a:pPr>
            <a:r>
              <a:rPr lang="es-PE" sz="1200" dirty="0" smtClean="0"/>
              <a:t>AUMENTO DE LA TASA DE FECUNDIDAD DE 500 A 4’000,000 DE ÓVULOS POR ANIMAL.</a:t>
            </a:r>
          </a:p>
          <a:p>
            <a:pPr marL="115888" indent="-115888">
              <a:lnSpc>
                <a:spcPct val="150000"/>
              </a:lnSpc>
              <a:buFont typeface="Arial" pitchFamily="34" charset="0"/>
              <a:buChar char="•"/>
            </a:pPr>
            <a:r>
              <a:rPr lang="es-PE" sz="1200" dirty="0" smtClean="0"/>
              <a:t>LA TASA DE SOBREVIVENCIA PLACTONICA SE INCREMENTA NOTORIAMENTE (AUSENCIA DE PREDADORES). </a:t>
            </a:r>
          </a:p>
          <a:p>
            <a:pPr marL="115888" indent="-115888">
              <a:lnSpc>
                <a:spcPct val="150000"/>
              </a:lnSpc>
              <a:buFont typeface="Arial" pitchFamily="34" charset="0"/>
              <a:buChar char="•"/>
            </a:pPr>
            <a:r>
              <a:rPr lang="es-PE" sz="1200" b="1" dirty="0" smtClean="0"/>
              <a:t>LA BIOMASA CRECE EXPONENCIALMENTE.</a:t>
            </a:r>
          </a:p>
        </p:txBody>
      </p: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048" y="2361234"/>
            <a:ext cx="1823224" cy="135931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9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099" y="2360645"/>
            <a:ext cx="1814923" cy="13548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7560" y="2359146"/>
            <a:ext cx="1840300" cy="13518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135" y="2353893"/>
            <a:ext cx="1806571" cy="13571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" name="15 Grupo"/>
          <p:cNvGrpSpPr/>
          <p:nvPr/>
        </p:nvGrpSpPr>
        <p:grpSpPr>
          <a:xfrm>
            <a:off x="189299" y="116879"/>
            <a:ext cx="3391381" cy="876853"/>
            <a:chOff x="189299" y="261263"/>
            <a:chExt cx="3391381" cy="876853"/>
          </a:xfrm>
        </p:grpSpPr>
        <p:sp>
          <p:nvSpPr>
            <p:cNvPr id="13" name="4 CuadroTexto"/>
            <p:cNvSpPr txBox="1"/>
            <p:nvPr/>
          </p:nvSpPr>
          <p:spPr>
            <a:xfrm>
              <a:off x="190213" y="261263"/>
              <a:ext cx="940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i="1" dirty="0" smtClean="0">
                  <a:solidFill>
                    <a:schemeClr val="bg1"/>
                  </a:solidFill>
                </a:rPr>
                <a:t>Entorno</a:t>
              </a:r>
              <a:endParaRPr lang="es-ES" b="1" i="1" dirty="0">
                <a:solidFill>
                  <a:schemeClr val="bg1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189299" y="553341"/>
              <a:ext cx="33913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es-ES" sz="1600" b="1" i="1" dirty="0" smtClean="0">
                  <a:cs typeface="FrankRuehl" pitchFamily="34" charset="-79"/>
                </a:rPr>
                <a:t> Entendiendo la deriva planctónica</a:t>
              </a:r>
              <a:endParaRPr lang="es-ES" sz="1600" b="1" i="1" dirty="0">
                <a:cs typeface="FrankRuehl" pitchFamily="34" charset="-79"/>
              </a:endParaRPr>
            </a:p>
          </p:txBody>
        </p:sp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 flipV="1">
            <a:off x="0" y="848673"/>
            <a:ext cx="9144000" cy="28800"/>
          </a:xfrm>
          <a:prstGeom prst="rect">
            <a:avLst/>
          </a:prstGeom>
          <a:gradFill rotWithShape="0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PE" b="0" dirty="0"/>
          </a:p>
        </p:txBody>
      </p:sp>
    </p:spTree>
  </p:cSld>
  <p:clrMapOvr>
    <a:masterClrMapping/>
  </p:clrMapOvr>
  <p:transition spd="slow" advClick="0" advTm="4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3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dvAuto="50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1482</TotalTime>
  <Words>1449</Words>
  <Application>Microsoft Office PowerPoint</Application>
  <PresentationFormat>Presentación en pantalla (4:3)</PresentationFormat>
  <Paragraphs>165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Concurrencia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xtv</dc:creator>
  <cp:lastModifiedBy>LIZARDO</cp:lastModifiedBy>
  <cp:revision>166</cp:revision>
  <dcterms:created xsi:type="dcterms:W3CDTF">2014-02-27T01:29:27Z</dcterms:created>
  <dcterms:modified xsi:type="dcterms:W3CDTF">2014-04-07T03:11:17Z</dcterms:modified>
</cp:coreProperties>
</file>