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8" r:id="rId3"/>
    <p:sldId id="259" r:id="rId4"/>
    <p:sldId id="261" r:id="rId5"/>
    <p:sldId id="260" r:id="rId6"/>
    <p:sldId id="271" r:id="rId7"/>
    <p:sldId id="257" r:id="rId8"/>
    <p:sldId id="263" r:id="rId9"/>
    <p:sldId id="262" r:id="rId10"/>
    <p:sldId id="265" r:id="rId11"/>
    <p:sldId id="267" r:id="rId12"/>
    <p:sldId id="266" r:id="rId13"/>
    <p:sldId id="264" r:id="rId14"/>
    <p:sldId id="272" r:id="rId15"/>
    <p:sldId id="273" r:id="rId16"/>
    <p:sldId id="269" r:id="rId17"/>
    <p:sldId id="268" r:id="rId18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>
        <p:scale>
          <a:sx n="80" d="100"/>
          <a:sy n="80" d="100"/>
        </p:scale>
        <p:origin x="-1212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Ingreso</c:v>
                </c:pt>
              </c:strCache>
            </c:strRef>
          </c:tx>
          <c:dLbls>
            <c:showVal val="1"/>
          </c:dLbls>
          <c:cat>
            <c:strRef>
              <c:f>Hoja1!$A$2:$A$3</c:f>
              <c:strCache>
                <c:ptCount val="2"/>
                <c:pt idx="0">
                  <c:v>SST </c:v>
                </c:pt>
                <c:pt idx="1">
                  <c:v>AyG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4.0000000000000063E-2</c:v>
                </c:pt>
                <c:pt idx="1">
                  <c:v>3.0000000000000051E-2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Salida</c:v>
                </c:pt>
              </c:strCache>
            </c:strRef>
          </c:tx>
          <c:dLbls>
            <c:showVal val="1"/>
          </c:dLbls>
          <c:cat>
            <c:strRef>
              <c:f>Hoja1!$A$2:$A$3</c:f>
              <c:strCache>
                <c:ptCount val="2"/>
                <c:pt idx="0">
                  <c:v>SST </c:v>
                </c:pt>
                <c:pt idx="1">
                  <c:v>AyG</c:v>
                </c:pt>
              </c:strCache>
            </c:strRef>
          </c:cat>
          <c:val>
            <c:numRef>
              <c:f>Hoja1!$C$2:$C$3</c:f>
              <c:numCache>
                <c:formatCode>0.00%</c:formatCode>
                <c:ptCount val="2"/>
                <c:pt idx="0">
                  <c:v>4.0000000000000088E-3</c:v>
                </c:pt>
                <c:pt idx="1">
                  <c:v>2.5000000000000048E-3</c:v>
                </c:pt>
              </c:numCache>
            </c:numRef>
          </c:val>
        </c:ser>
        <c:axId val="64887808"/>
        <c:axId val="65272064"/>
      </c:barChart>
      <c:catAx>
        <c:axId val="64887808"/>
        <c:scaling>
          <c:orientation val="minMax"/>
        </c:scaling>
        <c:axPos val="b"/>
        <c:tickLblPos val="nextTo"/>
        <c:crossAx val="65272064"/>
        <c:crosses val="autoZero"/>
        <c:auto val="1"/>
        <c:lblAlgn val="ctr"/>
        <c:lblOffset val="100"/>
      </c:catAx>
      <c:valAx>
        <c:axId val="65272064"/>
        <c:scaling>
          <c:orientation val="minMax"/>
          <c:max val="4.0000000000000084E-2"/>
        </c:scaling>
        <c:axPos val="l"/>
        <c:majorGridlines/>
        <c:numFmt formatCode="0.00%" sourceLinked="1"/>
        <c:tickLblPos val="nextTo"/>
        <c:crossAx val="6488780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4D27C-4F97-4EBD-AABB-E50DA49FFB8B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3A7C8-B055-484C-BDE7-D0BCB66195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3A7C8-B055-484C-BDE7-D0BCB661959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3A7C8-B055-484C-BDE7-D0BCB661959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A9E0-D5A9-4742-BBFC-03FD869AC9A0}" type="datetimeFigureOut">
              <a:rPr lang="es-PE" smtClean="0"/>
              <a:pPr/>
              <a:t>18/07/2014</a:t>
            </a:fld>
            <a:endParaRPr lang="es-P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4906-4F48-496A-9F81-5F6A340396DA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A9E0-D5A9-4742-BBFC-03FD869AC9A0}" type="datetimeFigureOut">
              <a:rPr lang="es-PE" smtClean="0"/>
              <a:pPr/>
              <a:t>18/07/2014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4906-4F48-496A-9F81-5F6A340396DA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A9E0-D5A9-4742-BBFC-03FD869AC9A0}" type="datetimeFigureOut">
              <a:rPr lang="es-PE" smtClean="0"/>
              <a:pPr/>
              <a:t>18/07/2014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4906-4F48-496A-9F81-5F6A340396DA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A9E0-D5A9-4742-BBFC-03FD869AC9A0}" type="datetimeFigureOut">
              <a:rPr lang="es-PE" smtClean="0"/>
              <a:pPr/>
              <a:t>18/07/2014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4906-4F48-496A-9F81-5F6A340396DA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A9E0-D5A9-4742-BBFC-03FD869AC9A0}" type="datetimeFigureOut">
              <a:rPr lang="es-PE" smtClean="0"/>
              <a:pPr/>
              <a:t>18/07/2014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4906-4F48-496A-9F81-5F6A340396DA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A9E0-D5A9-4742-BBFC-03FD869AC9A0}" type="datetimeFigureOut">
              <a:rPr lang="es-PE" smtClean="0"/>
              <a:pPr/>
              <a:t>18/07/2014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4906-4F48-496A-9F81-5F6A340396DA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A9E0-D5A9-4742-BBFC-03FD869AC9A0}" type="datetimeFigureOut">
              <a:rPr lang="es-PE" smtClean="0"/>
              <a:pPr/>
              <a:t>18/07/2014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4906-4F48-496A-9F81-5F6A340396DA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A9E0-D5A9-4742-BBFC-03FD869AC9A0}" type="datetimeFigureOut">
              <a:rPr lang="es-PE" smtClean="0"/>
              <a:pPr/>
              <a:t>18/07/2014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4906-4F48-496A-9F81-5F6A340396DA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A9E0-D5A9-4742-BBFC-03FD869AC9A0}" type="datetimeFigureOut">
              <a:rPr lang="es-PE" smtClean="0"/>
              <a:pPr/>
              <a:t>18/07/2014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4906-4F48-496A-9F81-5F6A340396DA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A9E0-D5A9-4742-BBFC-03FD869AC9A0}" type="datetimeFigureOut">
              <a:rPr lang="es-PE" smtClean="0"/>
              <a:pPr/>
              <a:t>18/07/2014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4906-4F48-496A-9F81-5F6A340396DA}" type="slidenum">
              <a:rPr lang="es-PE" smtClean="0"/>
              <a:pPr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A9E0-D5A9-4742-BBFC-03FD869AC9A0}" type="datetimeFigureOut">
              <a:rPr lang="es-PE" smtClean="0"/>
              <a:pPr/>
              <a:t>18/07/2014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324906-4F48-496A-9F81-5F6A340396DA}" type="slidenum">
              <a:rPr lang="es-PE" smtClean="0"/>
              <a:pPr/>
              <a:t>‹#›</a:t>
            </a:fld>
            <a:endParaRPr lang="es-P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58A9E0-D5A9-4742-BBFC-03FD869AC9A0}" type="datetimeFigureOut">
              <a:rPr lang="es-PE" smtClean="0"/>
              <a:pPr/>
              <a:t>18/07/2014</a:t>
            </a:fld>
            <a:endParaRPr lang="es-P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324906-4F48-496A-9F81-5F6A340396DA}" type="slidenum">
              <a:rPr lang="es-PE" smtClean="0"/>
              <a:pPr/>
              <a:t>‹#›</a:t>
            </a:fld>
            <a:endParaRPr lang="es-P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038" y="1698625"/>
            <a:ext cx="9190038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251520" y="1844824"/>
            <a:ext cx="4357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2"/>
                </a:solidFill>
                <a:latin typeface="Berlin Sans FB" pitchFamily="34" charset="0"/>
              </a:rPr>
              <a:t>PERFECCIONANDO </a:t>
            </a:r>
          </a:p>
          <a:p>
            <a:r>
              <a:rPr lang="es-ES" sz="2800" b="1" dirty="0" smtClean="0">
                <a:solidFill>
                  <a:schemeClr val="bg2"/>
                </a:solidFill>
                <a:latin typeface="Berlin Sans FB" pitchFamily="34" charset="0"/>
              </a:rPr>
              <a:t>EL TRATAMIENTO DEL AGUA DE BOMBEO</a:t>
            </a:r>
            <a:endParaRPr lang="es-ES" sz="2800" b="1" dirty="0">
              <a:solidFill>
                <a:schemeClr val="bg2"/>
              </a:solidFill>
              <a:latin typeface="Berlin Sans FB" pitchFamily="34" charset="0"/>
            </a:endParaRPr>
          </a:p>
        </p:txBody>
      </p:sp>
      <p:pic>
        <p:nvPicPr>
          <p:cNvPr id="1027" name="Picture 3" descr="C:\Users\Steve Kimble\Documents\My Documents\Visio Drawings\Card design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080121" cy="148655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47664" y="620688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PYXIS WATER SYSTEMS, INC.</a:t>
            </a:r>
          </a:p>
        </p:txBody>
      </p:sp>
    </p:spTree>
    <p:extLst>
      <p:ext uri="{BB962C8B-B14F-4D97-AF65-F5344CB8AC3E}">
        <p14:creationId xmlns="" xmlns:p14="http://schemas.microsoft.com/office/powerpoint/2010/main" val="168255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4 Grupo"/>
          <p:cNvGrpSpPr/>
          <p:nvPr/>
        </p:nvGrpSpPr>
        <p:grpSpPr>
          <a:xfrm>
            <a:off x="142844" y="332656"/>
            <a:ext cx="8746216" cy="6007038"/>
            <a:chOff x="357158" y="332656"/>
            <a:chExt cx="8746216" cy="6007038"/>
          </a:xfrm>
        </p:grpSpPr>
        <p:sp>
          <p:nvSpPr>
            <p:cNvPr id="4" name="3 Elipse"/>
            <p:cNvSpPr/>
            <p:nvPr/>
          </p:nvSpPr>
          <p:spPr>
            <a:xfrm>
              <a:off x="1331640" y="1628800"/>
              <a:ext cx="720080" cy="648072"/>
            </a:xfrm>
            <a:prstGeom prst="ellipse">
              <a:avLst/>
            </a:prstGeom>
            <a:pattFill prst="sphere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" name="4 Flecha abajo"/>
            <p:cNvSpPr/>
            <p:nvPr/>
          </p:nvSpPr>
          <p:spPr>
            <a:xfrm>
              <a:off x="1547664" y="332656"/>
              <a:ext cx="288032" cy="12961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691680" y="332656"/>
              <a:ext cx="8640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00" b="1" dirty="0" smtClean="0">
                  <a:latin typeface="Arial Narrow" pitchFamily="34" charset="0"/>
                </a:rPr>
                <a:t>Bombeo de la Chata</a:t>
              </a:r>
              <a:endParaRPr lang="es-PE" sz="1100" b="1" dirty="0">
                <a:latin typeface="Arial Narrow" pitchFamily="34" charset="0"/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642910" y="1285860"/>
              <a:ext cx="79208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00" b="1" dirty="0" smtClean="0">
                  <a:latin typeface="Arial Narrow" pitchFamily="34" charset="0"/>
                </a:rPr>
                <a:t>Anchoveta a Pozas y Proceso</a:t>
              </a:r>
              <a:endParaRPr lang="es-PE" sz="1100" b="1" dirty="0">
                <a:latin typeface="Arial Narrow" pitchFamily="34" charset="0"/>
              </a:endParaRPr>
            </a:p>
          </p:txBody>
        </p:sp>
        <p:sp>
          <p:nvSpPr>
            <p:cNvPr id="9" name="8 Flecha izquierda"/>
            <p:cNvSpPr/>
            <p:nvPr/>
          </p:nvSpPr>
          <p:spPr>
            <a:xfrm>
              <a:off x="632163" y="1822979"/>
              <a:ext cx="725127" cy="17726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9 Flecha izquierda"/>
            <p:cNvSpPr/>
            <p:nvPr/>
          </p:nvSpPr>
          <p:spPr>
            <a:xfrm rot="18166933" flipV="1">
              <a:off x="239467" y="2950105"/>
              <a:ext cx="2198318" cy="23926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1691680" y="2420888"/>
              <a:ext cx="93610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00" b="1" dirty="0" smtClean="0">
                  <a:latin typeface="Arial Narrow" pitchFamily="34" charset="0"/>
                </a:rPr>
                <a:t>Agua de Bombeo a Tratamiento</a:t>
              </a:r>
              <a:endParaRPr lang="es-PE" sz="1100" b="1" dirty="0">
                <a:latin typeface="Arial Narrow" pitchFamily="34" charset="0"/>
              </a:endParaRPr>
            </a:p>
          </p:txBody>
        </p:sp>
        <p:grpSp>
          <p:nvGrpSpPr>
            <p:cNvPr id="3" name="15 Grupo"/>
            <p:cNvGrpSpPr/>
            <p:nvPr/>
          </p:nvGrpSpPr>
          <p:grpSpPr>
            <a:xfrm>
              <a:off x="357158" y="3929066"/>
              <a:ext cx="1584176" cy="648072"/>
              <a:chOff x="1835696" y="3789040"/>
              <a:chExt cx="1584176" cy="648072"/>
            </a:xfrm>
          </p:grpSpPr>
          <p:sp>
            <p:nvSpPr>
              <p:cNvPr id="12" name="11 Elipse"/>
              <p:cNvSpPr/>
              <p:nvPr/>
            </p:nvSpPr>
            <p:spPr>
              <a:xfrm>
                <a:off x="1835696" y="3789040"/>
                <a:ext cx="720080" cy="648072"/>
              </a:xfrm>
              <a:prstGeom prst="ellipse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sz="700" b="1" dirty="0" smtClean="0">
                    <a:solidFill>
                      <a:schemeClr val="tx1"/>
                    </a:solidFill>
                    <a:latin typeface="Arial Narrow" pitchFamily="34" charset="0"/>
                  </a:rPr>
                  <a:t>Trommel</a:t>
                </a:r>
              </a:p>
              <a:p>
                <a:pPr algn="ctr"/>
                <a:r>
                  <a:rPr lang="es-PE" sz="700" b="1" dirty="0" smtClean="0">
                    <a:solidFill>
                      <a:schemeClr val="tx1"/>
                    </a:solidFill>
                    <a:latin typeface="Arial Narrow" pitchFamily="34" charset="0"/>
                  </a:rPr>
                  <a:t>1 mml</a:t>
                </a:r>
                <a:endParaRPr lang="es-PE" sz="1000" b="1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3" name="12 Elipse"/>
              <p:cNvSpPr/>
              <p:nvPr/>
            </p:nvSpPr>
            <p:spPr>
              <a:xfrm>
                <a:off x="2699792" y="3789040"/>
                <a:ext cx="720080" cy="648072"/>
              </a:xfrm>
              <a:prstGeom prst="ellipse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sz="700" b="1" dirty="0" smtClean="0">
                    <a:solidFill>
                      <a:schemeClr val="tx1"/>
                    </a:solidFill>
                    <a:latin typeface="Arial Narrow" pitchFamily="34" charset="0"/>
                  </a:rPr>
                  <a:t>Trommel</a:t>
                </a:r>
              </a:p>
              <a:p>
                <a:pPr algn="ctr"/>
                <a:r>
                  <a:rPr lang="es-PE" sz="700" b="1" dirty="0" smtClean="0">
                    <a:solidFill>
                      <a:schemeClr val="tx1"/>
                    </a:solidFill>
                    <a:latin typeface="Arial Narrow" pitchFamily="34" charset="0"/>
                  </a:rPr>
                  <a:t>0.5 mml</a:t>
                </a:r>
                <a:endParaRPr lang="es-PE" sz="1000" b="1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cxnSp>
            <p:nvCxnSpPr>
              <p:cNvPr id="15" name="14 Conector recto de flecha"/>
              <p:cNvCxnSpPr>
                <a:stCxn id="12" idx="6"/>
                <a:endCxn id="13" idx="2"/>
              </p:cNvCxnSpPr>
              <p:nvPr/>
            </p:nvCxnSpPr>
            <p:spPr>
              <a:xfrm>
                <a:off x="2555776" y="4113076"/>
                <a:ext cx="14401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16 Recortar rectángulo de esquina sencilla"/>
            <p:cNvSpPr/>
            <p:nvPr/>
          </p:nvSpPr>
          <p:spPr>
            <a:xfrm>
              <a:off x="2285984" y="3929066"/>
              <a:ext cx="1656184" cy="648072"/>
            </a:xfrm>
            <a:prstGeom prst="snip1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 smtClean="0"/>
                <a:t>Trampa de Grasa</a:t>
              </a:r>
              <a:endParaRPr lang="es-PE" dirty="0"/>
            </a:p>
          </p:txBody>
        </p:sp>
        <p:sp>
          <p:nvSpPr>
            <p:cNvPr id="18" name="17 Recortar rectángulo de esquina sencilla"/>
            <p:cNvSpPr/>
            <p:nvPr/>
          </p:nvSpPr>
          <p:spPr>
            <a:xfrm>
              <a:off x="4201700" y="3929066"/>
              <a:ext cx="1656184" cy="648072"/>
            </a:xfrm>
            <a:prstGeom prst="snip1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 smtClean="0"/>
                <a:t>DAF FISICO</a:t>
              </a:r>
              <a:endParaRPr lang="es-PE" dirty="0"/>
            </a:p>
          </p:txBody>
        </p:sp>
        <p:cxnSp>
          <p:nvCxnSpPr>
            <p:cNvPr id="19" name="18 Conector recto de flecha"/>
            <p:cNvCxnSpPr>
              <a:stCxn id="13" idx="6"/>
              <a:endCxn id="17" idx="2"/>
            </p:cNvCxnSpPr>
            <p:nvPr/>
          </p:nvCxnSpPr>
          <p:spPr>
            <a:xfrm>
              <a:off x="1941334" y="4253102"/>
              <a:ext cx="3446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23 Disco magnético"/>
            <p:cNvSpPr/>
            <p:nvPr/>
          </p:nvSpPr>
          <p:spPr>
            <a:xfrm>
              <a:off x="571472" y="5214950"/>
              <a:ext cx="936104" cy="1124744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b="1" dirty="0" smtClean="0">
                  <a:latin typeface="Arial Narrow" pitchFamily="34" charset="0"/>
                </a:rPr>
                <a:t>Tk Ecualizador</a:t>
              </a:r>
              <a:endParaRPr lang="es-PE" sz="1200" b="1" dirty="0">
                <a:latin typeface="Arial Narrow" pitchFamily="34" charset="0"/>
              </a:endParaRPr>
            </a:p>
          </p:txBody>
        </p:sp>
        <p:cxnSp>
          <p:nvCxnSpPr>
            <p:cNvPr id="20" name="19 Conector recto de flecha"/>
            <p:cNvCxnSpPr/>
            <p:nvPr/>
          </p:nvCxnSpPr>
          <p:spPr>
            <a:xfrm rot="10800000" flipV="1">
              <a:off x="1500166" y="4572008"/>
              <a:ext cx="4357718" cy="11515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22 Cilindro"/>
            <p:cNvSpPr/>
            <p:nvPr/>
          </p:nvSpPr>
          <p:spPr>
            <a:xfrm>
              <a:off x="3857620" y="5357826"/>
              <a:ext cx="3429024" cy="714380"/>
            </a:xfrm>
            <a:prstGeom prst="can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DAF QUIMICO</a:t>
              </a:r>
              <a:endParaRPr lang="es-ES" dirty="0"/>
            </a:p>
          </p:txBody>
        </p:sp>
        <p:cxnSp>
          <p:nvCxnSpPr>
            <p:cNvPr id="28" name="27 Conector recto de flecha"/>
            <p:cNvCxnSpPr>
              <a:endCxn id="18" idx="2"/>
            </p:cNvCxnSpPr>
            <p:nvPr/>
          </p:nvCxnSpPr>
          <p:spPr>
            <a:xfrm flipV="1">
              <a:off x="3941598" y="4253102"/>
              <a:ext cx="260102" cy="315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 de flecha"/>
            <p:cNvCxnSpPr>
              <a:stCxn id="24" idx="4"/>
              <a:endCxn id="23" idx="2"/>
            </p:cNvCxnSpPr>
            <p:nvPr/>
          </p:nvCxnSpPr>
          <p:spPr>
            <a:xfrm flipV="1">
              <a:off x="1507576" y="5715016"/>
              <a:ext cx="2350044" cy="623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34 Pentágono"/>
            <p:cNvSpPr/>
            <p:nvPr/>
          </p:nvSpPr>
          <p:spPr>
            <a:xfrm>
              <a:off x="6143636" y="2708920"/>
              <a:ext cx="1214446" cy="36004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dirty="0" smtClean="0">
                  <a:latin typeface="Arial Narrow" pitchFamily="34" charset="0"/>
                </a:rPr>
                <a:t>DECANTER</a:t>
              </a:r>
              <a:endParaRPr lang="es-ES" sz="1200" b="1" dirty="0">
                <a:latin typeface="Arial Narrow" pitchFamily="34" charset="0"/>
              </a:endParaRPr>
            </a:p>
          </p:txBody>
        </p:sp>
        <p:cxnSp>
          <p:nvCxnSpPr>
            <p:cNvPr id="38" name="37 Conector recto de flecha"/>
            <p:cNvCxnSpPr>
              <a:endCxn id="35" idx="2"/>
            </p:cNvCxnSpPr>
            <p:nvPr/>
          </p:nvCxnSpPr>
          <p:spPr>
            <a:xfrm flipH="1" flipV="1">
              <a:off x="6660849" y="3068960"/>
              <a:ext cx="340044" cy="23603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 de flecha"/>
            <p:cNvCxnSpPr/>
            <p:nvPr/>
          </p:nvCxnSpPr>
          <p:spPr>
            <a:xfrm rot="5400000" flipH="1" flipV="1">
              <a:off x="4786314" y="2928934"/>
              <a:ext cx="5572164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41 CuadroTexto"/>
            <p:cNvSpPr txBox="1"/>
            <p:nvPr/>
          </p:nvSpPr>
          <p:spPr>
            <a:xfrm>
              <a:off x="7810650" y="620688"/>
              <a:ext cx="129272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00" b="1" dirty="0" smtClean="0">
                  <a:latin typeface="Arial Narrow" pitchFamily="34" charset="0"/>
                </a:rPr>
                <a:t>Efluente tratado al mar mediante emisor submarino</a:t>
              </a:r>
              <a:endParaRPr lang="es-PE" sz="1100" b="1" dirty="0">
                <a:latin typeface="Arial Narrow" pitchFamily="34" charset="0"/>
              </a:endParaRPr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5857884" y="1730865"/>
              <a:ext cx="12927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00" b="1" dirty="0" smtClean="0">
                  <a:latin typeface="Arial Narrow" pitchFamily="34" charset="0"/>
                </a:rPr>
                <a:t>DECANTER deshidrata lodos que se envían al secado</a:t>
              </a:r>
              <a:endParaRPr lang="es-PE" sz="1100" b="1" dirty="0">
                <a:latin typeface="Arial Narrow" pitchFamily="34" charset="0"/>
              </a:endParaRPr>
            </a:p>
          </p:txBody>
        </p:sp>
      </p:grpSp>
      <p:sp>
        <p:nvSpPr>
          <p:cNvPr id="46" name="45 CuadroTexto"/>
          <p:cNvSpPr txBox="1"/>
          <p:nvPr/>
        </p:nvSpPr>
        <p:spPr>
          <a:xfrm>
            <a:off x="2339752" y="620689"/>
            <a:ext cx="3285008" cy="230832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  <a:latin typeface="Berlin Sans FB" pitchFamily="34" charset="0"/>
              </a:rPr>
              <a:t>OTRO HALLAZGO INTERESANTE  ENCONTRADO</a:t>
            </a:r>
          </a:p>
          <a:p>
            <a:endParaRPr lang="es-ES" b="1" dirty="0" smtClean="0">
              <a:solidFill>
                <a:srgbClr val="00B050"/>
              </a:solidFill>
              <a:latin typeface="Berlin Sans FB" pitchFamily="34" charset="0"/>
            </a:endParaRPr>
          </a:p>
          <a:p>
            <a:r>
              <a:rPr lang="es-ES" b="1" dirty="0" smtClean="0">
                <a:solidFill>
                  <a:srgbClr val="00B050"/>
                </a:solidFill>
                <a:latin typeface="Berlin Sans FB" pitchFamily="34" charset="0"/>
              </a:rPr>
              <a:t>El tratamiento convencional puede tomar entre 6 y 22 horas; potenciándose el nº de bacterias</a:t>
            </a:r>
            <a:endParaRPr lang="es-ES" b="1" dirty="0">
              <a:solidFill>
                <a:srgbClr val="00B050"/>
              </a:solidFill>
              <a:latin typeface="Berlin Sans FB" pitchFamily="34" charset="0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4785" y="1428736"/>
            <a:ext cx="59185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1" y="2224078"/>
            <a:ext cx="5040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785926"/>
            <a:ext cx="59185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285860"/>
            <a:ext cx="59185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878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836713"/>
            <a:ext cx="7416824" cy="57861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LA PROLIFERACION BACTERIANA SE PUEDE VERIFICAR POR LOS SIGUIENTES INDICADORES DEL FAA:</a:t>
            </a:r>
          </a:p>
          <a:p>
            <a:endParaRPr lang="es-ES" sz="1600" b="1" dirty="0" smtClean="0">
              <a:solidFill>
                <a:schemeClr val="bg2">
                  <a:lumMod val="10000"/>
                </a:schemeClr>
              </a:solidFill>
              <a:latin typeface="Berlin Sans FB" pitchFamily="34" charset="0"/>
            </a:endParaRPr>
          </a:p>
          <a:p>
            <a:endParaRPr lang="es-ES" sz="1600" b="1" dirty="0" smtClean="0">
              <a:solidFill>
                <a:schemeClr val="bg2">
                  <a:lumMod val="10000"/>
                </a:schemeClr>
              </a:solidFill>
              <a:latin typeface="Berlin Sans FB" pitchFamily="34" charset="0"/>
            </a:endParaRPr>
          </a:p>
          <a:p>
            <a:r>
              <a:rPr lang="en-US" sz="1600" dirty="0" smtClean="0"/>
              <a:t> </a:t>
            </a:r>
          </a:p>
          <a:p>
            <a:r>
              <a:rPr lang="es-PE" sz="1600" b="1" i="1" dirty="0" smtClean="0"/>
              <a:t>Las bacterias empiezan a reproducirse en las bodegas de los barcos pesqueros; luego en condiciones adecuadas pueden duplicarse cada 40 segundos, proceso que se da en las trampas de grasa, tanques de ecualización y DAF. 100,000 bacterias pueden convertirse fácilmente en 90 millones o más.</a:t>
            </a:r>
            <a:endParaRPr lang="en-US" sz="1600" dirty="0" smtClean="0"/>
          </a:p>
          <a:p>
            <a:r>
              <a:rPr lang="es-PE" sz="1600" b="1" i="1" dirty="0" smtClean="0"/>
              <a:t>Como se alimentan de proteína disminuyen su contenido en la harina de pescado incrementando  los FFA (por los residuos fecales de las bacterias).</a:t>
            </a:r>
            <a:endParaRPr lang="en-US" sz="1600" dirty="0" smtClean="0"/>
          </a:p>
          <a:p>
            <a:r>
              <a:rPr lang="es-PE" sz="1600" b="1" i="1" dirty="0" smtClean="0"/>
              <a:t>Para detener su crecimiento  lo ideal es remover la mayor cantidad de sólidos y grasas a la llegada del agua de bombeo.</a:t>
            </a:r>
            <a:endParaRPr lang="en-US" sz="1600" dirty="0" smtClean="0"/>
          </a:p>
          <a:p>
            <a:endParaRPr lang="es-ES" sz="1600" b="1" dirty="0" smtClean="0">
              <a:solidFill>
                <a:schemeClr val="bg2">
                  <a:lumMod val="10000"/>
                </a:schemeClr>
              </a:solidFill>
              <a:latin typeface="Berlin Sans FB" pitchFamily="34" charset="0"/>
            </a:endParaRPr>
          </a:p>
          <a:p>
            <a:endParaRPr lang="es-ES" sz="1600" b="1" dirty="0" smtClean="0">
              <a:solidFill>
                <a:schemeClr val="bg2">
                  <a:lumMod val="10000"/>
                </a:schemeClr>
              </a:solidFill>
              <a:latin typeface="Berlin Sans FB" pitchFamily="34" charset="0"/>
            </a:endParaRPr>
          </a:p>
          <a:p>
            <a:endParaRPr lang="es-ES" b="1" dirty="0" smtClean="0">
              <a:solidFill>
                <a:schemeClr val="bg2">
                  <a:lumMod val="10000"/>
                </a:schemeClr>
              </a:solidFill>
              <a:latin typeface="Berlin Sans FB" pitchFamily="34" charset="0"/>
            </a:endParaRPr>
          </a:p>
          <a:p>
            <a:endParaRPr lang="es-ES" sz="1600" b="1" dirty="0" smtClean="0">
              <a:solidFill>
                <a:schemeClr val="bg2">
                  <a:lumMod val="10000"/>
                </a:schemeClr>
              </a:solidFill>
              <a:latin typeface="Berlin Sans FB" pitchFamily="34" charset="0"/>
            </a:endParaRPr>
          </a:p>
          <a:p>
            <a:endParaRPr lang="es-ES" sz="1600" b="1" dirty="0" smtClean="0">
              <a:solidFill>
                <a:schemeClr val="bg2">
                  <a:lumMod val="10000"/>
                </a:schemeClr>
              </a:solidFill>
              <a:latin typeface="Berlin Sans FB" pitchFamily="34" charset="0"/>
            </a:endParaRPr>
          </a:p>
          <a:p>
            <a:r>
              <a:rPr lang="es-ES" sz="1600" b="1" dirty="0" smtClean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Los mercados se están volviendo cada vez más exigentes con este requerimiento de calidad:</a:t>
            </a:r>
          </a:p>
          <a:p>
            <a:endParaRPr lang="es-ES" sz="1600" b="1" dirty="0" smtClean="0">
              <a:solidFill>
                <a:schemeClr val="bg2">
                  <a:lumMod val="10000"/>
                </a:schemeClr>
              </a:solidFill>
              <a:latin typeface="Berlin Sans FB" pitchFamily="34" charset="0"/>
            </a:endParaRPr>
          </a:p>
          <a:p>
            <a:endParaRPr lang="es-ES" sz="1600" b="1" dirty="0">
              <a:solidFill>
                <a:srgbClr val="FF000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1117326" y="1628800"/>
            <a:ext cx="720080" cy="648072"/>
          </a:xfrm>
          <a:prstGeom prst="ellipse">
            <a:avLst/>
          </a:pr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4 Flecha abajo"/>
          <p:cNvSpPr/>
          <p:nvPr/>
        </p:nvSpPr>
        <p:spPr>
          <a:xfrm>
            <a:off x="1333350" y="332656"/>
            <a:ext cx="288032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5 CuadroTexto"/>
          <p:cNvSpPr txBox="1"/>
          <p:nvPr/>
        </p:nvSpPr>
        <p:spPr>
          <a:xfrm>
            <a:off x="1477366" y="332656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 smtClean="0">
                <a:latin typeface="Arial Narrow" pitchFamily="34" charset="0"/>
              </a:rPr>
              <a:t>Bombeo de la Chata</a:t>
            </a:r>
            <a:endParaRPr lang="es-PE" sz="1100" b="1" dirty="0">
              <a:latin typeface="Arial Narrow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28596" y="1285860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 smtClean="0">
                <a:latin typeface="Arial Narrow" pitchFamily="34" charset="0"/>
              </a:rPr>
              <a:t>Anchoveta a Pozas y Proceso</a:t>
            </a:r>
            <a:endParaRPr lang="es-PE" sz="1100" b="1" dirty="0">
              <a:latin typeface="Arial Narrow" pitchFamily="34" charset="0"/>
            </a:endParaRPr>
          </a:p>
        </p:txBody>
      </p:sp>
      <p:sp>
        <p:nvSpPr>
          <p:cNvPr id="9" name="8 Flecha izquierda"/>
          <p:cNvSpPr/>
          <p:nvPr/>
        </p:nvSpPr>
        <p:spPr>
          <a:xfrm>
            <a:off x="417849" y="1822979"/>
            <a:ext cx="725127" cy="1772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9 Flecha izquierda"/>
          <p:cNvSpPr/>
          <p:nvPr/>
        </p:nvSpPr>
        <p:spPr>
          <a:xfrm rot="18166933" flipV="1">
            <a:off x="615648" y="2486355"/>
            <a:ext cx="1374520" cy="3449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10 CuadroTexto"/>
          <p:cNvSpPr txBox="1"/>
          <p:nvPr/>
        </p:nvSpPr>
        <p:spPr>
          <a:xfrm>
            <a:off x="1477366" y="2420888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 smtClean="0">
                <a:latin typeface="Arial Narrow" pitchFamily="34" charset="0"/>
              </a:rPr>
              <a:t>Agua de Bombeo a Tratamiento</a:t>
            </a:r>
            <a:endParaRPr lang="es-PE" sz="1100" b="1" dirty="0">
              <a:latin typeface="Arial Narrow" pitchFamily="34" charset="0"/>
            </a:endParaRPr>
          </a:p>
        </p:txBody>
      </p:sp>
      <p:sp>
        <p:nvSpPr>
          <p:cNvPr id="24" name="23 Disco magnético"/>
          <p:cNvSpPr/>
          <p:nvPr/>
        </p:nvSpPr>
        <p:spPr>
          <a:xfrm>
            <a:off x="357158" y="5214950"/>
            <a:ext cx="936104" cy="112474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b="1" dirty="0" smtClean="0">
                <a:latin typeface="Arial Narrow" pitchFamily="34" charset="0"/>
              </a:rPr>
              <a:t>Tk Ecualizador</a:t>
            </a:r>
            <a:endParaRPr lang="es-PE" sz="1200" b="1" dirty="0">
              <a:latin typeface="Arial Narrow" pitchFamily="34" charset="0"/>
            </a:endParaRPr>
          </a:p>
        </p:txBody>
      </p:sp>
      <p:cxnSp>
        <p:nvCxnSpPr>
          <p:cNvPr id="20" name="19 Conector recto de flecha"/>
          <p:cNvCxnSpPr>
            <a:stCxn id="29" idx="2"/>
            <a:endCxn id="24" idx="1"/>
          </p:cNvCxnSpPr>
          <p:nvPr/>
        </p:nvCxnSpPr>
        <p:spPr>
          <a:xfrm flipH="1">
            <a:off x="825210" y="3717032"/>
            <a:ext cx="174890" cy="1497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ilindro"/>
          <p:cNvSpPr/>
          <p:nvPr/>
        </p:nvSpPr>
        <p:spPr>
          <a:xfrm>
            <a:off x="3643306" y="5357826"/>
            <a:ext cx="3429024" cy="714380"/>
          </a:xfrm>
          <a:prstGeom prst="can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DAF QUIMICO</a:t>
            </a:r>
            <a:endParaRPr lang="es-ES" dirty="0"/>
          </a:p>
        </p:txBody>
      </p:sp>
      <p:cxnSp>
        <p:nvCxnSpPr>
          <p:cNvPr id="31" name="30 Conector recto de flecha"/>
          <p:cNvCxnSpPr>
            <a:stCxn id="24" idx="4"/>
            <a:endCxn id="23" idx="2"/>
          </p:cNvCxnSpPr>
          <p:nvPr/>
        </p:nvCxnSpPr>
        <p:spPr>
          <a:xfrm flipV="1">
            <a:off x="1293262" y="5715016"/>
            <a:ext cx="2350044" cy="62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Pentágono"/>
          <p:cNvSpPr/>
          <p:nvPr/>
        </p:nvSpPr>
        <p:spPr>
          <a:xfrm>
            <a:off x="5929322" y="2571744"/>
            <a:ext cx="1214446" cy="3571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 Narrow" pitchFamily="34" charset="0"/>
              </a:rPr>
              <a:t>DECANTER</a:t>
            </a:r>
            <a:endParaRPr lang="es-ES" sz="1200" b="1" dirty="0">
              <a:latin typeface="Arial Narrow" pitchFamily="34" charset="0"/>
            </a:endParaRPr>
          </a:p>
        </p:txBody>
      </p:sp>
      <p:cxnSp>
        <p:nvCxnSpPr>
          <p:cNvPr id="38" name="37 Conector recto de flecha"/>
          <p:cNvCxnSpPr>
            <a:endCxn id="35" idx="2"/>
          </p:cNvCxnSpPr>
          <p:nvPr/>
        </p:nvCxnSpPr>
        <p:spPr>
          <a:xfrm rot="16200000" flipV="1">
            <a:off x="5366748" y="4009434"/>
            <a:ext cx="2500330" cy="339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 rot="5400000" flipH="1" flipV="1">
            <a:off x="4572000" y="2928934"/>
            <a:ext cx="557216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CuadroTexto"/>
          <p:cNvSpPr txBox="1"/>
          <p:nvPr/>
        </p:nvSpPr>
        <p:spPr>
          <a:xfrm>
            <a:off x="7636994" y="485056"/>
            <a:ext cx="12927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 smtClean="0">
                <a:latin typeface="Arial Narrow" pitchFamily="34" charset="0"/>
              </a:rPr>
              <a:t>Efluente tratado al mar mediante emisor submarino</a:t>
            </a:r>
            <a:endParaRPr lang="es-PE" sz="1100" b="1" dirty="0">
              <a:latin typeface="Arial Narrow" pitchFamily="34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5643570" y="1730865"/>
            <a:ext cx="1292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 smtClean="0">
                <a:latin typeface="Arial Narrow" pitchFamily="34" charset="0"/>
              </a:rPr>
              <a:t>DECANTER deshidrata lodos que se envían al secado</a:t>
            </a:r>
            <a:endParaRPr lang="es-PE" sz="1100" b="1" dirty="0">
              <a:latin typeface="Arial Narrow" pitchFamily="34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2214546" y="3071810"/>
            <a:ext cx="3429024" cy="12212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Berlin Sans FB" pitchFamily="34" charset="0"/>
              </a:rPr>
              <a:t>La captura del 90% de la carga orgánica con el M2R detiene la mayor parte de la proliferación bacteriana</a:t>
            </a:r>
            <a:endParaRPr lang="es-ES" b="1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29" name="28 Entrada manual"/>
          <p:cNvSpPr/>
          <p:nvPr/>
        </p:nvSpPr>
        <p:spPr>
          <a:xfrm>
            <a:off x="428596" y="3071810"/>
            <a:ext cx="1143008" cy="645222"/>
          </a:xfrm>
          <a:prstGeom prst="flowChartManualInpu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MICRO SCREEN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78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1772816"/>
            <a:ext cx="6912768" cy="3293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u="sng" dirty="0" smtClean="0">
                <a:solidFill>
                  <a:schemeClr val="bg1"/>
                </a:solidFill>
                <a:latin typeface="Berlin Sans FB" pitchFamily="34" charset="0"/>
              </a:rPr>
              <a:t>INVERSIONES REQUERIDAS PARA PLANTA TIPICA DE 20,000TM/ANO</a:t>
            </a:r>
          </a:p>
          <a:p>
            <a:endParaRPr lang="es-ES" b="1" u="sng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Caudal 107 M3/h</a:t>
            </a:r>
          </a:p>
          <a:p>
            <a:endParaRPr lang="es-ES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Capac. M2R 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Microscreen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 27 M3/h</a:t>
            </a:r>
          </a:p>
          <a:p>
            <a:endParaRPr lang="es-ES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Nº de unidades requeridas 8</a:t>
            </a:r>
          </a:p>
          <a:p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Costo unitario US $ 250,000</a:t>
            </a:r>
          </a:p>
          <a:p>
            <a:endParaRPr lang="es-ES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es-ES" sz="2800" dirty="0" smtClean="0">
                <a:solidFill>
                  <a:schemeClr val="bg1"/>
                </a:solidFill>
                <a:latin typeface="Berlin Sans FB" pitchFamily="34" charset="0"/>
              </a:rPr>
              <a:t>Inversión total US $ 2,000,000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1291982"/>
            <a:ext cx="7848872" cy="4801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u="sng" dirty="0" smtClean="0">
                <a:solidFill>
                  <a:schemeClr val="bg1"/>
                </a:solidFill>
                <a:latin typeface="Berlin Sans FB" pitchFamily="34" charset="0"/>
              </a:rPr>
              <a:t>FISH MEAL AND FISH OIL RECOVERY</a:t>
            </a:r>
          </a:p>
          <a:p>
            <a:endParaRPr lang="es-ES" b="1" u="sng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Annual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Average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Fish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Meal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Production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	: 20,000 TPY (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dry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)</a:t>
            </a:r>
          </a:p>
          <a:p>
            <a:endParaRPr lang="es-ES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Annual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Fish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Production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Frequency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	: 2x (per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year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)</a:t>
            </a:r>
          </a:p>
          <a:p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Total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Nunber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of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Production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Days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/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Yr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	: 60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days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/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yr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(30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days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/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season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)</a:t>
            </a:r>
          </a:p>
          <a:p>
            <a:endParaRPr lang="es-ES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Fish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Landed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Factor = 4.1 (Ton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Raw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Fish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/Ton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Dry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Fish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)</a:t>
            </a:r>
          </a:p>
          <a:p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Water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: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Fish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Ratio 	= 1.25 Ton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Water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: 1 Ton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Fish</a:t>
            </a:r>
            <a:endParaRPr lang="es-ES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endParaRPr lang="es-ES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Total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Weight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of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Raw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Fish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	= (20,000 TPY x 4.1) / (60 DPY) </a:t>
            </a:r>
          </a:p>
          <a:p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			= 1,367 TPD (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tons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/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day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)</a:t>
            </a:r>
          </a:p>
          <a:p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Total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Amount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of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Water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	= 1.25 x 1,367 = 1,708 m</a:t>
            </a:r>
            <a:r>
              <a:rPr lang="es-ES" baseline="30000" dirty="0" smtClean="0">
                <a:solidFill>
                  <a:schemeClr val="bg1"/>
                </a:solidFill>
                <a:latin typeface="Berlin Sans FB" pitchFamily="34" charset="0"/>
              </a:rPr>
              <a:t>3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/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day</a:t>
            </a:r>
            <a:endParaRPr lang="es-ES" baseline="300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endParaRPr lang="es-ES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Assumptions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Using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2-Stage M2R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MicroScreen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:</a:t>
            </a:r>
          </a:p>
          <a:p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	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Recoverable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Fish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Meal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	= 51.25 TPD (~3% of Total)</a:t>
            </a:r>
          </a:p>
          <a:p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	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Recoverable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Fish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Oil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	= 51.25 TPD (~3% of Total)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1124744"/>
            <a:ext cx="7848872" cy="4801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u="sng" dirty="0" smtClean="0">
                <a:solidFill>
                  <a:schemeClr val="bg1"/>
                </a:solidFill>
                <a:latin typeface="Berlin Sans FB" pitchFamily="34" charset="0"/>
              </a:rPr>
              <a:t>FISH MEAL AND FISH OIL RECOVERY</a:t>
            </a:r>
          </a:p>
          <a:p>
            <a:endParaRPr lang="es-ES" b="1" u="sng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Assumptions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: </a:t>
            </a:r>
          </a:p>
          <a:p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	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Value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of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Fish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Meal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	= $ 1,800 /Ton</a:t>
            </a:r>
          </a:p>
          <a:p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	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Value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of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Fish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Oil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	= $ 2,300 /Ton</a:t>
            </a:r>
          </a:p>
          <a:p>
            <a:endParaRPr lang="es-ES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Estimated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Potential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Revenue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Per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Operation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:</a:t>
            </a:r>
          </a:p>
          <a:p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	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Fish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Meal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Revenue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	= $ 92,250 per DAY x 60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days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/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year</a:t>
            </a:r>
            <a:endParaRPr lang="es-ES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			= $ 5,535,000 per YEAR</a:t>
            </a:r>
          </a:p>
          <a:p>
            <a:endParaRPr lang="es-ES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	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Fish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Oil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Revenue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	= $ 117,875 per DAY x 60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days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/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year</a:t>
            </a:r>
            <a:endParaRPr lang="es-ES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			= $ 7,072,500 per YEAR</a:t>
            </a:r>
          </a:p>
          <a:p>
            <a:endParaRPr lang="es-ES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NOTE: </a:t>
            </a:r>
          </a:p>
          <a:p>
            <a:pPr marL="342900" indent="-342900">
              <a:buAutoNum type="arabicParenR"/>
            </a:pP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TSS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value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is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estimated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at 30,000 ppm</a:t>
            </a:r>
          </a:p>
          <a:p>
            <a:pPr marL="342900" indent="-342900">
              <a:buAutoNum type="arabicParenR"/>
            </a:pP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Belt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sizes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used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on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MicroScreens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are 300 and 150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microns</a:t>
            </a:r>
            <a:endParaRPr lang="es-ES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 marL="342900" indent="-342900">
              <a:buAutoNum type="arabicParenR"/>
            </a:pP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Flow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rate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estimated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at 100-150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gpm</a:t>
            </a:r>
            <a:endParaRPr lang="es-ES" dirty="0" smtClean="0">
              <a:solidFill>
                <a:schemeClr val="bg1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15616" y="1844824"/>
            <a:ext cx="7056784" cy="28803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u="sng" dirty="0" smtClean="0">
                <a:solidFill>
                  <a:schemeClr val="tx1"/>
                </a:solidFill>
                <a:latin typeface="Berlin Sans FB" pitchFamily="34" charset="0"/>
              </a:rPr>
              <a:t>Y CUAL SERA EL BENEFICIO PARA UNA PLANTA TIPICA DE  20,000TM/ANO</a:t>
            </a:r>
          </a:p>
          <a:p>
            <a:endParaRPr lang="es-ES" b="1" u="sng" dirty="0" smtClean="0">
              <a:solidFill>
                <a:schemeClr val="tx1"/>
              </a:solidFill>
              <a:latin typeface="Berlin Sans FB" pitchFamily="34" charset="0"/>
            </a:endParaRPr>
          </a:p>
          <a:p>
            <a:r>
              <a:rPr lang="es-ES" dirty="0" smtClean="0">
                <a:solidFill>
                  <a:schemeClr val="tx1"/>
                </a:solidFill>
                <a:latin typeface="Berlin Sans FB" pitchFamily="34" charset="0"/>
              </a:rPr>
              <a:t>Producción harina  20,000 TM/año</a:t>
            </a:r>
          </a:p>
          <a:p>
            <a:endParaRPr lang="es-ES" dirty="0">
              <a:solidFill>
                <a:schemeClr val="tx1"/>
              </a:solidFill>
              <a:latin typeface="Berlin Sans FB" pitchFamily="34" charset="0"/>
            </a:endParaRPr>
          </a:p>
          <a:p>
            <a:r>
              <a:rPr lang="es-ES" dirty="0" smtClean="0">
                <a:solidFill>
                  <a:schemeClr val="tx1"/>
                </a:solidFill>
                <a:latin typeface="Berlin Sans FB" pitchFamily="34" charset="0"/>
              </a:rPr>
              <a:t>Valor  US $ 34 millones</a:t>
            </a:r>
          </a:p>
          <a:p>
            <a:endParaRPr lang="es-ES" dirty="0">
              <a:solidFill>
                <a:schemeClr val="tx1"/>
              </a:solidFill>
              <a:latin typeface="Berlin Sans FB" pitchFamily="34" charset="0"/>
            </a:endParaRPr>
          </a:p>
          <a:p>
            <a:r>
              <a:rPr lang="es-ES" dirty="0" smtClean="0">
                <a:solidFill>
                  <a:schemeClr val="tx1"/>
                </a:solidFill>
                <a:latin typeface="Berlin Sans FB" pitchFamily="34" charset="0"/>
              </a:rPr>
              <a:t>Mejor precio por mejor calidad …….37 %</a:t>
            </a:r>
          </a:p>
          <a:p>
            <a:endParaRPr lang="es-ES" dirty="0">
              <a:solidFill>
                <a:schemeClr val="tx1"/>
              </a:solidFill>
              <a:latin typeface="Berlin Sans FB" pitchFamily="34" charset="0"/>
            </a:endParaRPr>
          </a:p>
          <a:p>
            <a:r>
              <a:rPr lang="es-ES" dirty="0" smtClean="0">
                <a:solidFill>
                  <a:schemeClr val="tx1"/>
                </a:solidFill>
                <a:latin typeface="Berlin Sans FB" pitchFamily="34" charset="0"/>
              </a:rPr>
              <a:t>Mayor ingreso por mejor calidad US $46.5 millones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522920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Asumiendo precios actuales de la harina de pescado de US $ 1,700 para la calidad inferior y US $ 1,850 para la calidad Premiun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941168"/>
            <a:ext cx="5760640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110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Steve Kimble\Documents\My Documents\Visio Drawings\Card design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1080121" cy="148655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19672" y="1268760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PYXIS WATER SYSTEMS,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4906-4F48-496A-9F81-5F6A340396DA}" type="slidenum">
              <a:rPr lang="es-PE" smtClean="0"/>
              <a:pPr/>
              <a:t>17</a:t>
            </a:fld>
            <a:endParaRPr lang="es-PE"/>
          </a:p>
        </p:txBody>
      </p:sp>
      <p:sp>
        <p:nvSpPr>
          <p:cNvPr id="8" name="Rectangle 7"/>
          <p:cNvSpPr/>
          <p:nvPr/>
        </p:nvSpPr>
        <p:spPr>
          <a:xfrm>
            <a:off x="3059832" y="2924944"/>
            <a:ext cx="2659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GRACIAS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771800" y="2204864"/>
            <a:ext cx="4032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9121 Atlanta Avenue, Suite 882</a:t>
            </a:r>
          </a:p>
          <a:p>
            <a:r>
              <a:rPr lang="en-US" sz="1600" dirty="0" smtClean="0"/>
              <a:t>Huntington Beach, CA 92646</a:t>
            </a:r>
          </a:p>
          <a:p>
            <a:r>
              <a:rPr lang="en-US" sz="1600" dirty="0" smtClean="0"/>
              <a:t>     Phone (714) 371-5132 - Fax (714) 374-5134</a:t>
            </a:r>
          </a:p>
          <a:p>
            <a:r>
              <a:rPr lang="en-US" sz="1600" b="1" dirty="0" smtClean="0"/>
              <a:t>     Email: pyxisco@earthlink.net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547664" y="3645024"/>
            <a:ext cx="68580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OFICINA ENLACE PERU</a:t>
            </a:r>
          </a:p>
          <a:p>
            <a:r>
              <a:rPr lang="en-US" sz="2400" b="1" dirty="0" smtClean="0"/>
              <a:t>Ken Stedman</a:t>
            </a:r>
          </a:p>
          <a:p>
            <a:r>
              <a:rPr lang="en-US" sz="2400" b="1" dirty="0" err="1" smtClean="0"/>
              <a:t>Presidente</a:t>
            </a:r>
            <a:endParaRPr lang="en-US" sz="2400" b="1" dirty="0" smtClean="0"/>
          </a:p>
          <a:p>
            <a:r>
              <a:rPr lang="en-US" sz="2400" b="1" dirty="0" smtClean="0"/>
              <a:t>Dirección: </a:t>
            </a:r>
          </a:p>
          <a:p>
            <a:r>
              <a:rPr lang="en-US" sz="2400" b="1" dirty="0" smtClean="0"/>
              <a:t>Email:   KenMStedman@gmail.com</a:t>
            </a:r>
          </a:p>
          <a:p>
            <a:r>
              <a:rPr lang="en-US" sz="2400" b="1" dirty="0" smtClean="0"/>
              <a:t>Télefonos:   962-201-119</a:t>
            </a:r>
          </a:p>
        </p:txBody>
      </p:sp>
      <p:pic>
        <p:nvPicPr>
          <p:cNvPr id="5" name="Picture 3" descr="C:\Users\Steve Kimble\Documents\My Documents\Visio Drawings\Card design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1080121" cy="148655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339752" y="1124744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PYXIS WATER SYSTEMS,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979712" y="1772816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Berlin Sans FB" pitchFamily="34" charset="0"/>
              </a:rPr>
              <a:t>¿A QUE NOS DEDICAMOS?</a:t>
            </a:r>
            <a:endParaRPr lang="es-ES" sz="3600" dirty="0">
              <a:latin typeface="Berlin Sans FB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1560" y="2564904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itchFamily="34" charset="0"/>
              </a:rPr>
              <a:t>M2R se especializa en el tratamiento de efluentes y en la conversión de los sólidos orgánicos capturados en energía.</a:t>
            </a:r>
            <a:endParaRPr lang="es-ES" dirty="0">
              <a:latin typeface="Berlin Sans FB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89040"/>
            <a:ext cx="38832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611560" y="3717032"/>
            <a:ext cx="4000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itchFamily="34" charset="0"/>
              </a:rPr>
              <a:t>Uno de sus equipos fundamentales es el  M2R Microscreen, correa filtrante de 160 /350 micrones de abertura de alta eficiencia.</a:t>
            </a:r>
          </a:p>
          <a:p>
            <a:endParaRPr lang="es-ES" dirty="0" smtClean="0">
              <a:latin typeface="Berlin Sans FB" pitchFamily="34" charset="0"/>
            </a:endParaRPr>
          </a:p>
          <a:p>
            <a:r>
              <a:rPr lang="es-ES" dirty="0" smtClean="0">
                <a:latin typeface="Berlin Sans FB" pitchFamily="34" charset="0"/>
              </a:rPr>
              <a:t>Disponemos también, para los casos  estrictamente necesarios, de coagulantes de muy baja dosis de aplicación, que cuentan con aprobación de grado alimenticio. </a:t>
            </a:r>
            <a:endParaRPr lang="es-ES" dirty="0">
              <a:latin typeface="Berlin Sans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1720" y="980728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PYXIS WATER SYSTEMS, INC.</a:t>
            </a:r>
          </a:p>
        </p:txBody>
      </p:sp>
      <p:pic>
        <p:nvPicPr>
          <p:cNvPr id="9" name="Picture 3" descr="C:\Users\Steve Kimble\Documents\My Documents\Visio Drawings\Card design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1080121" cy="1486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907704" y="1700808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Berlin Sans FB" pitchFamily="34" charset="0"/>
              </a:rPr>
              <a:t>¿A QUE NOS DEDICAMOS?</a:t>
            </a:r>
            <a:endParaRPr lang="es-ES" sz="3600" dirty="0">
              <a:latin typeface="Berlin Sans FB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5576" y="2924944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itchFamily="34" charset="0"/>
              </a:rPr>
              <a:t>M2R  tiene operaciones industriales y de aguas residuales domésticas tanto en USA como en Europa.</a:t>
            </a:r>
          </a:p>
          <a:p>
            <a:endParaRPr lang="es-ES" dirty="0" smtClean="0">
              <a:latin typeface="Berlin Sans FB" pitchFamily="34" charset="0"/>
            </a:endParaRPr>
          </a:p>
          <a:p>
            <a:r>
              <a:rPr lang="es-ES" dirty="0" smtClean="0">
                <a:latin typeface="Berlin Sans FB" pitchFamily="34" charset="0"/>
              </a:rPr>
              <a:t>Desde hace 1 ½ venimos haciendo pruebas con el agua de bombeo de la industria pesquera, primero en planta del Callao y en la actualidad en planta de Chimbote.</a:t>
            </a:r>
            <a:endParaRPr lang="es-ES" dirty="0">
              <a:latin typeface="Berlin Sans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1680" y="1052736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PYXIS WATER SYSTEMS, INC.</a:t>
            </a:r>
          </a:p>
        </p:txBody>
      </p:sp>
      <p:pic>
        <p:nvPicPr>
          <p:cNvPr id="9" name="Picture 3" descr="C:\Users\Steve Kimble\Documents\My Documents\Visio Drawings\Card design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1080121" cy="1486559"/>
          </a:xfrm>
          <a:prstGeom prst="rect">
            <a:avLst/>
          </a:prstGeom>
          <a:noFill/>
        </p:spPr>
      </p:pic>
      <p:pic>
        <p:nvPicPr>
          <p:cNvPr id="11" name="Picture 10" descr="747_edited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636912"/>
            <a:ext cx="4248472" cy="305837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3347864" y="3717032"/>
            <a:ext cx="2304256" cy="2304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39752" y="602128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 Screen Filter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539552" y="2492896"/>
            <a:ext cx="771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latin typeface="Berlin Sans FB" pitchFamily="34" charset="0"/>
              </a:rPr>
              <a:t>HALLAZGOS CON EL</a:t>
            </a:r>
          </a:p>
          <a:p>
            <a:pPr algn="ctr"/>
            <a:r>
              <a:rPr lang="es-ES" sz="4000" b="1" dirty="0" smtClean="0">
                <a:latin typeface="Berlin Sans FB" pitchFamily="34" charset="0"/>
              </a:rPr>
              <a:t> AGUA DE BOMBEO</a:t>
            </a:r>
            <a:endParaRPr lang="es-ES" sz="4000" b="1" dirty="0">
              <a:latin typeface="Berlin Sans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7704" y="1196752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PYXIS WATER SYSTEMS, INC.</a:t>
            </a:r>
          </a:p>
        </p:txBody>
      </p:sp>
      <p:pic>
        <p:nvPicPr>
          <p:cNvPr id="6" name="Picture 3" descr="C:\Users\Steve Kimble\Documents\My Documents\Visio Drawings\Card design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1080121" cy="1486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476672"/>
            <a:ext cx="36004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Proceso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copa Inca flow diagram #2_edited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772816"/>
            <a:ext cx="4866020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44 Grupo"/>
          <p:cNvGrpSpPr/>
          <p:nvPr/>
        </p:nvGrpSpPr>
        <p:grpSpPr>
          <a:xfrm>
            <a:off x="142844" y="332656"/>
            <a:ext cx="8786874" cy="6007038"/>
            <a:chOff x="357158" y="332656"/>
            <a:chExt cx="8786874" cy="6007038"/>
          </a:xfrm>
        </p:grpSpPr>
        <p:sp>
          <p:nvSpPr>
            <p:cNvPr id="4" name="3 Elipse"/>
            <p:cNvSpPr/>
            <p:nvPr/>
          </p:nvSpPr>
          <p:spPr>
            <a:xfrm>
              <a:off x="1331640" y="1628800"/>
              <a:ext cx="720080" cy="648072"/>
            </a:xfrm>
            <a:prstGeom prst="ellipse">
              <a:avLst/>
            </a:prstGeom>
            <a:pattFill prst="sphere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" name="4 Flecha abajo"/>
            <p:cNvSpPr/>
            <p:nvPr/>
          </p:nvSpPr>
          <p:spPr>
            <a:xfrm>
              <a:off x="1547664" y="332656"/>
              <a:ext cx="288032" cy="12961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691680" y="332656"/>
              <a:ext cx="8640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00" b="1" dirty="0" smtClean="0">
                  <a:latin typeface="Arial Narrow" pitchFamily="34" charset="0"/>
                </a:rPr>
                <a:t>Bombeo de la Chata</a:t>
              </a:r>
              <a:endParaRPr lang="es-PE" sz="1100" b="1" dirty="0">
                <a:latin typeface="Arial Narrow" pitchFamily="34" charset="0"/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642910" y="1285860"/>
              <a:ext cx="79208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00" b="1" dirty="0" smtClean="0">
                  <a:latin typeface="Arial Narrow" pitchFamily="34" charset="0"/>
                </a:rPr>
                <a:t>Anchoveta a Pozas y Proceso</a:t>
              </a:r>
              <a:endParaRPr lang="es-PE" sz="1100" b="1" dirty="0">
                <a:latin typeface="Arial Narrow" pitchFamily="34" charset="0"/>
              </a:endParaRPr>
            </a:p>
          </p:txBody>
        </p:sp>
        <p:sp>
          <p:nvSpPr>
            <p:cNvPr id="9" name="8 Flecha izquierda"/>
            <p:cNvSpPr/>
            <p:nvPr/>
          </p:nvSpPr>
          <p:spPr>
            <a:xfrm>
              <a:off x="632163" y="1822979"/>
              <a:ext cx="725127" cy="17726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9 Flecha izquierda"/>
            <p:cNvSpPr/>
            <p:nvPr/>
          </p:nvSpPr>
          <p:spPr>
            <a:xfrm rot="18166933" flipV="1">
              <a:off x="239467" y="2950105"/>
              <a:ext cx="2198318" cy="23926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1691680" y="2420888"/>
              <a:ext cx="93610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00" b="1" dirty="0" smtClean="0">
                  <a:latin typeface="Arial Narrow" pitchFamily="34" charset="0"/>
                </a:rPr>
                <a:t>Agua de Bombeo a Tratamiento</a:t>
              </a:r>
              <a:endParaRPr lang="es-PE" sz="1100" b="1" dirty="0">
                <a:latin typeface="Arial Narrow" pitchFamily="34" charset="0"/>
              </a:endParaRPr>
            </a:p>
          </p:txBody>
        </p:sp>
        <p:grpSp>
          <p:nvGrpSpPr>
            <p:cNvPr id="16" name="15 Grupo"/>
            <p:cNvGrpSpPr/>
            <p:nvPr/>
          </p:nvGrpSpPr>
          <p:grpSpPr>
            <a:xfrm>
              <a:off x="357158" y="3929066"/>
              <a:ext cx="1584176" cy="648072"/>
              <a:chOff x="1835696" y="3789040"/>
              <a:chExt cx="1584176" cy="648072"/>
            </a:xfrm>
          </p:grpSpPr>
          <p:sp>
            <p:nvSpPr>
              <p:cNvPr id="12" name="11 Elipse"/>
              <p:cNvSpPr/>
              <p:nvPr/>
            </p:nvSpPr>
            <p:spPr>
              <a:xfrm>
                <a:off x="1835696" y="3789040"/>
                <a:ext cx="720080" cy="648072"/>
              </a:xfrm>
              <a:prstGeom prst="ellipse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sz="700" b="1" dirty="0" smtClean="0">
                    <a:solidFill>
                      <a:schemeClr val="tx1"/>
                    </a:solidFill>
                    <a:latin typeface="Arial Narrow" pitchFamily="34" charset="0"/>
                  </a:rPr>
                  <a:t>Trommel</a:t>
                </a:r>
              </a:p>
              <a:p>
                <a:pPr algn="ctr"/>
                <a:r>
                  <a:rPr lang="es-PE" sz="700" b="1" dirty="0" smtClean="0">
                    <a:solidFill>
                      <a:schemeClr val="tx1"/>
                    </a:solidFill>
                    <a:latin typeface="Arial Narrow" pitchFamily="34" charset="0"/>
                  </a:rPr>
                  <a:t>1 mml</a:t>
                </a:r>
                <a:endParaRPr lang="es-PE" sz="1000" b="1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3" name="12 Elipse"/>
              <p:cNvSpPr/>
              <p:nvPr/>
            </p:nvSpPr>
            <p:spPr>
              <a:xfrm>
                <a:off x="2699792" y="3789040"/>
                <a:ext cx="720080" cy="648072"/>
              </a:xfrm>
              <a:prstGeom prst="ellipse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sz="700" b="1" dirty="0" smtClean="0">
                    <a:solidFill>
                      <a:schemeClr val="tx1"/>
                    </a:solidFill>
                    <a:latin typeface="Arial Narrow" pitchFamily="34" charset="0"/>
                  </a:rPr>
                  <a:t>Trommel</a:t>
                </a:r>
              </a:p>
              <a:p>
                <a:pPr algn="ctr"/>
                <a:r>
                  <a:rPr lang="es-PE" sz="700" b="1" dirty="0" smtClean="0">
                    <a:solidFill>
                      <a:schemeClr val="tx1"/>
                    </a:solidFill>
                    <a:latin typeface="Arial Narrow" pitchFamily="34" charset="0"/>
                  </a:rPr>
                  <a:t>0.5 mml</a:t>
                </a:r>
                <a:endParaRPr lang="es-PE" sz="1000" b="1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cxnSp>
            <p:nvCxnSpPr>
              <p:cNvPr id="15" name="14 Conector recto de flecha"/>
              <p:cNvCxnSpPr>
                <a:stCxn id="12" idx="6"/>
                <a:endCxn id="13" idx="2"/>
              </p:cNvCxnSpPr>
              <p:nvPr/>
            </p:nvCxnSpPr>
            <p:spPr>
              <a:xfrm>
                <a:off x="2555776" y="4113076"/>
                <a:ext cx="14401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16 Recortar rectángulo de esquina sencilla"/>
            <p:cNvSpPr/>
            <p:nvPr/>
          </p:nvSpPr>
          <p:spPr>
            <a:xfrm>
              <a:off x="2285984" y="3929066"/>
              <a:ext cx="1656184" cy="648072"/>
            </a:xfrm>
            <a:prstGeom prst="snip1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 smtClean="0"/>
                <a:t>Trampa de Grasa</a:t>
              </a:r>
              <a:endParaRPr lang="es-PE" dirty="0"/>
            </a:p>
          </p:txBody>
        </p:sp>
        <p:sp>
          <p:nvSpPr>
            <p:cNvPr id="18" name="17 Recortar rectángulo de esquina sencilla"/>
            <p:cNvSpPr/>
            <p:nvPr/>
          </p:nvSpPr>
          <p:spPr>
            <a:xfrm>
              <a:off x="4201700" y="3929066"/>
              <a:ext cx="1656184" cy="648072"/>
            </a:xfrm>
            <a:prstGeom prst="snip1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 smtClean="0"/>
                <a:t>DAF FISICO</a:t>
              </a:r>
              <a:endParaRPr lang="es-PE" dirty="0"/>
            </a:p>
          </p:txBody>
        </p:sp>
        <p:cxnSp>
          <p:nvCxnSpPr>
            <p:cNvPr id="19" name="18 Conector recto de flecha"/>
            <p:cNvCxnSpPr>
              <a:stCxn id="13" idx="6"/>
              <a:endCxn id="17" idx="2"/>
            </p:cNvCxnSpPr>
            <p:nvPr/>
          </p:nvCxnSpPr>
          <p:spPr>
            <a:xfrm>
              <a:off x="1941334" y="4253102"/>
              <a:ext cx="3446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23 Disco magnético"/>
            <p:cNvSpPr/>
            <p:nvPr/>
          </p:nvSpPr>
          <p:spPr>
            <a:xfrm>
              <a:off x="571472" y="5214950"/>
              <a:ext cx="936104" cy="1124744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b="1" dirty="0" smtClean="0">
                  <a:latin typeface="Arial Narrow" pitchFamily="34" charset="0"/>
                </a:rPr>
                <a:t>Tk Ecualizador</a:t>
              </a:r>
              <a:endParaRPr lang="es-PE" sz="1200" b="1" dirty="0">
                <a:latin typeface="Arial Narrow" pitchFamily="34" charset="0"/>
              </a:endParaRPr>
            </a:p>
          </p:txBody>
        </p:sp>
        <p:cxnSp>
          <p:nvCxnSpPr>
            <p:cNvPr id="20" name="19 Conector recto de flecha"/>
            <p:cNvCxnSpPr/>
            <p:nvPr/>
          </p:nvCxnSpPr>
          <p:spPr>
            <a:xfrm rot="10800000" flipV="1">
              <a:off x="1500166" y="4572008"/>
              <a:ext cx="4357718" cy="11515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22 Cilindro"/>
            <p:cNvSpPr/>
            <p:nvPr/>
          </p:nvSpPr>
          <p:spPr>
            <a:xfrm>
              <a:off x="3857620" y="5357826"/>
              <a:ext cx="3429024" cy="714380"/>
            </a:xfrm>
            <a:prstGeom prst="can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DAF QUIMICO</a:t>
              </a:r>
              <a:endParaRPr lang="es-ES" dirty="0"/>
            </a:p>
          </p:txBody>
        </p:sp>
        <p:cxnSp>
          <p:nvCxnSpPr>
            <p:cNvPr id="28" name="27 Conector recto de flecha"/>
            <p:cNvCxnSpPr>
              <a:endCxn id="18" idx="2"/>
            </p:cNvCxnSpPr>
            <p:nvPr/>
          </p:nvCxnSpPr>
          <p:spPr>
            <a:xfrm flipV="1">
              <a:off x="3941598" y="4253102"/>
              <a:ext cx="260102" cy="315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 de flecha"/>
            <p:cNvCxnSpPr>
              <a:stCxn id="24" idx="4"/>
              <a:endCxn id="23" idx="2"/>
            </p:cNvCxnSpPr>
            <p:nvPr/>
          </p:nvCxnSpPr>
          <p:spPr>
            <a:xfrm flipV="1">
              <a:off x="1507576" y="5715016"/>
              <a:ext cx="2350044" cy="623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34 Pentágono"/>
            <p:cNvSpPr/>
            <p:nvPr/>
          </p:nvSpPr>
          <p:spPr>
            <a:xfrm>
              <a:off x="6143636" y="2571744"/>
              <a:ext cx="1214446" cy="35719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dirty="0" smtClean="0">
                  <a:latin typeface="Arial Narrow" pitchFamily="34" charset="0"/>
                </a:rPr>
                <a:t>DECANTER</a:t>
              </a:r>
              <a:endParaRPr lang="es-ES" sz="1200" b="1" dirty="0">
                <a:latin typeface="Arial Narrow" pitchFamily="34" charset="0"/>
              </a:endParaRPr>
            </a:p>
          </p:txBody>
        </p:sp>
        <p:cxnSp>
          <p:nvCxnSpPr>
            <p:cNvPr id="38" name="37 Conector recto de flecha"/>
            <p:cNvCxnSpPr>
              <a:endCxn id="35" idx="2"/>
            </p:cNvCxnSpPr>
            <p:nvPr/>
          </p:nvCxnSpPr>
          <p:spPr>
            <a:xfrm rot="16200000" flipV="1">
              <a:off x="5581062" y="4009434"/>
              <a:ext cx="2500330" cy="3393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 de flecha"/>
            <p:cNvCxnSpPr/>
            <p:nvPr/>
          </p:nvCxnSpPr>
          <p:spPr>
            <a:xfrm rot="5400000" flipH="1" flipV="1">
              <a:off x="4786314" y="2928934"/>
              <a:ext cx="5572164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41 CuadroTexto"/>
            <p:cNvSpPr txBox="1"/>
            <p:nvPr/>
          </p:nvSpPr>
          <p:spPr>
            <a:xfrm>
              <a:off x="7851308" y="485056"/>
              <a:ext cx="129272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00" b="1" dirty="0" smtClean="0">
                  <a:latin typeface="Arial Narrow" pitchFamily="34" charset="0"/>
                </a:rPr>
                <a:t>Efluente tratado al mar mediante emisor submarino</a:t>
              </a:r>
              <a:endParaRPr lang="es-PE" sz="1100" b="1" dirty="0">
                <a:latin typeface="Arial Narrow" pitchFamily="34" charset="0"/>
              </a:endParaRPr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5857884" y="1730865"/>
              <a:ext cx="12927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00" b="1" dirty="0" smtClean="0">
                  <a:latin typeface="Arial Narrow" pitchFamily="34" charset="0"/>
                </a:rPr>
                <a:t>DECANTER deshidrata lodos que se envían al secado</a:t>
              </a:r>
              <a:endParaRPr lang="es-PE" sz="1100" b="1" dirty="0">
                <a:latin typeface="Arial Narrow" pitchFamily="34" charset="0"/>
              </a:endParaRPr>
            </a:p>
          </p:txBody>
        </p:sp>
      </p:grpSp>
      <p:sp>
        <p:nvSpPr>
          <p:cNvPr id="46" name="45 CuadroTexto"/>
          <p:cNvSpPr txBox="1"/>
          <p:nvPr/>
        </p:nvSpPr>
        <p:spPr>
          <a:xfrm>
            <a:off x="2267744" y="836712"/>
            <a:ext cx="3384376" cy="1800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Berlin Sans FB" pitchFamily="34" charset="0"/>
              </a:rPr>
              <a:t>TRATAMIENTO ACTUAL DEL AGUA DE BOMBEO</a:t>
            </a:r>
            <a:endParaRPr lang="es-ES" sz="2800" b="1" dirty="0">
              <a:solidFill>
                <a:schemeClr val="bg1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78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4 Grupo"/>
          <p:cNvGrpSpPr/>
          <p:nvPr/>
        </p:nvGrpSpPr>
        <p:grpSpPr>
          <a:xfrm>
            <a:off x="142844" y="332656"/>
            <a:ext cx="8786874" cy="6007038"/>
            <a:chOff x="357158" y="332656"/>
            <a:chExt cx="8786874" cy="6007038"/>
          </a:xfrm>
        </p:grpSpPr>
        <p:sp>
          <p:nvSpPr>
            <p:cNvPr id="4" name="3 Elipse"/>
            <p:cNvSpPr/>
            <p:nvPr/>
          </p:nvSpPr>
          <p:spPr>
            <a:xfrm>
              <a:off x="1331640" y="1628800"/>
              <a:ext cx="720080" cy="648072"/>
            </a:xfrm>
            <a:prstGeom prst="ellipse">
              <a:avLst/>
            </a:prstGeom>
            <a:pattFill prst="sphere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" name="4 Flecha abajo"/>
            <p:cNvSpPr/>
            <p:nvPr/>
          </p:nvSpPr>
          <p:spPr>
            <a:xfrm>
              <a:off x="1547664" y="332656"/>
              <a:ext cx="288032" cy="12961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691680" y="332656"/>
              <a:ext cx="8640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00" b="1" dirty="0" smtClean="0">
                  <a:latin typeface="Arial Narrow" pitchFamily="34" charset="0"/>
                </a:rPr>
                <a:t>Bombeo de la Chata</a:t>
              </a:r>
              <a:endParaRPr lang="es-PE" sz="1100" b="1" dirty="0">
                <a:latin typeface="Arial Narrow" pitchFamily="34" charset="0"/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642910" y="1285860"/>
              <a:ext cx="79208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00" b="1" dirty="0" smtClean="0">
                  <a:latin typeface="Arial Narrow" pitchFamily="34" charset="0"/>
                </a:rPr>
                <a:t>Anchoveta a Pozas y Proceso</a:t>
              </a:r>
              <a:endParaRPr lang="es-PE" sz="1100" b="1" dirty="0">
                <a:latin typeface="Arial Narrow" pitchFamily="34" charset="0"/>
              </a:endParaRPr>
            </a:p>
          </p:txBody>
        </p:sp>
        <p:sp>
          <p:nvSpPr>
            <p:cNvPr id="9" name="8 Flecha izquierda"/>
            <p:cNvSpPr/>
            <p:nvPr/>
          </p:nvSpPr>
          <p:spPr>
            <a:xfrm>
              <a:off x="632163" y="1822979"/>
              <a:ext cx="725127" cy="17726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9 Flecha izquierda"/>
            <p:cNvSpPr/>
            <p:nvPr/>
          </p:nvSpPr>
          <p:spPr>
            <a:xfrm rot="18166933" flipV="1">
              <a:off x="239467" y="2950105"/>
              <a:ext cx="2198318" cy="23926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1691680" y="2420888"/>
              <a:ext cx="93610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00" b="1" dirty="0" smtClean="0">
                  <a:latin typeface="Arial Narrow" pitchFamily="34" charset="0"/>
                </a:rPr>
                <a:t>Agua de Bombeo a Tratamiento</a:t>
              </a:r>
              <a:endParaRPr lang="es-PE" sz="1100" b="1" dirty="0">
                <a:latin typeface="Arial Narrow" pitchFamily="34" charset="0"/>
              </a:endParaRPr>
            </a:p>
          </p:txBody>
        </p:sp>
        <p:grpSp>
          <p:nvGrpSpPr>
            <p:cNvPr id="3" name="15 Grupo"/>
            <p:cNvGrpSpPr/>
            <p:nvPr/>
          </p:nvGrpSpPr>
          <p:grpSpPr>
            <a:xfrm>
              <a:off x="357158" y="3929066"/>
              <a:ext cx="1584176" cy="648072"/>
              <a:chOff x="1835696" y="3789040"/>
              <a:chExt cx="1584176" cy="648072"/>
            </a:xfrm>
          </p:grpSpPr>
          <p:sp>
            <p:nvSpPr>
              <p:cNvPr id="12" name="11 Elipse"/>
              <p:cNvSpPr/>
              <p:nvPr/>
            </p:nvSpPr>
            <p:spPr>
              <a:xfrm>
                <a:off x="1835696" y="3789040"/>
                <a:ext cx="720080" cy="648072"/>
              </a:xfrm>
              <a:prstGeom prst="ellipse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sz="700" b="1" dirty="0" smtClean="0">
                    <a:solidFill>
                      <a:schemeClr val="tx1"/>
                    </a:solidFill>
                    <a:latin typeface="Arial Narrow" pitchFamily="34" charset="0"/>
                  </a:rPr>
                  <a:t>Trommel</a:t>
                </a:r>
              </a:p>
              <a:p>
                <a:pPr algn="ctr"/>
                <a:r>
                  <a:rPr lang="es-PE" sz="700" b="1" dirty="0" smtClean="0">
                    <a:solidFill>
                      <a:schemeClr val="tx1"/>
                    </a:solidFill>
                    <a:latin typeface="Arial Narrow" pitchFamily="34" charset="0"/>
                  </a:rPr>
                  <a:t>1 mml</a:t>
                </a:r>
                <a:endParaRPr lang="es-PE" sz="1000" b="1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3" name="12 Elipse"/>
              <p:cNvSpPr/>
              <p:nvPr/>
            </p:nvSpPr>
            <p:spPr>
              <a:xfrm>
                <a:off x="2699792" y="3789040"/>
                <a:ext cx="720080" cy="648072"/>
              </a:xfrm>
              <a:prstGeom prst="ellipse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sz="700" b="1" dirty="0" smtClean="0">
                    <a:solidFill>
                      <a:schemeClr val="tx1"/>
                    </a:solidFill>
                    <a:latin typeface="Arial Narrow" pitchFamily="34" charset="0"/>
                  </a:rPr>
                  <a:t>Trommel</a:t>
                </a:r>
              </a:p>
              <a:p>
                <a:pPr algn="ctr"/>
                <a:r>
                  <a:rPr lang="es-PE" sz="700" b="1" dirty="0" smtClean="0">
                    <a:solidFill>
                      <a:schemeClr val="tx1"/>
                    </a:solidFill>
                    <a:latin typeface="Arial Narrow" pitchFamily="34" charset="0"/>
                  </a:rPr>
                  <a:t>0.5 mml</a:t>
                </a:r>
                <a:endParaRPr lang="es-PE" sz="1000" b="1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cxnSp>
            <p:nvCxnSpPr>
              <p:cNvPr id="15" name="14 Conector recto de flecha"/>
              <p:cNvCxnSpPr>
                <a:stCxn id="12" idx="6"/>
                <a:endCxn id="13" idx="2"/>
              </p:cNvCxnSpPr>
              <p:nvPr/>
            </p:nvCxnSpPr>
            <p:spPr>
              <a:xfrm>
                <a:off x="2555776" y="4113076"/>
                <a:ext cx="14401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16 Recortar rectángulo de esquina sencilla"/>
            <p:cNvSpPr/>
            <p:nvPr/>
          </p:nvSpPr>
          <p:spPr>
            <a:xfrm>
              <a:off x="2285984" y="3929066"/>
              <a:ext cx="1656184" cy="648072"/>
            </a:xfrm>
            <a:prstGeom prst="snip1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 smtClean="0"/>
                <a:t>Trampa de Grasa</a:t>
              </a:r>
              <a:endParaRPr lang="es-PE" dirty="0"/>
            </a:p>
          </p:txBody>
        </p:sp>
        <p:sp>
          <p:nvSpPr>
            <p:cNvPr id="18" name="17 Recortar rectángulo de esquina sencilla"/>
            <p:cNvSpPr/>
            <p:nvPr/>
          </p:nvSpPr>
          <p:spPr>
            <a:xfrm>
              <a:off x="4201700" y="3929066"/>
              <a:ext cx="1656184" cy="648072"/>
            </a:xfrm>
            <a:prstGeom prst="snip1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 smtClean="0"/>
                <a:t>DAF FISICO</a:t>
              </a:r>
              <a:endParaRPr lang="es-PE" dirty="0"/>
            </a:p>
          </p:txBody>
        </p:sp>
        <p:cxnSp>
          <p:nvCxnSpPr>
            <p:cNvPr id="19" name="18 Conector recto de flecha"/>
            <p:cNvCxnSpPr>
              <a:stCxn id="13" idx="6"/>
              <a:endCxn id="17" idx="2"/>
            </p:cNvCxnSpPr>
            <p:nvPr/>
          </p:nvCxnSpPr>
          <p:spPr>
            <a:xfrm>
              <a:off x="1941334" y="4253102"/>
              <a:ext cx="3446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23 Disco magnético"/>
            <p:cNvSpPr/>
            <p:nvPr/>
          </p:nvSpPr>
          <p:spPr>
            <a:xfrm>
              <a:off x="571472" y="5214950"/>
              <a:ext cx="936104" cy="1124744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b="1" dirty="0" smtClean="0">
                  <a:latin typeface="Arial Narrow" pitchFamily="34" charset="0"/>
                </a:rPr>
                <a:t>Tk Ecualizador</a:t>
              </a:r>
              <a:endParaRPr lang="es-PE" sz="1200" b="1" dirty="0">
                <a:latin typeface="Arial Narrow" pitchFamily="34" charset="0"/>
              </a:endParaRPr>
            </a:p>
          </p:txBody>
        </p:sp>
        <p:cxnSp>
          <p:nvCxnSpPr>
            <p:cNvPr id="20" name="19 Conector recto de flecha"/>
            <p:cNvCxnSpPr/>
            <p:nvPr/>
          </p:nvCxnSpPr>
          <p:spPr>
            <a:xfrm rot="10800000" flipV="1">
              <a:off x="1500166" y="4572008"/>
              <a:ext cx="4357718" cy="11515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22 Cilindro"/>
            <p:cNvSpPr/>
            <p:nvPr/>
          </p:nvSpPr>
          <p:spPr>
            <a:xfrm>
              <a:off x="3857620" y="5357826"/>
              <a:ext cx="3429024" cy="714380"/>
            </a:xfrm>
            <a:prstGeom prst="can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DAF QUIMICO</a:t>
              </a:r>
              <a:endParaRPr lang="es-ES" dirty="0"/>
            </a:p>
          </p:txBody>
        </p:sp>
        <p:cxnSp>
          <p:nvCxnSpPr>
            <p:cNvPr id="28" name="27 Conector recto de flecha"/>
            <p:cNvCxnSpPr>
              <a:endCxn id="18" idx="2"/>
            </p:cNvCxnSpPr>
            <p:nvPr/>
          </p:nvCxnSpPr>
          <p:spPr>
            <a:xfrm flipV="1">
              <a:off x="3941598" y="4253102"/>
              <a:ext cx="260102" cy="315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 de flecha"/>
            <p:cNvCxnSpPr>
              <a:stCxn id="24" idx="4"/>
              <a:endCxn id="23" idx="2"/>
            </p:cNvCxnSpPr>
            <p:nvPr/>
          </p:nvCxnSpPr>
          <p:spPr>
            <a:xfrm flipV="1">
              <a:off x="1507576" y="5715016"/>
              <a:ext cx="2350044" cy="623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34 Pentágono"/>
            <p:cNvSpPr/>
            <p:nvPr/>
          </p:nvSpPr>
          <p:spPr>
            <a:xfrm>
              <a:off x="6143636" y="2571744"/>
              <a:ext cx="1214446" cy="35719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dirty="0" smtClean="0">
                  <a:latin typeface="Arial Narrow" pitchFamily="34" charset="0"/>
                </a:rPr>
                <a:t>DECANTER</a:t>
              </a:r>
              <a:endParaRPr lang="es-ES" sz="1200" b="1" dirty="0">
                <a:latin typeface="Arial Narrow" pitchFamily="34" charset="0"/>
              </a:endParaRPr>
            </a:p>
          </p:txBody>
        </p:sp>
        <p:cxnSp>
          <p:nvCxnSpPr>
            <p:cNvPr id="38" name="37 Conector recto de flecha"/>
            <p:cNvCxnSpPr>
              <a:endCxn id="35" idx="2"/>
            </p:cNvCxnSpPr>
            <p:nvPr/>
          </p:nvCxnSpPr>
          <p:spPr>
            <a:xfrm rot="16200000" flipV="1">
              <a:off x="5581062" y="4009434"/>
              <a:ext cx="2500330" cy="3393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 de flecha"/>
            <p:cNvCxnSpPr/>
            <p:nvPr/>
          </p:nvCxnSpPr>
          <p:spPr>
            <a:xfrm rot="5400000" flipH="1" flipV="1">
              <a:off x="4786314" y="2928934"/>
              <a:ext cx="5572164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41 CuadroTexto"/>
            <p:cNvSpPr txBox="1"/>
            <p:nvPr/>
          </p:nvSpPr>
          <p:spPr>
            <a:xfrm>
              <a:off x="7851308" y="485056"/>
              <a:ext cx="129272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00" b="1" dirty="0" smtClean="0">
                  <a:latin typeface="Arial Narrow" pitchFamily="34" charset="0"/>
                </a:rPr>
                <a:t>Efluente tratado al mar mediante emisor submarino</a:t>
              </a:r>
              <a:endParaRPr lang="es-PE" sz="1100" b="1" dirty="0">
                <a:latin typeface="Arial Narrow" pitchFamily="34" charset="0"/>
              </a:endParaRPr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5857884" y="1730865"/>
              <a:ext cx="12927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00" b="1" dirty="0" smtClean="0">
                  <a:latin typeface="Arial Narrow" pitchFamily="34" charset="0"/>
                </a:rPr>
                <a:t>DECANTER deshidrata lodos que se envían al secado</a:t>
              </a:r>
              <a:endParaRPr lang="es-PE" sz="1100" b="1" dirty="0">
                <a:latin typeface="Arial Narrow" pitchFamily="34" charset="0"/>
              </a:endParaRPr>
            </a:p>
          </p:txBody>
        </p:sp>
      </p:grpSp>
      <p:sp>
        <p:nvSpPr>
          <p:cNvPr id="46" name="45 CuadroTexto"/>
          <p:cNvSpPr txBox="1"/>
          <p:nvPr/>
        </p:nvSpPr>
        <p:spPr>
          <a:xfrm>
            <a:off x="2411760" y="908721"/>
            <a:ext cx="316835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Berlin Sans FB" pitchFamily="34" charset="0"/>
              </a:rPr>
              <a:t>PRUEBAS DEL PYXIS </a:t>
            </a: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MICROSCREEN</a:t>
            </a:r>
            <a:endParaRPr lang="es-ES" sz="2800" b="1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29" name="28 Entrada manual"/>
          <p:cNvSpPr/>
          <p:nvPr/>
        </p:nvSpPr>
        <p:spPr>
          <a:xfrm>
            <a:off x="428596" y="2996952"/>
            <a:ext cx="1143008" cy="648072"/>
          </a:xfrm>
          <a:prstGeom prst="flowChartManualInpu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Micro </a:t>
            </a:r>
            <a:r>
              <a:rPr lang="es-ES" b="1" dirty="0" err="1" smtClean="0">
                <a:solidFill>
                  <a:schemeClr val="bg1"/>
                </a:solidFill>
              </a:rPr>
              <a:t>Screen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78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572000" y="836712"/>
            <a:ext cx="3429024" cy="138499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Berlin Sans FB" pitchFamily="34" charset="0"/>
              </a:rPr>
              <a:t>PRUEBAS DEL PYXIS MICROSCREEN</a:t>
            </a:r>
            <a:endParaRPr lang="es-ES" sz="2800" b="1" dirty="0">
              <a:solidFill>
                <a:schemeClr val="bg1"/>
              </a:solidFill>
              <a:latin typeface="Berlin Sans FB" pitchFamily="34" charset="0"/>
            </a:endParaRPr>
          </a:p>
        </p:txBody>
      </p:sp>
      <p:graphicFrame>
        <p:nvGraphicFramePr>
          <p:cNvPr id="5" name="4 Gráfico"/>
          <p:cNvGraphicFramePr/>
          <p:nvPr/>
        </p:nvGraphicFramePr>
        <p:xfrm>
          <a:off x="1619672" y="19888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27584" y="6021288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EFICIENCIA                            90%                               91.7%                    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23802</TotalTime>
  <Words>560</Words>
  <Application>Microsoft Office PowerPoint</Application>
  <PresentationFormat>On-screen Show (4:3)</PresentationFormat>
  <Paragraphs>161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Slide 1</vt:lpstr>
      <vt:lpstr>Slide 2</vt:lpstr>
      <vt:lpstr>Slide 3</vt:lpstr>
      <vt:lpstr>Slide 4</vt:lpstr>
      <vt:lpstr>Slide 5</vt:lpstr>
      <vt:lpstr>Proceso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kstedman</cp:lastModifiedBy>
  <cp:revision>328</cp:revision>
  <dcterms:created xsi:type="dcterms:W3CDTF">2014-06-15T14:59:52Z</dcterms:created>
  <dcterms:modified xsi:type="dcterms:W3CDTF">2014-07-19T01:43:25Z</dcterms:modified>
</cp:coreProperties>
</file>