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66" r:id="rId4"/>
    <p:sldId id="267" r:id="rId5"/>
    <p:sldId id="259" r:id="rId6"/>
    <p:sldId id="262" r:id="rId7"/>
    <p:sldId id="263" r:id="rId8"/>
    <p:sldId id="264" r:id="rId9"/>
    <p:sldId id="268" r:id="rId10"/>
    <p:sldId id="271" r:id="rId11"/>
    <p:sldId id="258" r:id="rId12"/>
    <p:sldId id="269" r:id="rId13"/>
  </p:sldIdLst>
  <p:sldSz cx="12192000" cy="6858000"/>
  <p:notesSz cx="6888163" cy="1002188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5827"/>
  </p:normalViewPr>
  <p:slideViewPr>
    <p:cSldViewPr snapToGrid="0" snapToObjects="1">
      <p:cViewPr varScale="1">
        <p:scale>
          <a:sx n="109" d="100"/>
          <a:sy n="109" d="100"/>
        </p:scale>
        <p:origin x="7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83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83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B8FB72-1230-3346-8DF5-115CAE48BB54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4870" cy="50283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0" cy="50283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32D79F7-FC50-0C4E-BA99-414660C37A0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455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81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97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5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61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6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44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14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8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3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11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03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1360488"/>
            <a:ext cx="6527800" cy="367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2439" y="5238351"/>
            <a:ext cx="5459507" cy="42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65574" y="10338752"/>
            <a:ext cx="2957232" cy="5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s-P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12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89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893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51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382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2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87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18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143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04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170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46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4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4228-B3F8-1940-B669-11D9984C088C}" type="datetimeFigureOut">
              <a:rPr lang="es-ES_tradnl" smtClean="0"/>
              <a:t>27/8/19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22E1-5882-0345-B5BE-B1F21FB9041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05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82652" y="5036349"/>
            <a:ext cx="627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Tahoma" charset="0"/>
                <a:ea typeface="Tahoma" charset="0"/>
                <a:cs typeface="Tahoma" charset="0"/>
              </a:rPr>
              <a:t>BALANCE DE LA PRIMERA </a:t>
            </a:r>
          </a:p>
          <a:p>
            <a:pPr algn="ctr"/>
            <a:r>
              <a:rPr lang="es-ES_tradnl" sz="2400" dirty="0">
                <a:latin typeface="Tahoma" charset="0"/>
                <a:ea typeface="Tahoma" charset="0"/>
                <a:cs typeface="Tahoma" charset="0"/>
              </a:rPr>
              <a:t>TEMPORADA DE PESCA</a:t>
            </a:r>
          </a:p>
        </p:txBody>
      </p:sp>
      <p:cxnSp>
        <p:nvCxnSpPr>
          <p:cNvPr id="15" name="Google Shape;251;p31"/>
          <p:cNvCxnSpPr>
            <a:cxnSpLocks/>
          </p:cNvCxnSpPr>
          <p:nvPr/>
        </p:nvCxnSpPr>
        <p:spPr>
          <a:xfrm>
            <a:off x="5768740" y="6144415"/>
            <a:ext cx="5903496" cy="1329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CuadroTexto 15"/>
          <p:cNvSpPr txBox="1"/>
          <p:nvPr/>
        </p:nvSpPr>
        <p:spPr>
          <a:xfrm>
            <a:off x="7874743" y="6057492"/>
            <a:ext cx="169148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2133" dirty="0"/>
          </a:p>
          <a:p>
            <a:r>
              <a:rPr lang="es-ES_tradnl" sz="2133" dirty="0">
                <a:latin typeface="Tahoma" charset="0"/>
                <a:ea typeface="Tahoma" charset="0"/>
                <a:cs typeface="Tahoma" charset="0"/>
              </a:rPr>
              <a:t>Agosto 2019</a:t>
            </a:r>
          </a:p>
        </p:txBody>
      </p:sp>
      <p:pic>
        <p:nvPicPr>
          <p:cNvPr id="8" name="Imagen 7" descr="Descripción: Descripción: Screen shot 2012-07-13 a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0" y="4813612"/>
            <a:ext cx="1588057" cy="175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78989D-5EB7-1E42-9EA5-A10001603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7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BAAA611-B29E-DE4F-95C7-802DA2D73338}"/>
              </a:ext>
            </a:extLst>
          </p:cNvPr>
          <p:cNvSpPr txBox="1"/>
          <p:nvPr/>
        </p:nvSpPr>
        <p:spPr>
          <a:xfrm>
            <a:off x="731042" y="573835"/>
            <a:ext cx="97845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El crecimiento de la pesca en julio no atenuó la caída acumulada…</a:t>
            </a:r>
            <a:endParaRPr lang="es-PE" sz="25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F5FDDB-3660-C940-84ED-3F04C2267208}"/>
              </a:ext>
            </a:extLst>
          </p:cNvPr>
          <p:cNvSpPr txBox="1"/>
          <p:nvPr/>
        </p:nvSpPr>
        <p:spPr>
          <a:xfrm>
            <a:off x="880534" y="1479355"/>
            <a:ext cx="9990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Tahoma" charset="0"/>
                <a:ea typeface="Tahoma" charset="0"/>
                <a:cs typeface="Tahoma" charset="0"/>
              </a:rPr>
              <a:t>A pesar del mayor crecimiento del sector pesca que se registraría en julio respecto a similar mes del año pasado, ello no significaría un impacto positivo en la actividad pues en el acumulado </a:t>
            </a:r>
            <a:r>
              <a:rPr lang="es-PE" b="1" dirty="0">
                <a:latin typeface="Tahoma" charset="0"/>
                <a:ea typeface="Tahoma" charset="0"/>
                <a:cs typeface="Tahoma" charset="0"/>
              </a:rPr>
              <a:t>enero - julio, la pesca caería en más de 22% </a:t>
            </a:r>
            <a:r>
              <a:rPr lang="es-PE" dirty="0">
                <a:latin typeface="Tahoma" charset="0"/>
                <a:ea typeface="Tahoma" charset="0"/>
                <a:cs typeface="Tahoma" charset="0"/>
              </a:rPr>
              <a:t>comparado con similar periodo del 2018. Ello debido a la menor cuota y factores climatológicos.</a:t>
            </a: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14A32D-2A96-0043-81E0-C945E69A8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9" t="19972" r="2616" b="10798"/>
          <a:stretch/>
        </p:blipFill>
        <p:spPr>
          <a:xfrm>
            <a:off x="1234680" y="2956683"/>
            <a:ext cx="9280920" cy="31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4293" y="886044"/>
            <a:ext cx="9678390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74" indent="-507974" algn="just" defTabSz="1219139"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es-PE" sz="160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Los desembarques de anchoveta en esta temporada fueron de 2.05 millones de TM, lo cual equivale al 97.8% de la cuota total otorgada. </a:t>
            </a:r>
            <a:r>
              <a:rPr lang="es-PE" sz="1600" b="1" dirty="0">
                <a:latin typeface="Tahoma" charset="0"/>
                <a:ea typeface="Tahoma" charset="0"/>
                <a:cs typeface="Tahoma" charset="0"/>
              </a:rPr>
              <a:t>Estas descargas fueron 4.6% inferiores al promedio de los últimos cinco años</a:t>
            </a: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. </a:t>
            </a: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Los desembarques de anchoveta fueron realizados por 731 embarcaciones industriales, de las cuales 315 fueron de acero (43% del total) y 416 de madera (57%). </a:t>
            </a: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A pesar del mayor crecimiento del sector pesca que se registraría en julio respecto a similar mes del año pasado, ello no significaría un impacto positivo en la actividad pues en el acumulado </a:t>
            </a:r>
            <a:r>
              <a:rPr lang="es-PE" sz="1600" b="1" dirty="0">
                <a:latin typeface="Tahoma" charset="0"/>
                <a:ea typeface="Tahoma" charset="0"/>
                <a:cs typeface="Tahoma" charset="0"/>
              </a:rPr>
              <a:t>enero - julio, la pesca caería en más de 22% </a:t>
            </a: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comparado con similar periodo del 2018. </a:t>
            </a: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Esta situación se explicaría por la menor cuota asignada para la Primera Temporada de Pesca, así como por fenómenos climatológicos.</a:t>
            </a: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Para evaluar el desempeño del sector, es importante tomar en cuenta no solamente los desembarques, sino tambien las condiciones del mercado externo.</a:t>
            </a:r>
            <a:endParaRPr lang="es-ES_tradnl" sz="1467" dirty="0">
              <a:latin typeface="Tahoma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nchov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4"/>
            <a:ext cx="1033153" cy="68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71447" y="685989"/>
            <a:ext cx="751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atin typeface="Tahoma" charset="0"/>
                <a:ea typeface="Tahoma" charset="0"/>
                <a:cs typeface="Tahoma" charset="0"/>
              </a:rPr>
              <a:t>RESUMEN DE LA PRIMERA TEMPORADA DE PESCA</a:t>
            </a:r>
          </a:p>
        </p:txBody>
      </p:sp>
    </p:spTree>
    <p:extLst>
      <p:ext uri="{BB962C8B-B14F-4D97-AF65-F5344CB8AC3E}">
        <p14:creationId xmlns:p14="http://schemas.microsoft.com/office/powerpoint/2010/main" val="13285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82652" y="5036349"/>
            <a:ext cx="627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Tahoma" charset="0"/>
                <a:ea typeface="Tahoma" charset="0"/>
                <a:cs typeface="Tahoma" charset="0"/>
              </a:rPr>
              <a:t>BALANCE Y CIERRE DE LA PRIMERA </a:t>
            </a:r>
          </a:p>
          <a:p>
            <a:pPr algn="ctr"/>
            <a:r>
              <a:rPr lang="es-ES_tradnl" sz="2400" dirty="0">
                <a:latin typeface="Tahoma" charset="0"/>
                <a:ea typeface="Tahoma" charset="0"/>
                <a:cs typeface="Tahoma" charset="0"/>
              </a:rPr>
              <a:t>TEMPORADA DE PESCA</a:t>
            </a:r>
          </a:p>
        </p:txBody>
      </p:sp>
      <p:cxnSp>
        <p:nvCxnSpPr>
          <p:cNvPr id="15" name="Google Shape;251;p31"/>
          <p:cNvCxnSpPr>
            <a:cxnSpLocks/>
          </p:cNvCxnSpPr>
          <p:nvPr/>
        </p:nvCxnSpPr>
        <p:spPr>
          <a:xfrm>
            <a:off x="5768740" y="6144415"/>
            <a:ext cx="5903496" cy="1329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CuadroTexto 15"/>
          <p:cNvSpPr txBox="1"/>
          <p:nvPr/>
        </p:nvSpPr>
        <p:spPr>
          <a:xfrm>
            <a:off x="7874743" y="6057492"/>
            <a:ext cx="169148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2133" dirty="0"/>
          </a:p>
          <a:p>
            <a:r>
              <a:rPr lang="es-ES_tradnl" sz="2133" dirty="0">
                <a:latin typeface="Tahoma" charset="0"/>
                <a:ea typeface="Tahoma" charset="0"/>
                <a:cs typeface="Tahoma" charset="0"/>
              </a:rPr>
              <a:t>Agosto 2019</a:t>
            </a:r>
          </a:p>
        </p:txBody>
      </p:sp>
      <p:pic>
        <p:nvPicPr>
          <p:cNvPr id="8" name="Imagen 7" descr="Descripción: Descripción: Screen shot 2012-07-13 a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0" y="4813612"/>
            <a:ext cx="1588057" cy="175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78989D-5EB7-1E42-9EA5-A10001603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7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4293" y="886044"/>
            <a:ext cx="9678390" cy="460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74" indent="-507974" algn="just" defTabSz="1219139"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es-PE" sz="160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pPr lvl="1" algn="just"/>
            <a:endParaRPr lang="es-ES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La Primera Temporada de Pesca 2019 en la zona norte centro del país se inició el 4 de mayo. Previamente se realizó una pesca exploratoria entre el 28 de abril y el 3 de mayo (6 días). Ello significó un inicio tardío explicado por 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climatológicos que demoraron el periodo de desove.</a:t>
            </a: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742950" lvl="1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La zona de pesca Centro Norte comprende desde Punta Capones en Tumbes a 03º 24’ Latitud Sur hasta San Juan en Ica a 16º 00 Latitud Sur.</a:t>
            </a: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r>
              <a:rPr lang="es-PE" sz="1600" dirty="0">
                <a:latin typeface="Tahoma" charset="0"/>
                <a:ea typeface="Tahoma" charset="0"/>
                <a:cs typeface="Tahoma" charset="0"/>
              </a:rPr>
              <a:t>El Ministerio de la Producción (PRODUCE) estableció una cuota de 2.10 millones de TM para la Primera Temporada de Pesca 2019.</a:t>
            </a: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742950" lvl="1" indent="-285750" algn="just">
              <a:buFont typeface="Wingdings" charset="2"/>
              <a:buChar char="v"/>
            </a:pPr>
            <a:endParaRPr lang="es-PE" sz="1600" dirty="0">
              <a:latin typeface="Tahoma" charset="0"/>
              <a:ea typeface="Tahoma" charset="0"/>
              <a:cs typeface="Tahoma" charset="0"/>
            </a:endParaRPr>
          </a:p>
          <a:p>
            <a:pPr marL="1200150" lvl="2" indent="-285750" algn="just">
              <a:buFont typeface="Wingdings" charset="2"/>
              <a:buChar char="v"/>
            </a:pPr>
            <a:endParaRPr lang="es-ES" sz="1600" dirty="0">
              <a:latin typeface="Tahoma" charset="0"/>
              <a:ea typeface="Tahoma" charset="0"/>
              <a:cs typeface="Tahoma" charset="0"/>
            </a:endParaRPr>
          </a:p>
          <a:p>
            <a:pPr marL="507974" indent="-507974" algn="just" defTabSz="1219139"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es-ES_tradnl" sz="1467" dirty="0">
              <a:latin typeface="Tahoma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nchov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4"/>
            <a:ext cx="1033153" cy="68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71447" y="685989"/>
            <a:ext cx="751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latin typeface="Tahoma" charset="0"/>
                <a:ea typeface="Tahoma" charset="0"/>
                <a:cs typeface="Tahoma" charset="0"/>
              </a:rPr>
              <a:t>ANTECEDENTES </a:t>
            </a:r>
          </a:p>
        </p:txBody>
      </p:sp>
    </p:spTree>
    <p:extLst>
      <p:ext uri="{BB962C8B-B14F-4D97-AF65-F5344CB8AC3E}">
        <p14:creationId xmlns:p14="http://schemas.microsoft.com/office/powerpoint/2010/main" val="131706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A8C22-F3E6-7543-B5EA-1B91F11D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630205"/>
            <a:ext cx="9661071" cy="1325563"/>
          </a:xfrm>
        </p:spPr>
        <p:txBody>
          <a:bodyPr>
            <a:normAutofit/>
          </a:bodyPr>
          <a:lstStyle/>
          <a:p>
            <a:r>
              <a:rPr lang="es-P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biomasa de anchoveta se mantiene estable de acuerdo a los cruceros de verano realizados por IMARPE</a:t>
            </a:r>
            <a:br>
              <a:rPr lang="es-P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P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11CD3A-2D0F-C349-AA89-56796855B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6" r="5092"/>
          <a:stretch/>
        </p:blipFill>
        <p:spPr>
          <a:xfrm>
            <a:off x="4548796" y="2049309"/>
            <a:ext cx="6850858" cy="3571877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010CE-A7B8-7643-92B7-D30D7633EC54}"/>
              </a:ext>
            </a:extLst>
          </p:cNvPr>
          <p:cNvSpPr txBox="1"/>
          <p:nvPr/>
        </p:nvSpPr>
        <p:spPr>
          <a:xfrm>
            <a:off x="553738" y="2162662"/>
            <a:ext cx="39950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informe del Crucero de Evaluación de Verano de Instituto del Mar del Perú (IMARPE) reportó una biomasa del stock Norte – Centro de 7 millones de TM para la primera temporada de pesca 2019, a pesar de haber tenido un fenómeno del Niño moderado. </a:t>
            </a:r>
          </a:p>
          <a:p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se puede apreciar, la biomasa de anchoveta se mantiene estable en los últimos años en un promedio cercano a los 8 millones de TM.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46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BEDC511-6075-CB45-98FC-40AD66DEC657}"/>
              </a:ext>
            </a:extLst>
          </p:cNvPr>
          <p:cNvSpPr txBox="1">
            <a:spLocks/>
          </p:cNvSpPr>
          <p:nvPr/>
        </p:nvSpPr>
        <p:spPr>
          <a:xfrm>
            <a:off x="1062149" y="88068"/>
            <a:ext cx="9661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2400" b="1" dirty="0">
                <a:latin typeface="Tahoma" charset="0"/>
                <a:ea typeface="Tahoma" charset="0"/>
                <a:cs typeface="Tahoma" charset="0"/>
              </a:rPr>
              <a:t>A pesar de ello, las cuotas asignadas a la flota industrial se han visto reducidas en </a:t>
            </a:r>
            <a:r>
              <a:rPr lang="es-PE" sz="2500" b="1" dirty="0">
                <a:latin typeface="Tahoma" charset="0"/>
                <a:ea typeface="Tahoma" charset="0"/>
                <a:cs typeface="Tahoma" charset="0"/>
              </a:rPr>
              <a:t>los últimos </a:t>
            </a:r>
            <a:r>
              <a:rPr lang="es-PE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años…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202E80-2483-B34D-AA39-F936A439284C}"/>
              </a:ext>
            </a:extLst>
          </p:cNvPr>
          <p:cNvSpPr txBox="1"/>
          <p:nvPr/>
        </p:nvSpPr>
        <p:spPr>
          <a:xfrm>
            <a:off x="993518" y="1532384"/>
            <a:ext cx="9745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cuota asignada para la Primera Temporada de Pesca fue de 2.10 millones de toneladas, lo que representó una disminución cercana al 20% respecto al promedio de los últimos cinco años.</a:t>
            </a:r>
          </a:p>
          <a:p>
            <a:endParaRPr lang="es-P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45F69E-2AE6-3D43-9B5B-0A44EC443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3"/>
          <a:stretch/>
        </p:blipFill>
        <p:spPr>
          <a:xfrm>
            <a:off x="2005293" y="2394158"/>
            <a:ext cx="8596995" cy="40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6"/>
          <p:cNvSpPr txBox="1"/>
          <p:nvPr/>
        </p:nvSpPr>
        <p:spPr>
          <a:xfrm>
            <a:off x="772406" y="380497"/>
            <a:ext cx="11002432" cy="60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ES" sz="2400" b="1" dirty="0">
                <a:latin typeface="Tahoma" charset="0"/>
                <a:ea typeface="Tahoma" charset="0"/>
                <a:cs typeface="Tahoma" charset="0"/>
              </a:rPr>
              <a:t>En esa misma línea, los desembarques registrados en las Primeras Temporadas de Pesca en los últimos años también han caído…</a:t>
            </a:r>
            <a:endParaRPr lang="es-ES" sz="2400" b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7" name="3 Conector recto">
            <a:extLst>
              <a:ext uri="{FF2B5EF4-FFF2-40B4-BE49-F238E27FC236}">
                <a16:creationId xmlns:a16="http://schemas.microsoft.com/office/drawing/2014/main" id="{2D33BE0F-D58C-B14B-A71F-3DB5604C3E4F}"/>
              </a:ext>
            </a:extLst>
          </p:cNvPr>
          <p:cNvCxnSpPr/>
          <p:nvPr/>
        </p:nvCxnSpPr>
        <p:spPr>
          <a:xfrm>
            <a:off x="10414635" y="118148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 Conector recto">
            <a:extLst>
              <a:ext uri="{FF2B5EF4-FFF2-40B4-BE49-F238E27FC236}">
                <a16:creationId xmlns:a16="http://schemas.microsoft.com/office/drawing/2014/main" id="{8EB55475-73B3-FB44-BB42-70A526BB5706}"/>
              </a:ext>
            </a:extLst>
          </p:cNvPr>
          <p:cNvCxnSpPr/>
          <p:nvPr/>
        </p:nvCxnSpPr>
        <p:spPr>
          <a:xfrm>
            <a:off x="10567035" y="119672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5248AC-E73F-7540-9E88-6EEB323EDE0F}"/>
              </a:ext>
            </a:extLst>
          </p:cNvPr>
          <p:cNvSpPr/>
          <p:nvPr/>
        </p:nvSpPr>
        <p:spPr>
          <a:xfrm>
            <a:off x="1103378" y="1661464"/>
            <a:ext cx="9660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Primera Temporada 2019, los desembarques fueron inferiores en 4.6% al promedio de los últimos cinco años.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P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414845-000B-6A4C-8A42-136F72D29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3" t="58256" r="11757" b="10154"/>
          <a:stretch/>
        </p:blipFill>
        <p:spPr>
          <a:xfrm>
            <a:off x="1971304" y="2256312"/>
            <a:ext cx="7899656" cy="45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3 Conector recto">
            <a:extLst>
              <a:ext uri="{FF2B5EF4-FFF2-40B4-BE49-F238E27FC236}">
                <a16:creationId xmlns:a16="http://schemas.microsoft.com/office/drawing/2014/main" id="{2D33BE0F-D58C-B14B-A71F-3DB5604C3E4F}"/>
              </a:ext>
            </a:extLst>
          </p:cNvPr>
          <p:cNvCxnSpPr/>
          <p:nvPr/>
        </p:nvCxnSpPr>
        <p:spPr>
          <a:xfrm>
            <a:off x="10414635" y="118148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 Conector recto">
            <a:extLst>
              <a:ext uri="{FF2B5EF4-FFF2-40B4-BE49-F238E27FC236}">
                <a16:creationId xmlns:a16="http://schemas.microsoft.com/office/drawing/2014/main" id="{8EB55475-73B3-FB44-BB42-70A526BB5706}"/>
              </a:ext>
            </a:extLst>
          </p:cNvPr>
          <p:cNvCxnSpPr/>
          <p:nvPr/>
        </p:nvCxnSpPr>
        <p:spPr>
          <a:xfrm>
            <a:off x="10567035" y="119672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5400AE0-0E03-9241-9407-00E1279B8BCF}"/>
              </a:ext>
            </a:extLst>
          </p:cNvPr>
          <p:cNvSpPr txBox="1"/>
          <p:nvPr/>
        </p:nvSpPr>
        <p:spPr>
          <a:xfrm>
            <a:off x="757779" y="251216"/>
            <a:ext cx="1032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ahoma" charset="0"/>
                <a:ea typeface="Tahoma" charset="0"/>
                <a:cs typeface="Tahoma" charset="0"/>
              </a:rPr>
              <a:t>En la Primera Temporada 2019, la flota de madera fue mayor en número de embarcaciones a la flota de acero…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B18415-84AC-4841-A4E8-AC09B191D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07"/>
          <a:stretch/>
        </p:blipFill>
        <p:spPr>
          <a:xfrm>
            <a:off x="3040084" y="1705605"/>
            <a:ext cx="5436224" cy="41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3 Conector recto">
            <a:extLst>
              <a:ext uri="{FF2B5EF4-FFF2-40B4-BE49-F238E27FC236}">
                <a16:creationId xmlns:a16="http://schemas.microsoft.com/office/drawing/2014/main" id="{2D33BE0F-D58C-B14B-A71F-3DB5604C3E4F}"/>
              </a:ext>
            </a:extLst>
          </p:cNvPr>
          <p:cNvCxnSpPr/>
          <p:nvPr/>
        </p:nvCxnSpPr>
        <p:spPr>
          <a:xfrm>
            <a:off x="10414635" y="118148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 Conector recto">
            <a:extLst>
              <a:ext uri="{FF2B5EF4-FFF2-40B4-BE49-F238E27FC236}">
                <a16:creationId xmlns:a16="http://schemas.microsoft.com/office/drawing/2014/main" id="{8EB55475-73B3-FB44-BB42-70A526BB5706}"/>
              </a:ext>
            </a:extLst>
          </p:cNvPr>
          <p:cNvCxnSpPr/>
          <p:nvPr/>
        </p:nvCxnSpPr>
        <p:spPr>
          <a:xfrm>
            <a:off x="10567035" y="119672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5400AE0-0E03-9241-9407-00E1279B8BCF}"/>
              </a:ext>
            </a:extLst>
          </p:cNvPr>
          <p:cNvSpPr txBox="1"/>
          <p:nvPr/>
        </p:nvSpPr>
        <p:spPr>
          <a:xfrm>
            <a:off x="918360" y="551886"/>
            <a:ext cx="9943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ahoma" charset="0"/>
                <a:ea typeface="Tahoma" charset="0"/>
                <a:cs typeface="Tahoma" charset="0"/>
              </a:rPr>
              <a:t>Ritmo de pesca por tipo de flota en la Primera Temporada</a:t>
            </a:r>
          </a:p>
          <a:p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0E9D30-498F-3E44-ACFC-CA93F85E1094}"/>
              </a:ext>
            </a:extLst>
          </p:cNvPr>
          <p:cNvSpPr txBox="1"/>
          <p:nvPr/>
        </p:nvSpPr>
        <p:spPr>
          <a:xfrm>
            <a:off x="820897" y="2617032"/>
            <a:ext cx="3466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flota industria en su conjunto, tanto de madera como acero, cubrieron más del 95% de su cuota durante la Primera Temporada de Pesca 2019. </a:t>
            </a:r>
            <a:endParaRPr lang="es-P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DE54162-C514-824F-8500-7F2C91BA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30" y="2015656"/>
            <a:ext cx="6921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3 Conector recto">
            <a:extLst>
              <a:ext uri="{FF2B5EF4-FFF2-40B4-BE49-F238E27FC236}">
                <a16:creationId xmlns:a16="http://schemas.microsoft.com/office/drawing/2014/main" id="{2D33BE0F-D58C-B14B-A71F-3DB5604C3E4F}"/>
              </a:ext>
            </a:extLst>
          </p:cNvPr>
          <p:cNvCxnSpPr/>
          <p:nvPr/>
        </p:nvCxnSpPr>
        <p:spPr>
          <a:xfrm>
            <a:off x="10414635" y="118148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 Conector recto">
            <a:extLst>
              <a:ext uri="{FF2B5EF4-FFF2-40B4-BE49-F238E27FC236}">
                <a16:creationId xmlns:a16="http://schemas.microsoft.com/office/drawing/2014/main" id="{8EB55475-73B3-FB44-BB42-70A526BB5706}"/>
              </a:ext>
            </a:extLst>
          </p:cNvPr>
          <p:cNvCxnSpPr/>
          <p:nvPr/>
        </p:nvCxnSpPr>
        <p:spPr>
          <a:xfrm>
            <a:off x="10567035" y="11967210"/>
            <a:ext cx="17995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5400AE0-0E03-9241-9407-00E1279B8BCF}"/>
              </a:ext>
            </a:extLst>
          </p:cNvPr>
          <p:cNvSpPr txBox="1"/>
          <p:nvPr/>
        </p:nvSpPr>
        <p:spPr>
          <a:xfrm>
            <a:off x="731042" y="573835"/>
            <a:ext cx="621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ahoma" charset="0"/>
                <a:ea typeface="Tahoma" charset="0"/>
                <a:cs typeface="Tahoma" charset="0"/>
              </a:rPr>
              <a:t>Principales puertos de la flota industrial en Primera Temporada de Pesca 2019 </a:t>
            </a:r>
            <a:endParaRPr lang="es-PE" sz="24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A6729-9727-3946-A40D-65FC2FF34C0C}"/>
              </a:ext>
            </a:extLst>
          </p:cNvPr>
          <p:cNvSpPr txBox="1"/>
          <p:nvPr/>
        </p:nvSpPr>
        <p:spPr>
          <a:xfrm>
            <a:off x="1963616" y="2220063"/>
            <a:ext cx="3997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caso de las embarcaciones de acero los desembarques se realizaron en las plantas ubicadas en los puertos de </a:t>
            </a:r>
            <a:r>
              <a:rPr lang="es-ES" sz="1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Chicama</a:t>
            </a:r>
            <a:r>
              <a:rPr lang="es-ES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Pisco y Chimbote.</a:t>
            </a:r>
          </a:p>
          <a:p>
            <a:pPr algn="just"/>
            <a:endParaRPr lang="es-ES" sz="1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Mientras que las de madera realizaron sus desembarques en mayor volumen en las plantas ubicadas en los puertos de </a:t>
            </a:r>
            <a:r>
              <a:rPr lang="es-ES" sz="1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Chicama</a:t>
            </a:r>
            <a:r>
              <a:rPr lang="es-ES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Chimbote y </a:t>
            </a:r>
            <a:r>
              <a:rPr lang="es-ES" sz="1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Coishco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P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C6B96D-8871-6745-A224-B9941804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654" y="357268"/>
            <a:ext cx="3449960" cy="29761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6C3C05-768C-6147-869C-0C97544F1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13" y="3312294"/>
            <a:ext cx="32512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26F89D-81A3-6C47-8651-9E3D59CCC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31"/>
          <a:stretch/>
        </p:blipFill>
        <p:spPr>
          <a:xfrm>
            <a:off x="1871712" y="1888177"/>
            <a:ext cx="8119250" cy="41694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BAAA611-B29E-DE4F-95C7-802DA2D73338}"/>
              </a:ext>
            </a:extLst>
          </p:cNvPr>
          <p:cNvSpPr txBox="1"/>
          <p:nvPr/>
        </p:nvSpPr>
        <p:spPr>
          <a:xfrm>
            <a:off x="731042" y="573835"/>
            <a:ext cx="97845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En la Primera Temporada de Pesca, 46 plantas de harina y aceite de pescado recibieron anchoveta…</a:t>
            </a:r>
            <a:endParaRPr lang="es-PE" sz="2500" dirty="0"/>
          </a:p>
        </p:txBody>
      </p:sp>
    </p:spTree>
    <p:extLst>
      <p:ext uri="{BB962C8B-B14F-4D97-AF65-F5344CB8AC3E}">
        <p14:creationId xmlns:p14="http://schemas.microsoft.com/office/powerpoint/2010/main" val="2691828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727</Words>
  <Application>Microsoft Macintosh PowerPoint</Application>
  <PresentationFormat>Panorámica</PresentationFormat>
  <Paragraphs>58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Tahoma </vt:lpstr>
      <vt:lpstr>Wingdings</vt:lpstr>
      <vt:lpstr>Tema de Office</vt:lpstr>
      <vt:lpstr>Presentación de PowerPoint</vt:lpstr>
      <vt:lpstr>Presentación de PowerPoint</vt:lpstr>
      <vt:lpstr>La biomasa de anchoveta se mantiene estable de acuerdo a los cruceros de verano realizados por IMARPE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65</cp:revision>
  <cp:lastPrinted>2019-04-24T20:30:58Z</cp:lastPrinted>
  <dcterms:created xsi:type="dcterms:W3CDTF">2019-04-05T00:10:02Z</dcterms:created>
  <dcterms:modified xsi:type="dcterms:W3CDTF">2019-08-27T15:45:39Z</dcterms:modified>
</cp:coreProperties>
</file>