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70" r:id="rId1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0" autoAdjust="0"/>
    <p:restoredTop sz="94434" autoAdjust="0"/>
  </p:normalViewPr>
  <p:slideViewPr>
    <p:cSldViewPr>
      <p:cViewPr varScale="1">
        <p:scale>
          <a:sx n="92" d="100"/>
          <a:sy n="92" d="100"/>
        </p:scale>
        <p:origin x="13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A0B-948D-41C3-AFCF-F82D29B18800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DB3F0-8C92-4651-B403-3AB3052525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79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6D2F-8744-45A1-A0E6-FAF6C223B8F8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DBE4-93A3-485C-9195-413F92BEC7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97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59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619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983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797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815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35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142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569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486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789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DBE4-93A3-485C-9195-413F92BEC70B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92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26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55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9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79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45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39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88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6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6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47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E31A-BAF3-4060-9C5F-B5C8B87681FC}" type="datetimeFigureOut">
              <a:rPr lang="es-PE" smtClean="0"/>
              <a:t>10/02/2020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85A6-4A47-404A-9AD0-28F5EBF8A9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21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gutierrez@ihma.org.p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ive.google.com/file/d/1mmpopH3zQ5FJ8L9tWBv6Nw5CrXssjufr/view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aTdwH9_rDRHLbll2NZtIjx1Dy9IT9GaY/view?usp=sharing" TargetMode="External"/><Relationship Id="rId5" Type="http://schemas.openxmlformats.org/officeDocument/2006/relationships/hyperlink" Target="https://drive.google.com/file/d/1LNFGW1VP4cyO6XsuCH6We4FSW0WhbJsI/view?usp=sharing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DE0oA5pKjeXetx7aRlUCekshLApszRDI/view?usp=sharing" TargetMode="External"/><Relationship Id="rId5" Type="http://schemas.openxmlformats.org/officeDocument/2006/relationships/hyperlink" Target="https://drive.google.com/file/d/15Hn--tWaHVZCnc_Pg9kN9G4EL-tClZ8k/view?usp=sharing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hyperlink" Target="https://drive.google.com/file/d/1x_Wqb2u0rO1ygsUwMJbBEm5dvy7HbaGM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pical Pacific Sea Surface Temperatur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3154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ropical Pacific Sea Surface Temperature Anomalies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9583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483768" y="267795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>
                <a:solidFill>
                  <a:srgbClr val="0000FF"/>
                </a:solidFill>
              </a:rPr>
              <a:t>Boletín Oceanográfico </a:t>
            </a:r>
            <a:r>
              <a:rPr lang="es-PE" sz="2000" b="1" dirty="0" smtClean="0">
                <a:solidFill>
                  <a:srgbClr val="0000FF"/>
                </a:solidFill>
              </a:rPr>
              <a:t>N°6 Lunes 10 de Febrero de 2020</a:t>
            </a:r>
            <a:endParaRPr lang="es-PE" sz="2000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7609" y="6290156"/>
            <a:ext cx="681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C00000"/>
                </a:solidFill>
              </a:rPr>
              <a:t>Fuente: </a:t>
            </a:r>
            <a:r>
              <a:rPr lang="es-PE" sz="1400" dirty="0" err="1">
                <a:solidFill>
                  <a:srgbClr val="C00000"/>
                </a:solidFill>
              </a:rPr>
              <a:t>Climate</a:t>
            </a:r>
            <a:r>
              <a:rPr lang="es-PE" sz="1400" dirty="0">
                <a:solidFill>
                  <a:srgbClr val="C00000"/>
                </a:solidFill>
              </a:rPr>
              <a:t> </a:t>
            </a:r>
            <a:r>
              <a:rPr lang="es-PE" sz="1400" dirty="0" err="1">
                <a:solidFill>
                  <a:srgbClr val="C00000"/>
                </a:solidFill>
              </a:rPr>
              <a:t>Prediction</a:t>
            </a:r>
            <a:r>
              <a:rPr lang="es-PE" sz="1400" dirty="0">
                <a:solidFill>
                  <a:srgbClr val="C00000"/>
                </a:solidFill>
              </a:rPr>
              <a:t> Center (NOAA): </a:t>
            </a:r>
          </a:p>
          <a:p>
            <a:r>
              <a:rPr lang="es-PE" sz="1400" dirty="0">
                <a:solidFill>
                  <a:srgbClr val="C00000"/>
                </a:solidFill>
              </a:rPr>
              <a:t>http://www.cpc.ncep.noaa.gov/products/analysis_monitoring/enso_update/sstanim.shtml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5575" y="1280949"/>
            <a:ext cx="4344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u="sng" dirty="0" smtClean="0">
                <a:solidFill>
                  <a:srgbClr val="0000FF"/>
                </a:solidFill>
              </a:rPr>
              <a:t>Temperatura </a:t>
            </a:r>
            <a:r>
              <a:rPr lang="es-PE" sz="1600" u="sng" dirty="0">
                <a:solidFill>
                  <a:srgbClr val="0000FF"/>
                </a:solidFill>
              </a:rPr>
              <a:t>superficial del </a:t>
            </a:r>
            <a:r>
              <a:rPr lang="es-PE" sz="1600" u="sng" dirty="0" smtClean="0">
                <a:solidFill>
                  <a:srgbClr val="0000FF"/>
                </a:solidFill>
              </a:rPr>
              <a:t>mar a gran escala</a:t>
            </a:r>
            <a:endParaRPr lang="es-PE" sz="1600" u="sng" dirty="0">
              <a:solidFill>
                <a:srgbClr val="0000FF"/>
              </a:solidFill>
            </a:endParaRPr>
          </a:p>
          <a:p>
            <a:pPr algn="just"/>
            <a:r>
              <a:rPr lang="es-PE" sz="1600" dirty="0" smtClean="0"/>
              <a:t>Al 5 de febrero de 2020 nos hallábamos al inicio de la séptima semana de la </a:t>
            </a:r>
            <a:r>
              <a:rPr lang="es-PE" sz="1600" dirty="0"/>
              <a:t>estación de </a:t>
            </a:r>
            <a:r>
              <a:rPr lang="es-PE" sz="1600" dirty="0" smtClean="0"/>
              <a:t>verano. La temperatura superficial del mar ha aumentado durante los días recientes en comparación con la semana anterior</a:t>
            </a:r>
            <a:r>
              <a:rPr lang="es-PE" sz="1600" dirty="0"/>
              <a:t>. </a:t>
            </a:r>
            <a:r>
              <a:rPr lang="es-PE" sz="1600" dirty="0" smtClean="0"/>
              <a:t>No obstante, la </a:t>
            </a:r>
            <a:r>
              <a:rPr lang="es-MX" sz="1600" dirty="0"/>
              <a:t>temperatura superficial promedio del mar  a 5 millas de la costa es de </a:t>
            </a:r>
            <a:r>
              <a:rPr lang="es-MX" sz="1600" dirty="0" smtClean="0"/>
              <a:t>20.36°C</a:t>
            </a:r>
            <a:r>
              <a:rPr lang="es-MX" sz="1600" dirty="0"/>
              <a:t>, y la semana anterior fue de </a:t>
            </a:r>
            <a:r>
              <a:rPr lang="es-PE" sz="1600" dirty="0" smtClean="0"/>
              <a:t>20.50</a:t>
            </a:r>
            <a:r>
              <a:rPr lang="es-MX" sz="1600" dirty="0" smtClean="0"/>
              <a:t>°C</a:t>
            </a:r>
            <a:r>
              <a:rPr lang="es-MX" sz="1600" dirty="0"/>
              <a:t>. </a:t>
            </a:r>
            <a:r>
              <a:rPr lang="es-MX" sz="1600" dirty="0" smtClean="0"/>
              <a:t>(disminuyó  0.14°C </a:t>
            </a:r>
            <a:r>
              <a:rPr lang="es-MX" sz="1600" dirty="0"/>
              <a:t>en una semana).</a:t>
            </a:r>
            <a:endParaRPr lang="es-PE" sz="1600" dirty="0"/>
          </a:p>
          <a:p>
            <a:pPr algn="just"/>
            <a:endParaRPr lang="es-PE" sz="1600" u="sng" dirty="0" smtClean="0">
              <a:solidFill>
                <a:srgbClr val="0000FF"/>
              </a:solidFill>
            </a:endParaRPr>
          </a:p>
          <a:p>
            <a:pPr algn="just"/>
            <a:endParaRPr lang="es-PE" sz="1600" u="sng" dirty="0">
              <a:solidFill>
                <a:srgbClr val="0000FF"/>
              </a:solidFill>
            </a:endParaRPr>
          </a:p>
          <a:p>
            <a:r>
              <a:rPr lang="es-PE" sz="1600" u="sng" dirty="0" smtClean="0">
                <a:solidFill>
                  <a:srgbClr val="0000FF"/>
                </a:solidFill>
              </a:rPr>
              <a:t>Anomalías </a:t>
            </a:r>
            <a:r>
              <a:rPr lang="es-PE" sz="1600" u="sng" dirty="0">
                <a:solidFill>
                  <a:srgbClr val="0000FF"/>
                </a:solidFill>
              </a:rPr>
              <a:t>de la temperatura superficial</a:t>
            </a:r>
            <a:endParaRPr lang="es-PE" sz="1600" dirty="0">
              <a:solidFill>
                <a:srgbClr val="0000FF"/>
              </a:solidFill>
            </a:endParaRPr>
          </a:p>
          <a:p>
            <a:pPr algn="just"/>
            <a:r>
              <a:rPr lang="es-PE" sz="1600" dirty="0" smtClean="0"/>
              <a:t>En gran escala se observa que valores neutros dominan toda la zona costera y los valores positivos dominan las zonas mas alejadas. Se continúa observando el arribo de ondas Kelvin cálidas. En la Región Niño 1+2 las anomalías </a:t>
            </a:r>
            <a:r>
              <a:rPr lang="es-PE" sz="1600" dirty="0" smtClean="0"/>
              <a:t>son positivas y alcanzan un valor de +0.80.</a:t>
            </a:r>
            <a:endParaRPr lang="es-PE" sz="1600" dirty="0" smtClean="0"/>
          </a:p>
        </p:txBody>
      </p:sp>
      <p:sp>
        <p:nvSpPr>
          <p:cNvPr id="4" name="AutoShape 4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8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1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13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2"/>
          <a:stretch/>
        </p:blipFill>
        <p:spPr>
          <a:xfrm>
            <a:off x="97609" y="58790"/>
            <a:ext cx="2242143" cy="1029112"/>
          </a:xfrm>
          <a:prstGeom prst="rect">
            <a:avLst/>
          </a:prstGeom>
        </p:spPr>
      </p:pic>
      <p:sp>
        <p:nvSpPr>
          <p:cNvPr id="8" name="AutoShape 2" descr="Tropical Pacific Sea Surface Temperatures Anim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4" descr="Tropical Pacific Sea Surface Temperatures Animat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AutoShape 6" descr="Tropical Pacific Sea Surface Temperature Animati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AutoShape 1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AutoShape 12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14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AutoShape 16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AutoShape 18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AutoShape 20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AutoShape 23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AutoShape 25" descr="Tropical Pacific Sea Surface Temperature Anomalies Animatio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50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495" y="68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0000FF"/>
                </a:solidFill>
              </a:rPr>
              <a:t>COMPARACIÓN DE LA TEMPERATURA SUPERFICIAL MAR – 10Ene - 10Feb- 2018, 2019 Y 2020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-32495" y="33569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0000FF"/>
                </a:solidFill>
              </a:rPr>
              <a:t>COMPARACIÓN DE LA ANOMALIA DE LA TEMPERATURA – 10Ene - 10Feb- 2018, 2019 Y 2020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583" y="410888"/>
            <a:ext cx="493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/>
              <a:t> °C </a:t>
            </a:r>
            <a:endParaRPr lang="es-PE" sz="11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9463" y="3930710"/>
            <a:ext cx="493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/>
              <a:t> °C </a:t>
            </a:r>
            <a:endParaRPr lang="es-PE" sz="1100" b="1" dirty="0"/>
          </a:p>
        </p:txBody>
      </p:sp>
      <p:pic>
        <p:nvPicPr>
          <p:cNvPr id="14348" name="Picture 1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1" t="16729" r="5102" b="19681"/>
          <a:stretch/>
        </p:blipFill>
        <p:spPr bwMode="auto">
          <a:xfrm>
            <a:off x="160862" y="663370"/>
            <a:ext cx="270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0" t="15002" r="5593" b="17892"/>
          <a:stretch/>
        </p:blipFill>
        <p:spPr bwMode="auto">
          <a:xfrm>
            <a:off x="160862" y="4192320"/>
            <a:ext cx="22920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755576" y="394955"/>
            <a:ext cx="7848592" cy="2890029"/>
            <a:chOff x="755576" y="394955"/>
            <a:chExt cx="7848592" cy="2890029"/>
          </a:xfrm>
        </p:grpSpPr>
        <p:pic>
          <p:nvPicPr>
            <p:cNvPr id="14338" name="Picture 2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" t="5006" r="15508" b="10066"/>
            <a:stretch/>
          </p:blipFill>
          <p:spPr bwMode="auto">
            <a:xfrm>
              <a:off x="755576" y="394955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6" t="5007" r="15541" b="10516"/>
            <a:stretch/>
          </p:blipFill>
          <p:spPr bwMode="auto">
            <a:xfrm>
              <a:off x="3419872" y="404984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 t="4701" r="15411" b="10434"/>
            <a:stretch/>
          </p:blipFill>
          <p:spPr bwMode="auto">
            <a:xfrm>
              <a:off x="6084168" y="404984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755576" y="3703100"/>
            <a:ext cx="7848592" cy="2891612"/>
            <a:chOff x="755576" y="3703100"/>
            <a:chExt cx="7848592" cy="2891612"/>
          </a:xfrm>
        </p:grpSpPr>
        <p:pic>
          <p:nvPicPr>
            <p:cNvPr id="9" name="Picture 5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" t="2422" r="20065" b="7345"/>
            <a:stretch/>
          </p:blipFill>
          <p:spPr bwMode="auto">
            <a:xfrm>
              <a:off x="755576" y="3714712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" t="2166" r="19856" b="7385"/>
            <a:stretch/>
          </p:blipFill>
          <p:spPr bwMode="auto">
            <a:xfrm>
              <a:off x="3419872" y="3714712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6" t="2209" r="19687" b="7077"/>
            <a:stretch/>
          </p:blipFill>
          <p:spPr bwMode="auto">
            <a:xfrm>
              <a:off x="6084168" y="3703100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0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341970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0000FF"/>
                </a:solidFill>
              </a:rPr>
              <a:t>ANOMALIA DE LA ALTURA DEL NIVEL DEL </a:t>
            </a:r>
            <a:r>
              <a:rPr lang="es-PE" b="1" dirty="0">
                <a:solidFill>
                  <a:srgbClr val="0000FF"/>
                </a:solidFill>
              </a:rPr>
              <a:t>MAR </a:t>
            </a:r>
            <a:r>
              <a:rPr lang="es-PE" b="1" dirty="0" smtClean="0">
                <a:solidFill>
                  <a:srgbClr val="0000FF"/>
                </a:solidFill>
              </a:rPr>
              <a:t>– 10Ene - 10Feb- 2018, 2019 Y 2020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19636" y="0"/>
            <a:ext cx="9124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0000FF"/>
                </a:solidFill>
              </a:rPr>
              <a:t>COMPARACIÓN DE LA SALINIDAD  SUPERFICIAL MAR – 10Ene - 10Feb- 2018, 2019 Y 2020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06" y="549000"/>
            <a:ext cx="616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ups</a:t>
            </a:r>
            <a:endParaRPr lang="es-PE" sz="105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143" y="3779751"/>
            <a:ext cx="616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cm</a:t>
            </a:r>
            <a:endParaRPr lang="es-PE" sz="1050" b="1" dirty="0"/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6" t="8788" r="5901" b="10907"/>
          <a:stretch/>
        </p:blipFill>
        <p:spPr bwMode="auto">
          <a:xfrm>
            <a:off x="107504" y="4039399"/>
            <a:ext cx="2664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3" t="14977" r="4304" b="17385"/>
          <a:stretch/>
        </p:blipFill>
        <p:spPr bwMode="auto">
          <a:xfrm>
            <a:off x="142465" y="827708"/>
            <a:ext cx="288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683055" y="369332"/>
            <a:ext cx="7777097" cy="2880000"/>
            <a:chOff x="683055" y="369332"/>
            <a:chExt cx="7777097" cy="2880000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" t="4770" r="15803" b="10187"/>
            <a:stretch/>
          </p:blipFill>
          <p:spPr bwMode="auto">
            <a:xfrm>
              <a:off x="683055" y="369332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" t="4534" r="15803" b="10295"/>
            <a:stretch/>
          </p:blipFill>
          <p:spPr bwMode="auto">
            <a:xfrm>
              <a:off x="3321817" y="369332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3" t="4741" r="16020" b="10323"/>
            <a:stretch/>
          </p:blipFill>
          <p:spPr bwMode="auto">
            <a:xfrm>
              <a:off x="5940152" y="369332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701260" y="3789040"/>
            <a:ext cx="7758892" cy="2880320"/>
            <a:chOff x="701260" y="3789040"/>
            <a:chExt cx="7758892" cy="2880320"/>
          </a:xfrm>
        </p:grpSpPr>
        <p:pic>
          <p:nvPicPr>
            <p:cNvPr id="9" name="Picture 5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" t="2268" r="19809" b="7169"/>
            <a:stretch/>
          </p:blipFill>
          <p:spPr bwMode="auto">
            <a:xfrm>
              <a:off x="701260" y="3789040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" t="1980" r="20041" b="7305"/>
            <a:stretch/>
          </p:blipFill>
          <p:spPr bwMode="auto">
            <a:xfrm>
              <a:off x="3321817" y="3789360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6" t="1826" r="20208" b="7158"/>
            <a:stretch/>
          </p:blipFill>
          <p:spPr bwMode="auto">
            <a:xfrm>
              <a:off x="5940152" y="3789360"/>
              <a:ext cx="25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3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</a:t>
            </a:r>
            <a:r>
              <a:rPr lang="es-PE" sz="1600" b="1" dirty="0" smtClean="0">
                <a:solidFill>
                  <a:srgbClr val="0000FF"/>
                </a:solidFill>
              </a:rPr>
              <a:t>2019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369332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Series de tiempo de temperatura superficial del mar y anomalías térmicas (diarias) , para el año </a:t>
            </a:r>
            <a:r>
              <a:rPr lang="es-PE" dirty="0" smtClean="0"/>
              <a:t>2019 en comparación con el año 2018 (línea negra). </a:t>
            </a:r>
            <a:r>
              <a:rPr lang="es-PE" dirty="0"/>
              <a:t>Se </a:t>
            </a:r>
            <a:r>
              <a:rPr lang="es-PE" dirty="0" smtClean="0"/>
              <a:t>observan </a:t>
            </a:r>
            <a:r>
              <a:rPr lang="es-PE" dirty="0"/>
              <a:t>los cambios de temperatura y anomalías a diferentes distancias de la costa (5, 20, 50 y 100 mn). Se muestra la información para Paita, Chicama, Chimbote, Supe, Callao, Pisco, San Juan de Marcona, Atico, Mollendo e </a:t>
            </a:r>
            <a:r>
              <a:rPr lang="es-PE" dirty="0" err="1"/>
              <a:t>Ilo</a:t>
            </a:r>
            <a:r>
              <a:rPr lang="es-PE" dirty="0"/>
              <a:t>.</a:t>
            </a:r>
          </a:p>
        </p:txBody>
      </p:sp>
      <p:sp>
        <p:nvSpPr>
          <p:cNvPr id="12" name="CuadroTexto 8"/>
          <p:cNvSpPr txBox="1">
            <a:spLocks/>
          </p:cNvSpPr>
          <p:nvPr/>
        </p:nvSpPr>
        <p:spPr>
          <a:xfrm>
            <a:off x="-8764" y="6550222"/>
            <a:ext cx="4572000" cy="244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" y="1546669"/>
            <a:ext cx="457200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" y="3994669"/>
            <a:ext cx="457200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7" y="1546669"/>
            <a:ext cx="457200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94669"/>
            <a:ext cx="457200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</a:t>
            </a:r>
            <a:r>
              <a:rPr lang="es-PE" sz="1600" b="1" dirty="0" smtClean="0">
                <a:solidFill>
                  <a:srgbClr val="0000FF"/>
                </a:solidFill>
              </a:rPr>
              <a:t>2019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36512" y="6577607"/>
            <a:ext cx="3424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6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36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36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6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536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336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20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</a:t>
            </a:r>
            <a:r>
              <a:rPr lang="es-PE" sz="1600" b="1" dirty="0" smtClean="0">
                <a:solidFill>
                  <a:srgbClr val="0000FF"/>
                </a:solidFill>
              </a:rPr>
              <a:t>2019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6555192"/>
            <a:ext cx="3424977" cy="20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52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1352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352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52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1352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352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6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69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</a:t>
            </a:r>
            <a:r>
              <a:rPr lang="es-PE" sz="1600" b="1" dirty="0" smtClean="0">
                <a:solidFill>
                  <a:srgbClr val="0000FF"/>
                </a:solidFill>
              </a:rPr>
              <a:t>2019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08520" y="6577607"/>
            <a:ext cx="3424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73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" y="2435073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" y="4525710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9" y="347073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9" y="2431827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9" y="4525710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20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00FF"/>
                </a:solidFill>
              </a:rPr>
              <a:t>TEMPERATURA SUPERFICIAL Y ANOMALÍAS TÉRMICAS DEL MAR EN EL LITORAL PERUANO – AÑO </a:t>
            </a:r>
            <a:r>
              <a:rPr lang="es-PE" sz="1600" b="1" dirty="0" smtClean="0">
                <a:solidFill>
                  <a:srgbClr val="0000FF"/>
                </a:solidFill>
              </a:rPr>
              <a:t>2019</a:t>
            </a:r>
            <a:endParaRPr lang="es-PE" sz="1600" dirty="0">
              <a:solidFill>
                <a:srgbClr val="0000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6555192"/>
            <a:ext cx="3424977" cy="20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C00000"/>
                </a:solidFill>
              </a:rPr>
              <a:t>Fuente: HYCOM  y  NOAA, elaboración IHMA</a:t>
            </a: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656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656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17" y="4508301"/>
            <a:ext cx="457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9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3017945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Si requiere mayor información puede enviar un correo electrónico a la dirección </a:t>
            </a:r>
            <a:r>
              <a:rPr lang="es-ES" dirty="0">
                <a:hlinkClick r:id="rId2"/>
              </a:rPr>
              <a:t>mgutierrez@ihma.org.pe</a:t>
            </a:r>
            <a:r>
              <a:rPr lang="es-ES" dirty="0"/>
              <a:t> , el Instituto Humboldt de Investigación Marina y Acuícola (IHMA) también proporciona data y análisis específicos por requerimiento de empresas pesqueras, agrícolas y del sector productivo en general.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2"/>
          <a:stretch/>
        </p:blipFill>
        <p:spPr>
          <a:xfrm>
            <a:off x="2195736" y="1052736"/>
            <a:ext cx="4205031" cy="19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-341" y="6369873"/>
            <a:ext cx="678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C00000"/>
                </a:solidFill>
              </a:rPr>
              <a:t>Fuente: </a:t>
            </a:r>
            <a:r>
              <a:rPr lang="es-PE" sz="1400" dirty="0" err="1">
                <a:solidFill>
                  <a:srgbClr val="C00000"/>
                </a:solidFill>
              </a:rPr>
              <a:t>Climate</a:t>
            </a:r>
            <a:r>
              <a:rPr lang="es-PE" sz="1400" dirty="0">
                <a:solidFill>
                  <a:srgbClr val="C00000"/>
                </a:solidFill>
              </a:rPr>
              <a:t> </a:t>
            </a:r>
            <a:r>
              <a:rPr lang="es-PE" sz="1400" dirty="0" err="1">
                <a:solidFill>
                  <a:srgbClr val="C00000"/>
                </a:solidFill>
              </a:rPr>
              <a:t>Prediction</a:t>
            </a:r>
            <a:r>
              <a:rPr lang="es-PE" sz="1400" dirty="0">
                <a:solidFill>
                  <a:srgbClr val="C00000"/>
                </a:solidFill>
              </a:rPr>
              <a:t> Center (NOAA):</a:t>
            </a:r>
          </a:p>
          <a:p>
            <a:r>
              <a:rPr lang="es-PE" sz="1400" dirty="0">
                <a:solidFill>
                  <a:srgbClr val="C00000"/>
                </a:solidFill>
              </a:rPr>
              <a:t>http://www.cpc.ncep.noaa.gov/products/analysis_monitoring/enso_update/sstweek_c.gif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7083280" y="1521326"/>
            <a:ext cx="1846457" cy="1064412"/>
            <a:chOff x="7262047" y="1529417"/>
            <a:chExt cx="1846457" cy="1064412"/>
          </a:xfrm>
        </p:grpSpPr>
        <p:grpSp>
          <p:nvGrpSpPr>
            <p:cNvPr id="26" name="Group 2"/>
            <p:cNvGrpSpPr>
              <a:grpSpLocks/>
            </p:cNvGrpSpPr>
            <p:nvPr/>
          </p:nvGrpSpPr>
          <p:grpSpPr bwMode="auto">
            <a:xfrm>
              <a:off x="7262047" y="2054866"/>
              <a:ext cx="1846457" cy="277001"/>
              <a:chOff x="712075" y="4910138"/>
              <a:chExt cx="2320265" cy="19732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19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200" b="1" dirty="0">
                    <a:latin typeface="Trebuchet MS" pitchFamily="34" charset="0"/>
                    <a:cs typeface="Times New Roman" pitchFamily="18" charset="0"/>
                  </a:rPr>
                  <a:t>Niño 3:</a:t>
                </a:r>
                <a:endParaRPr lang="en-US" altLang="en-US" sz="1200" dirty="0">
                  <a:cs typeface="Arial" pitchFamily="34" charset="0"/>
                </a:endParaRP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1915638" y="4910139"/>
                <a:ext cx="1116702" cy="19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200" b="1" dirty="0" smtClean="0">
                    <a:latin typeface="Trebuchet MS" pitchFamily="34" charset="0"/>
                    <a:cs typeface="Times New Roman" pitchFamily="18" charset="0"/>
                  </a:rPr>
                  <a:t>0.00ºC</a:t>
                </a:r>
                <a:endParaRPr lang="en-US" altLang="en-US" sz="1200" b="1" dirty="0"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" name="1 Grupo"/>
            <p:cNvGrpSpPr/>
            <p:nvPr/>
          </p:nvGrpSpPr>
          <p:grpSpPr>
            <a:xfrm>
              <a:off x="7262047" y="1529417"/>
              <a:ext cx="1846457" cy="1064412"/>
              <a:chOff x="7112147" y="1395565"/>
              <a:chExt cx="1846457" cy="1064412"/>
            </a:xfrm>
          </p:grpSpPr>
          <p:grpSp>
            <p:nvGrpSpPr>
              <p:cNvPr id="20" name="Group 4"/>
              <p:cNvGrpSpPr>
                <a:grpSpLocks/>
              </p:cNvGrpSpPr>
              <p:nvPr/>
            </p:nvGrpSpPr>
            <p:grpSpPr bwMode="auto">
              <a:xfrm>
                <a:off x="7112147" y="1395565"/>
                <a:ext cx="1833172" cy="277041"/>
                <a:chOff x="712075" y="4129058"/>
                <a:chExt cx="2303981" cy="196430"/>
              </a:xfrm>
            </p:grpSpPr>
            <p:sp>
              <p:nvSpPr>
                <p:cNvPr id="21" name="Rectangle 3"/>
                <p:cNvSpPr>
                  <a:spLocks noChangeArrowheads="1"/>
                </p:cNvSpPr>
                <p:nvPr/>
              </p:nvSpPr>
              <p:spPr bwMode="auto">
                <a:xfrm>
                  <a:off x="712075" y="4129088"/>
                  <a:ext cx="962740" cy="19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Niño 4:</a:t>
                  </a:r>
                  <a:endParaRPr lang="en-US" alt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1970618" y="4129058"/>
                  <a:ext cx="1045438" cy="19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1200" b="1" dirty="0" smtClean="0">
                      <a:latin typeface="Trebuchet MS" pitchFamily="34" charset="0"/>
                      <a:cs typeface="Times New Roman" pitchFamily="18" charset="0"/>
                    </a:rPr>
                    <a:t>+1.20ºC</a:t>
                  </a:r>
                  <a:endParaRPr lang="en-US" altLang="en-US" sz="1200" b="1" dirty="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>
                <a:off x="7112147" y="1670199"/>
                <a:ext cx="1832566" cy="277000"/>
                <a:chOff x="690649" y="4510088"/>
                <a:chExt cx="2303219" cy="197325"/>
              </a:xfrm>
            </p:grpSpPr>
            <p:sp>
              <p:nvSpPr>
                <p:cNvPr id="24" name="Rectangle 4"/>
                <p:cNvSpPr>
                  <a:spLocks noChangeArrowheads="1"/>
                </p:cNvSpPr>
                <p:nvPr/>
              </p:nvSpPr>
              <p:spPr bwMode="auto">
                <a:xfrm>
                  <a:off x="690649" y="4510088"/>
                  <a:ext cx="1203777" cy="19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Niño 3.4:</a:t>
                  </a:r>
                  <a:endParaRPr lang="en-US" alt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25" name="Rectangle 9"/>
                <p:cNvSpPr>
                  <a:spLocks noChangeArrowheads="1"/>
                </p:cNvSpPr>
                <p:nvPr/>
              </p:nvSpPr>
              <p:spPr bwMode="auto">
                <a:xfrm>
                  <a:off x="1949193" y="4510088"/>
                  <a:ext cx="1044675" cy="197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sz="1200" b="1" dirty="0" smtClean="0">
                      <a:latin typeface="Trebuchet MS" pitchFamily="34" charset="0"/>
                      <a:cs typeface="Times New Roman" pitchFamily="18" charset="0"/>
                    </a:rPr>
                    <a:t>+0.20ºC</a:t>
                  </a:r>
                  <a:endParaRPr lang="en-US" altLang="en-US" sz="1200" b="1" dirty="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Group 1"/>
              <p:cNvGrpSpPr>
                <a:grpSpLocks/>
              </p:cNvGrpSpPr>
              <p:nvPr/>
            </p:nvGrpSpPr>
            <p:grpSpPr bwMode="auto">
              <a:xfrm>
                <a:off x="7112147" y="2182978"/>
                <a:ext cx="1846457" cy="276999"/>
                <a:chOff x="685800" y="5291138"/>
                <a:chExt cx="2320265" cy="240298"/>
              </a:xfrm>
            </p:grpSpPr>
            <p:sp>
              <p:nvSpPr>
                <p:cNvPr id="30" name="Rectangle 6"/>
                <p:cNvSpPr>
                  <a:spLocks noChangeArrowheads="1"/>
                </p:cNvSpPr>
                <p:nvPr/>
              </p:nvSpPr>
              <p:spPr bwMode="auto">
                <a:xfrm>
                  <a:off x="685800" y="5291138"/>
                  <a:ext cx="1258319" cy="240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Niño 1+2:</a:t>
                  </a:r>
                  <a:endParaRPr lang="en-US" alt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31" name="Rectangle 12"/>
                <p:cNvSpPr>
                  <a:spLocks noChangeArrowheads="1"/>
                </p:cNvSpPr>
                <p:nvPr/>
              </p:nvSpPr>
              <p:spPr bwMode="auto">
                <a:xfrm>
                  <a:off x="1889363" y="5291138"/>
                  <a:ext cx="1116702" cy="240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sz="1200" b="1" dirty="0">
                      <a:latin typeface="Trebuchet MS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1200" b="1" dirty="0" smtClean="0">
                      <a:latin typeface="Trebuchet MS" pitchFamily="34" charset="0"/>
                      <a:cs typeface="Times New Roman" pitchFamily="18" charset="0"/>
                    </a:rPr>
                    <a:t>+0.80ºC</a:t>
                  </a:r>
                  <a:endParaRPr lang="en-US" altLang="en-US" sz="1200" b="1" dirty="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2" name="31 CuadroTexto"/>
          <p:cNvSpPr txBox="1"/>
          <p:nvPr/>
        </p:nvSpPr>
        <p:spPr>
          <a:xfrm>
            <a:off x="35496" y="38234"/>
            <a:ext cx="4492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Promedio semanal de la temperatura y anomalía </a:t>
            </a:r>
            <a:r>
              <a:rPr lang="es-PE" sz="1600" u="sng" dirty="0" smtClean="0">
                <a:solidFill>
                  <a:srgbClr val="0000FF"/>
                </a:solidFill>
              </a:rPr>
              <a:t>térmica</a:t>
            </a:r>
            <a:endParaRPr lang="es-PE" sz="1600" u="sng" dirty="0">
              <a:solidFill>
                <a:srgbClr val="0000FF"/>
              </a:solidFill>
            </a:endParaRPr>
          </a:p>
          <a:p>
            <a:pPr algn="just"/>
            <a:r>
              <a:rPr lang="es-PE" sz="1400" dirty="0"/>
              <a:t>Al </a:t>
            </a:r>
            <a:r>
              <a:rPr lang="es-PE" sz="1400" dirty="0" smtClean="0"/>
              <a:t>5 de febrero de 2020 en gran escala las </a:t>
            </a:r>
            <a:r>
              <a:rPr lang="es-PE" sz="1400" dirty="0"/>
              <a:t>anomalías térmicas </a:t>
            </a:r>
            <a:r>
              <a:rPr lang="es-PE" sz="1400" dirty="0" smtClean="0"/>
              <a:t>presentaban valores </a:t>
            </a:r>
            <a:r>
              <a:rPr lang="es-PE" sz="1400" dirty="0"/>
              <a:t>entre </a:t>
            </a:r>
            <a:r>
              <a:rPr lang="es-PE" sz="1400" dirty="0" smtClean="0"/>
              <a:t>-0.5 y +2.0°C </a:t>
            </a:r>
            <a:r>
              <a:rPr lang="es-PE" sz="1400" dirty="0"/>
              <a:t>frente </a:t>
            </a:r>
            <a:r>
              <a:rPr lang="es-PE" sz="1400" dirty="0" smtClean="0"/>
              <a:t>a la costa peruana. La </a:t>
            </a:r>
            <a:r>
              <a:rPr lang="es-MX" sz="1400" dirty="0" smtClean="0"/>
              <a:t>temperatura </a:t>
            </a:r>
            <a:r>
              <a:rPr lang="es-MX" sz="1400" dirty="0"/>
              <a:t>superficial promedio del mar </a:t>
            </a:r>
            <a:r>
              <a:rPr lang="es-MX" sz="1400" dirty="0" smtClean="0"/>
              <a:t> a 5 millas de la costa es de  20.36°C.</a:t>
            </a:r>
            <a:endParaRPr lang="es-PE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680714" y="62052"/>
            <a:ext cx="44632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Anomalías térmicas promedio por regiones </a:t>
            </a:r>
            <a:r>
              <a:rPr lang="es-PE" sz="1600" u="sng" dirty="0" smtClean="0">
                <a:solidFill>
                  <a:srgbClr val="0000FF"/>
                </a:solidFill>
              </a:rPr>
              <a:t>Niño</a:t>
            </a:r>
          </a:p>
          <a:p>
            <a:endParaRPr lang="es-PE" sz="1400" dirty="0" smtClean="0"/>
          </a:p>
          <a:p>
            <a:r>
              <a:rPr lang="es-PE" sz="1400" dirty="0" smtClean="0"/>
              <a:t>Disminuyeron los  valores </a:t>
            </a:r>
            <a:r>
              <a:rPr lang="es-PE" sz="1400" dirty="0"/>
              <a:t>de </a:t>
            </a:r>
            <a:r>
              <a:rPr lang="es-PE" sz="1400" dirty="0" smtClean="0"/>
              <a:t> </a:t>
            </a:r>
            <a:r>
              <a:rPr lang="es-PE" sz="1400" dirty="0"/>
              <a:t>anomalía térmica positiva </a:t>
            </a:r>
            <a:r>
              <a:rPr lang="es-PE" sz="1400" dirty="0" smtClean="0"/>
              <a:t> en las Regiones Niño 3 y 3.4. Se han incrementado  en las Regiones Niño 1+2 y 4. Esta semana en la Región Niño 1+2 la anomalía térmica es  +0.80°C.</a:t>
            </a:r>
            <a:endParaRPr lang="es-PE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266489" y="3857624"/>
            <a:ext cx="10238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Los ciclos tipo el Niño y la Niña son caracterizados por el Índice Oceánico el Niño (ONI)</a:t>
            </a:r>
          </a:p>
        </p:txBody>
      </p:sp>
      <p:sp>
        <p:nvSpPr>
          <p:cNvPr id="6" name="AutoShape 2" descr="http://www.cpc.ncep.noaa.gov/products/analysis_monitoring/enso_update/ssta_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AutoShape 6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9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AutoShape 11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13" descr="http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4" name="Picture 8" descr="ninoarea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446" y="1602273"/>
            <a:ext cx="2363998" cy="8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 descr="https://www.cpc.ncep.noaa.gov/products/analysis_monitoring/enso_update/sstweek_c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Picture 2" descr="https://www.cpc.ncep.noaa.gov/products/analysis_monitoring/enso_update/sstweek_c.gif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10526" r="10242" b="18792"/>
          <a:stretch/>
        </p:blipFill>
        <p:spPr bwMode="auto">
          <a:xfrm>
            <a:off x="-341" y="1521368"/>
            <a:ext cx="4248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pc.ncep.noaa.gov/products/analysis_monitoring/enso_update/ssta_c.g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4" y="2603214"/>
            <a:ext cx="3384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6381328"/>
            <a:ext cx="677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C00000"/>
                </a:solidFill>
              </a:rPr>
              <a:t>Fuente: </a:t>
            </a:r>
            <a:r>
              <a:rPr lang="es-PE" sz="1400" dirty="0" err="1">
                <a:solidFill>
                  <a:srgbClr val="C00000"/>
                </a:solidFill>
              </a:rPr>
              <a:t>Climate</a:t>
            </a:r>
            <a:r>
              <a:rPr lang="es-PE" sz="1400" dirty="0">
                <a:solidFill>
                  <a:srgbClr val="C00000"/>
                </a:solidFill>
              </a:rPr>
              <a:t> </a:t>
            </a:r>
            <a:r>
              <a:rPr lang="es-PE" sz="1400" dirty="0" err="1">
                <a:solidFill>
                  <a:srgbClr val="C00000"/>
                </a:solidFill>
              </a:rPr>
              <a:t>Prediction</a:t>
            </a:r>
            <a:r>
              <a:rPr lang="es-PE" sz="1400" dirty="0">
                <a:solidFill>
                  <a:srgbClr val="C00000"/>
                </a:solidFill>
              </a:rPr>
              <a:t> Center (NOAA):</a:t>
            </a:r>
          </a:p>
          <a:p>
            <a:r>
              <a:rPr lang="es-PE" sz="1400" dirty="0">
                <a:solidFill>
                  <a:srgbClr val="C00000"/>
                </a:solidFill>
              </a:rPr>
              <a:t>http://www.cpc.ncep.noaa.gov/products/analysis_monitoring/enso_update/ssttlon5_c.gif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-27384"/>
            <a:ext cx="52432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u="sng" dirty="0">
                <a:solidFill>
                  <a:srgbClr val="0000FF"/>
                </a:solidFill>
              </a:rPr>
              <a:t>Anomalías térmicas superficiales y sub-superficiales en el Pacífico Ecuatorial</a:t>
            </a:r>
          </a:p>
          <a:p>
            <a:endParaRPr lang="es-PE" sz="1600" dirty="0">
              <a:solidFill>
                <a:srgbClr val="0000FF"/>
              </a:solidFill>
            </a:endParaRPr>
          </a:p>
          <a:p>
            <a:pPr algn="just"/>
            <a:r>
              <a:rPr lang="es-PE" sz="1600" dirty="0"/>
              <a:t>En la superficie a lo largo del Pacífico Ecuatorial se observa la predominancia de anomalías térmicas positivas al oeste de 8</a:t>
            </a:r>
            <a:r>
              <a:rPr lang="es-PE" sz="1600" dirty="0" smtClean="0"/>
              <a:t>0°W</a:t>
            </a:r>
            <a:r>
              <a:rPr lang="es-PE" sz="1600" dirty="0"/>
              <a:t>. En sub-superficie se observa el avance de ondas Kelvin cálidas </a:t>
            </a:r>
            <a:r>
              <a:rPr lang="es-PE" sz="1600" dirty="0" smtClean="0"/>
              <a:t>hacia </a:t>
            </a:r>
            <a:r>
              <a:rPr lang="es-PE" sz="1600" dirty="0"/>
              <a:t>la costa </a:t>
            </a:r>
            <a:r>
              <a:rPr lang="es-PE" sz="1600" dirty="0" smtClean="0"/>
              <a:t>peruana, por lo que la </a:t>
            </a:r>
            <a:r>
              <a:rPr lang="es-PE" sz="1600" dirty="0"/>
              <a:t>isoterma de 20°C tiende a profundizarse. </a:t>
            </a:r>
            <a:r>
              <a:rPr lang="es-PE" sz="1600" dirty="0" smtClean="0"/>
              <a:t>Se espera para las semanas próximas el arribo de ondas Kelvin frías. </a:t>
            </a:r>
            <a:endParaRPr lang="es-PE" sz="1600" dirty="0"/>
          </a:p>
        </p:txBody>
      </p:sp>
      <p:sp>
        <p:nvSpPr>
          <p:cNvPr id="4" name="AutoShape 6" descr="Equatorial Pacific Temperature Depth Anomaly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Equatorial Pacific Temperature Depth Anomalies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6" descr="Equatorial Pacific Temperature Depth Anomalies Ani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Picture 2" descr="https://www.cpc.ncep.noaa.gov/products/analysis_monitoring/enso_update/ssttlon5_c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" y="2492896"/>
            <a:ext cx="507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quatorial Pacific Temperature Depth Anomaly Animation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30" y="3356992"/>
            <a:ext cx="388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quatorial Pacific Temperature Depth Animation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91" y="348549"/>
            <a:ext cx="388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 CuadroTexto"/>
          <p:cNvSpPr txBox="1"/>
          <p:nvPr/>
        </p:nvSpPr>
        <p:spPr>
          <a:xfrm>
            <a:off x="323528" y="123817"/>
            <a:ext cx="452556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u="sng" dirty="0" smtClean="0">
                <a:solidFill>
                  <a:srgbClr val="0000FF"/>
                </a:solidFill>
              </a:rPr>
              <a:t>Condiciones oceanográficas en </a:t>
            </a:r>
            <a:r>
              <a:rPr lang="es-PE" u="sng" dirty="0">
                <a:solidFill>
                  <a:srgbClr val="0000FF"/>
                </a:solidFill>
              </a:rPr>
              <a:t>la Región 3.4 </a:t>
            </a:r>
            <a:r>
              <a:rPr lang="es-PE" u="sng" dirty="0" smtClean="0">
                <a:solidFill>
                  <a:srgbClr val="0000FF"/>
                </a:solidFill>
              </a:rPr>
              <a:t>según IRI al  21 de enero 2020</a:t>
            </a:r>
            <a:endParaRPr lang="es-PE" u="sng" dirty="0">
              <a:solidFill>
                <a:srgbClr val="0000FF"/>
              </a:solidFill>
            </a:endParaRPr>
          </a:p>
          <a:p>
            <a:endParaRPr lang="es-PE" u="sng" dirty="0"/>
          </a:p>
          <a:p>
            <a:pPr lvl="0" algn="just"/>
            <a:r>
              <a:rPr lang="es-PE" altLang="es-PE" sz="1600" dirty="0">
                <a:solidFill>
                  <a:srgbClr val="212121"/>
                </a:solidFill>
              </a:rPr>
              <a:t>Las anomalías térmicas de la superficie del mar en el Pacífico Tropical (Región 3.4) muestran una tendencia a </a:t>
            </a:r>
            <a:r>
              <a:rPr lang="es-PE" altLang="es-PE" sz="1600" dirty="0" smtClean="0">
                <a:solidFill>
                  <a:srgbClr val="212121"/>
                </a:solidFill>
              </a:rPr>
              <a:t>mantener sus valores </a:t>
            </a:r>
            <a:r>
              <a:rPr lang="es-PE" altLang="es-PE" sz="1600" dirty="0">
                <a:solidFill>
                  <a:srgbClr val="212121"/>
                </a:solidFill>
              </a:rPr>
              <a:t>positivos. De este modo, los modelos de predicción favorecen colectivamente el desarrollo de condiciones entre neutras a ligeramente cálidas durante </a:t>
            </a:r>
            <a:r>
              <a:rPr lang="es-PE" altLang="es-PE" sz="1600" dirty="0" smtClean="0">
                <a:solidFill>
                  <a:srgbClr val="212121"/>
                </a:solidFill>
              </a:rPr>
              <a:t>el verano 2020. </a:t>
            </a:r>
            <a:endParaRPr lang="es-PE" altLang="es-PE" sz="1600" dirty="0">
              <a:solidFill>
                <a:srgbClr val="212121"/>
              </a:solidFill>
            </a:endParaRPr>
          </a:p>
          <a:p>
            <a:pPr lvl="0" algn="just"/>
            <a:endParaRPr lang="es-PE" altLang="es-PE" sz="1600" dirty="0">
              <a:solidFill>
                <a:srgbClr val="212121"/>
              </a:solidFill>
            </a:endParaRPr>
          </a:p>
          <a:p>
            <a:pPr lvl="0" algn="just"/>
            <a:r>
              <a:rPr lang="es-PE" altLang="es-PE" sz="1600" dirty="0">
                <a:solidFill>
                  <a:srgbClr val="212121"/>
                </a:solidFill>
              </a:rPr>
              <a:t>Asimismo los modelos dinámicos y estadísticos favorecen colectivamente el mantenimiento de las  condiciones de El Niño débil por lo menos hasta </a:t>
            </a:r>
            <a:r>
              <a:rPr lang="es-PE" altLang="es-PE" sz="1600" dirty="0" smtClean="0">
                <a:solidFill>
                  <a:srgbClr val="212121"/>
                </a:solidFill>
              </a:rPr>
              <a:t>finales del verano.</a:t>
            </a:r>
            <a:endParaRPr lang="es-PE" altLang="es-PE" sz="1600" dirty="0">
              <a:solidFill>
                <a:srgbClr val="212121"/>
              </a:solidFill>
            </a:endParaRPr>
          </a:p>
          <a:p>
            <a:pPr algn="just"/>
            <a:endParaRPr lang="es-PE" sz="1600" dirty="0" smtClean="0">
              <a:solidFill>
                <a:srgbClr val="FF0000"/>
              </a:solidFill>
            </a:endParaRPr>
          </a:p>
          <a:p>
            <a:pPr algn="just"/>
            <a:r>
              <a:rPr lang="es-PE" sz="1600" dirty="0" smtClean="0">
                <a:solidFill>
                  <a:srgbClr val="FF0000"/>
                </a:solidFill>
              </a:rPr>
              <a:t>NOTA al informe IRI:</a:t>
            </a:r>
            <a:endParaRPr lang="es-PE" sz="1600" dirty="0">
              <a:solidFill>
                <a:srgbClr val="FF0000"/>
              </a:solidFill>
            </a:endParaRPr>
          </a:p>
          <a:p>
            <a:pPr algn="just"/>
            <a:endParaRPr lang="es-PE" sz="1600" dirty="0">
              <a:solidFill>
                <a:srgbClr val="FF0000"/>
              </a:solidFill>
            </a:endParaRPr>
          </a:p>
          <a:p>
            <a:pPr algn="just"/>
            <a:r>
              <a:rPr lang="es-PE" sz="1600" dirty="0">
                <a:solidFill>
                  <a:srgbClr val="0000FF"/>
                </a:solidFill>
              </a:rPr>
              <a:t>Las condiciones térmicas en la Región 3.4 muestran anomalías positivas (+</a:t>
            </a:r>
            <a:r>
              <a:rPr lang="es-PE" sz="1600" dirty="0" smtClean="0">
                <a:solidFill>
                  <a:srgbClr val="0000FF"/>
                </a:solidFill>
              </a:rPr>
              <a:t>0.80°C</a:t>
            </a:r>
            <a:r>
              <a:rPr lang="es-PE" sz="1600" dirty="0">
                <a:solidFill>
                  <a:srgbClr val="0000FF"/>
                </a:solidFill>
              </a:rPr>
              <a:t>). En la Región 1+2 las anomalías </a:t>
            </a:r>
            <a:r>
              <a:rPr lang="es-PE" sz="1600" dirty="0" smtClean="0">
                <a:solidFill>
                  <a:srgbClr val="0000FF"/>
                </a:solidFill>
              </a:rPr>
              <a:t>son positivas </a:t>
            </a:r>
            <a:r>
              <a:rPr lang="es-PE" sz="1600" dirty="0" smtClean="0">
                <a:solidFill>
                  <a:srgbClr val="0000FF"/>
                </a:solidFill>
              </a:rPr>
              <a:t>(+</a:t>
            </a:r>
            <a:r>
              <a:rPr lang="es-PE" sz="1600" dirty="0" smtClean="0">
                <a:solidFill>
                  <a:srgbClr val="0000FF"/>
                </a:solidFill>
              </a:rPr>
              <a:t>0.80°C</a:t>
            </a:r>
            <a:r>
              <a:rPr lang="es-PE" sz="1600" dirty="0">
                <a:solidFill>
                  <a:srgbClr val="0000FF"/>
                </a:solidFill>
              </a:rPr>
              <a:t>) </a:t>
            </a:r>
            <a:r>
              <a:rPr lang="es-PE" sz="1600" dirty="0" smtClean="0">
                <a:solidFill>
                  <a:srgbClr val="0000FF"/>
                </a:solidFill>
              </a:rPr>
              <a:t>y guardan </a:t>
            </a:r>
            <a:r>
              <a:rPr lang="es-PE" sz="1600" dirty="0">
                <a:solidFill>
                  <a:srgbClr val="0000FF"/>
                </a:solidFill>
              </a:rPr>
              <a:t>relación con la </a:t>
            </a:r>
            <a:r>
              <a:rPr lang="es-PE" sz="1600" dirty="0" smtClean="0">
                <a:solidFill>
                  <a:srgbClr val="0000FF"/>
                </a:solidFill>
              </a:rPr>
              <a:t>actual propagación </a:t>
            </a:r>
            <a:r>
              <a:rPr lang="es-PE" sz="1600" dirty="0">
                <a:solidFill>
                  <a:srgbClr val="0000FF"/>
                </a:solidFill>
              </a:rPr>
              <a:t>de Ondas Kelvin en su fase cálida.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08335" y="6545648"/>
            <a:ext cx="5652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https://iri.columbia.edu/our-expertise/climate/forecasts/enso/current/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iri.columbia.edu/wp-content/uploads/2020/01/figure3-1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168000" cy="32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ri.columbia.edu/wp-content/uploads/2020/01/figure4-1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24" y="3089648"/>
            <a:ext cx="40896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63771" y="44624"/>
            <a:ext cx="444169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Dirección y altura de olas</a:t>
            </a:r>
          </a:p>
          <a:p>
            <a:pPr algn="just"/>
            <a:r>
              <a:rPr lang="es-PE" sz="1600" dirty="0" smtClean="0">
                <a:solidFill>
                  <a:srgbClr val="212121"/>
                </a:solidFill>
              </a:rPr>
              <a:t>En el momento actual se ha reducido </a:t>
            </a:r>
            <a:r>
              <a:rPr lang="es-PE" sz="1600" dirty="0" smtClean="0">
                <a:solidFill>
                  <a:srgbClr val="212121"/>
                </a:solidFill>
              </a:rPr>
              <a:t>la intensidad del viento y del </a:t>
            </a:r>
            <a:r>
              <a:rPr lang="es-PE" sz="1600" dirty="0" smtClean="0">
                <a:solidFill>
                  <a:srgbClr val="212121"/>
                </a:solidFill>
              </a:rPr>
              <a:t>oleaje. Se espera un incremento de la intensidad hacia </a:t>
            </a:r>
            <a:r>
              <a:rPr lang="es-PE" sz="1600" dirty="0" smtClean="0">
                <a:solidFill>
                  <a:srgbClr val="212121"/>
                </a:solidFill>
              </a:rPr>
              <a:t>el jueves 13 </a:t>
            </a:r>
            <a:r>
              <a:rPr lang="es-PE" sz="1600" dirty="0" smtClean="0">
                <a:solidFill>
                  <a:srgbClr val="212121"/>
                </a:solidFill>
              </a:rPr>
              <a:t>de Febrero.</a:t>
            </a:r>
          </a:p>
          <a:p>
            <a:pPr algn="just"/>
            <a:endParaRPr lang="es-PE" sz="1600" dirty="0" smtClean="0">
              <a:solidFill>
                <a:srgbClr val="212121"/>
              </a:solidFill>
            </a:endParaRPr>
          </a:p>
          <a:p>
            <a:r>
              <a:rPr lang="es-PE" sz="1600" b="1" dirty="0" err="1" smtClean="0">
                <a:solidFill>
                  <a:srgbClr val="212121"/>
                </a:solidFill>
              </a:rPr>
              <a:t>Clikear</a:t>
            </a:r>
            <a:r>
              <a:rPr lang="es-PE" sz="1600" b="1" dirty="0" smtClean="0">
                <a:solidFill>
                  <a:srgbClr val="212121"/>
                </a:solidFill>
              </a:rPr>
              <a:t> el vínculo abajo para observar animación.</a:t>
            </a:r>
          </a:p>
          <a:p>
            <a:r>
              <a:rPr lang="es-PE" sz="14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s-PE" sz="1400" dirty="0" smtClean="0">
                <a:solidFill>
                  <a:srgbClr val="0070C0"/>
                </a:solidFill>
                <a:hlinkClick r:id="rId2"/>
              </a:rPr>
              <a:t>drive.google.com/file/d/1mmpopH3zQ5FJ8L9tWBv6Nw5CrXssjufr/view?usp=sharing</a:t>
            </a:r>
            <a:r>
              <a:rPr lang="es-PE" sz="1400" dirty="0" smtClean="0">
                <a:solidFill>
                  <a:srgbClr val="0070C0"/>
                </a:solidFill>
              </a:rPr>
              <a:t> </a:t>
            </a:r>
            <a:endParaRPr lang="es-PE" sz="1400" dirty="0" smtClean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44624"/>
            <a:ext cx="4561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u="sng" dirty="0">
                <a:solidFill>
                  <a:srgbClr val="0000FF"/>
                </a:solidFill>
              </a:rPr>
              <a:t>Anomalías térmicas en el pacifico ecuatorial</a:t>
            </a:r>
          </a:p>
          <a:p>
            <a:r>
              <a:rPr lang="es-PE" sz="1600" dirty="0"/>
              <a:t>En la imagen abajo se observa la trayectoria de Ondas Kelvin para los últimos 12 meses. Se observa que las </a:t>
            </a:r>
            <a:r>
              <a:rPr lang="es-PE" sz="1600" dirty="0" smtClean="0"/>
              <a:t>ondas cálidas </a:t>
            </a:r>
            <a:r>
              <a:rPr lang="es-PE" sz="1600" dirty="0" smtClean="0"/>
              <a:t>continuarían propagándose durante el verano. </a:t>
            </a:r>
            <a:endParaRPr lang="es-PE" sz="1600" dirty="0"/>
          </a:p>
          <a:p>
            <a:endParaRPr lang="es-PE" sz="1600" dirty="0">
              <a:solidFill>
                <a:srgbClr val="21212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396334"/>
            <a:ext cx="4379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rgbClr val="C00000"/>
                </a:solidFill>
              </a:rPr>
              <a:t>https://</a:t>
            </a:r>
            <a:r>
              <a:rPr lang="es-PE" sz="1200" dirty="0" smtClean="0">
                <a:solidFill>
                  <a:srgbClr val="C00000"/>
                </a:solidFill>
              </a:rPr>
              <a:t>www.cpc.ncep.noaa.gov/products/analysis_monitoring/lanina/enso_evolution-status-fcsts-web.pdf</a:t>
            </a:r>
            <a:endParaRPr lang="es-PE" sz="1200" dirty="0">
              <a:solidFill>
                <a:srgbClr val="C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63963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200" dirty="0">
                <a:solidFill>
                  <a:srgbClr val="C00000"/>
                </a:solidFill>
              </a:rPr>
              <a:t>http://www.stormsurfing.com/cgi/display.cgi?a=spac_height</a:t>
            </a:r>
            <a:endParaRPr lang="es-PE" sz="1400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3888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99" y="2045172"/>
            <a:ext cx="518400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8874" r="5181" b="7357"/>
          <a:stretch/>
        </p:blipFill>
        <p:spPr bwMode="auto">
          <a:xfrm>
            <a:off x="4644008" y="765232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11323" r="5921" b="10401"/>
          <a:stretch/>
        </p:blipFill>
        <p:spPr bwMode="auto">
          <a:xfrm>
            <a:off x="251520" y="765232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3993" y="116632"/>
            <a:ext cx="442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Temperatura Superficial del Mar (°C)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HYCOM. Elaboración: </a:t>
            </a:r>
            <a:r>
              <a:rPr lang="es-MX" sz="1400" dirty="0" smtClean="0">
                <a:solidFill>
                  <a:srgbClr val="0000FF"/>
                </a:solidFill>
              </a:rPr>
              <a:t>IHMA,  </a:t>
            </a:r>
            <a:r>
              <a:rPr lang="es-PE" sz="1400" dirty="0" smtClean="0">
                <a:solidFill>
                  <a:srgbClr val="0000FF"/>
                </a:solidFill>
              </a:rPr>
              <a:t>9 de enero al 10 de 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" y="5445805"/>
            <a:ext cx="458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el link abajo para observar la animación</a:t>
            </a:r>
            <a:r>
              <a:rPr lang="es-MX" sz="1400" dirty="0"/>
              <a:t>. </a:t>
            </a:r>
            <a:endParaRPr lang="es-MX" sz="1400" dirty="0" smtClean="0"/>
          </a:p>
          <a:p>
            <a:pPr algn="just"/>
            <a:r>
              <a:rPr lang="es-PE" sz="1400" dirty="0"/>
              <a:t>La temperatura superficial del mar se </a:t>
            </a:r>
            <a:r>
              <a:rPr lang="es-PE" sz="1400" dirty="0" smtClean="0"/>
              <a:t>incrementó durante </a:t>
            </a:r>
            <a:r>
              <a:rPr lang="es-PE" sz="1400" dirty="0"/>
              <a:t>la semana reciente</a:t>
            </a:r>
            <a:r>
              <a:rPr lang="es-PE" sz="1400" dirty="0" smtClean="0"/>
              <a:t>. No obstante se </a:t>
            </a:r>
            <a:r>
              <a:rPr lang="es-PE" sz="1400" dirty="0"/>
              <a:t>observan </a:t>
            </a:r>
            <a:r>
              <a:rPr lang="es-PE" sz="1400" dirty="0" smtClean="0"/>
              <a:t>afloramientos en toda la zona costera al </a:t>
            </a:r>
            <a:r>
              <a:rPr lang="es-PE" sz="1400" dirty="0"/>
              <a:t>sur </a:t>
            </a:r>
            <a:r>
              <a:rPr lang="es-PE" sz="1400" dirty="0" smtClean="0"/>
              <a:t>de </a:t>
            </a:r>
            <a:r>
              <a:rPr lang="es-PE" sz="1400" dirty="0" smtClean="0"/>
              <a:t>Punta Falsa (6°S</a:t>
            </a:r>
            <a:r>
              <a:rPr lang="es-PE" sz="1400" dirty="0"/>
              <a:t>).</a:t>
            </a:r>
          </a:p>
          <a:p>
            <a:pPr algn="just"/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drive.google.com/file/d/1LNFGW1VP4cyO6XsuCH6We4FSW0WhbJsI/view?usp=sharing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8" name="CuadroTexto 6"/>
          <p:cNvSpPr txBox="1"/>
          <p:nvPr/>
        </p:nvSpPr>
        <p:spPr>
          <a:xfrm>
            <a:off x="4628368" y="110809"/>
            <a:ext cx="444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Animación de la Dinámica Térmica Diaria (°C)</a:t>
            </a: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HYCOM. Elaboración: IHMA, </a:t>
            </a:r>
            <a:r>
              <a:rPr lang="es-PE" sz="1400" dirty="0" smtClean="0">
                <a:solidFill>
                  <a:srgbClr val="0000FF"/>
                </a:solidFill>
              </a:rPr>
              <a:t>9 de enero al 9 de 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23" name="CuadroTexto 2"/>
          <p:cNvSpPr txBox="1"/>
          <p:nvPr/>
        </p:nvSpPr>
        <p:spPr>
          <a:xfrm>
            <a:off x="4644008" y="5445224"/>
            <a:ext cx="4433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sobre el link de abajo para ver la animación</a:t>
            </a:r>
            <a:r>
              <a:rPr lang="es-MX" sz="1400" dirty="0"/>
              <a:t>.  </a:t>
            </a:r>
            <a:endParaRPr lang="es-MX" sz="1400" dirty="0" smtClean="0"/>
          </a:p>
          <a:p>
            <a:pPr algn="just"/>
            <a:r>
              <a:rPr lang="es-MX" sz="1400" dirty="0" smtClean="0"/>
              <a:t>La temperatura tiende a </a:t>
            </a:r>
            <a:r>
              <a:rPr lang="es-MX" sz="1400" dirty="0" smtClean="0"/>
              <a:t>disminuir a lo largo de la costa, pero principalmente en el sur.</a:t>
            </a:r>
            <a:endParaRPr lang="es-MX" sz="1400" dirty="0" smtClean="0"/>
          </a:p>
          <a:p>
            <a:pPr algn="just"/>
            <a:r>
              <a:rPr lang="es-MX" sz="1400" dirty="0">
                <a:hlinkClick r:id="rId6"/>
              </a:rPr>
              <a:t>https://</a:t>
            </a:r>
            <a:r>
              <a:rPr lang="es-MX" sz="1400" dirty="0" smtClean="0">
                <a:hlinkClick r:id="rId6"/>
              </a:rPr>
              <a:t>drive.google.com/file/d/1aTdwH9_rDRHLbll2NZtIjx1Dy9IT9GaY/view?usp=sharing</a:t>
            </a:r>
            <a:r>
              <a:rPr lang="es-MX" sz="1400" dirty="0" smtClean="0"/>
              <a:t> </a:t>
            </a:r>
            <a:endParaRPr lang="es-MX" sz="14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1513467"/>
            <a:ext cx="728171" cy="288032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513467"/>
            <a:ext cx="728171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8732" r="6417" b="7214"/>
          <a:stretch/>
        </p:blipFill>
        <p:spPr bwMode="auto">
          <a:xfrm>
            <a:off x="251520" y="830032"/>
            <a:ext cx="4248000" cy="46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1446" r="4421" b="10316"/>
          <a:stretch/>
        </p:blipFill>
        <p:spPr bwMode="auto">
          <a:xfrm>
            <a:off x="4644480" y="836401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uadroTexto 6"/>
          <p:cNvSpPr txBox="1"/>
          <p:nvPr/>
        </p:nvSpPr>
        <p:spPr>
          <a:xfrm>
            <a:off x="35496" y="110809"/>
            <a:ext cx="444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FF"/>
                </a:solidFill>
              </a:rPr>
              <a:t>Animación de la anomalía  de la temperatura superficial del mar (°C). Fuente: NOAA. Elaboración: IHMA, </a:t>
            </a:r>
            <a:r>
              <a:rPr lang="es-PE" sz="1400" dirty="0" smtClean="0">
                <a:solidFill>
                  <a:srgbClr val="0000FF"/>
                </a:solidFill>
              </a:rPr>
              <a:t>9 de enero al 9 de 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21" name="CuadroTexto 6"/>
          <p:cNvSpPr txBox="1"/>
          <p:nvPr/>
        </p:nvSpPr>
        <p:spPr>
          <a:xfrm>
            <a:off x="4644008" y="153213"/>
            <a:ext cx="42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FF"/>
                </a:solidFill>
              </a:rPr>
              <a:t>Animación de la salinidad en la superficie del mar (ups) Fuente: HYCOM. Elaboración: IHMA, </a:t>
            </a:r>
            <a:r>
              <a:rPr lang="es-PE" sz="1400" dirty="0" smtClean="0">
                <a:solidFill>
                  <a:srgbClr val="0000FF"/>
                </a:solidFill>
              </a:rPr>
              <a:t>9 de enero al 10 de 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25" name="CuadroTexto 2"/>
          <p:cNvSpPr txBox="1"/>
          <p:nvPr/>
        </p:nvSpPr>
        <p:spPr>
          <a:xfrm>
            <a:off x="4485096" y="5500389"/>
            <a:ext cx="4609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el link abajo para observar la animación</a:t>
            </a:r>
            <a:endParaRPr lang="es-MX" sz="1400" dirty="0"/>
          </a:p>
          <a:p>
            <a:pPr algn="just"/>
            <a:r>
              <a:rPr lang="es-PE" sz="1400" dirty="0" smtClean="0"/>
              <a:t>Luego de varias semanas se observa la presencia de aguas costeras frías a lo largo de la costa central.</a:t>
            </a:r>
            <a:endParaRPr lang="es-PE" sz="1400" dirty="0" smtClean="0"/>
          </a:p>
          <a:p>
            <a:pPr algn="just"/>
            <a:r>
              <a:rPr lang="es-MX" sz="1400" dirty="0" smtClean="0">
                <a:hlinkClick r:id="rId5"/>
              </a:rPr>
              <a:t>https</a:t>
            </a:r>
            <a:r>
              <a:rPr lang="es-MX" sz="1400" dirty="0">
                <a:hlinkClick r:id="rId5"/>
              </a:rPr>
              <a:t>://drive.google.com/file/d/15Hn--</a:t>
            </a:r>
            <a:r>
              <a:rPr lang="es-MX" sz="1400" dirty="0" smtClean="0">
                <a:hlinkClick r:id="rId5"/>
              </a:rPr>
              <a:t>tWaHVZCnc_Pg9kN9G4EL-tClZ8k/view?usp=sharing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5" name="4 Rectángulo"/>
          <p:cNvSpPr/>
          <p:nvPr/>
        </p:nvSpPr>
        <p:spPr>
          <a:xfrm>
            <a:off x="35496" y="5517232"/>
            <a:ext cx="4449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>
                <a:solidFill>
                  <a:prstClr val="black"/>
                </a:solidFill>
              </a:rPr>
              <a:t>Cliquear el link abajo para observar la animación</a:t>
            </a:r>
            <a:endParaRPr lang="es-MX" sz="1400" dirty="0">
              <a:solidFill>
                <a:prstClr val="black"/>
              </a:solidFill>
            </a:endParaRPr>
          </a:p>
          <a:p>
            <a:pPr lvl="0"/>
            <a:r>
              <a:rPr lang="es-PE" sz="1400" dirty="0" smtClean="0">
                <a:solidFill>
                  <a:prstClr val="black"/>
                </a:solidFill>
              </a:rPr>
              <a:t>Las </a:t>
            </a:r>
            <a:r>
              <a:rPr lang="es-PE" sz="1400" dirty="0">
                <a:solidFill>
                  <a:prstClr val="black"/>
                </a:solidFill>
              </a:rPr>
              <a:t>anomalías térmicas en zonas costeras son actualmente </a:t>
            </a:r>
            <a:r>
              <a:rPr lang="es-PE" sz="1400" dirty="0" smtClean="0">
                <a:solidFill>
                  <a:prstClr val="black"/>
                </a:solidFill>
              </a:rPr>
              <a:t>negativas </a:t>
            </a:r>
            <a:r>
              <a:rPr lang="es-PE" sz="1400" dirty="0">
                <a:solidFill>
                  <a:prstClr val="black"/>
                </a:solidFill>
              </a:rPr>
              <a:t>en </a:t>
            </a:r>
            <a:r>
              <a:rPr lang="es-PE" sz="1400" dirty="0" smtClean="0">
                <a:solidFill>
                  <a:prstClr val="black"/>
                </a:solidFill>
              </a:rPr>
              <a:t>la costa centro hasta las 20 millas.</a:t>
            </a:r>
          </a:p>
          <a:p>
            <a:pPr lvl="0"/>
            <a:r>
              <a:rPr lang="es-MX" sz="14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s-MX" sz="1400" dirty="0" smtClean="0">
                <a:solidFill>
                  <a:prstClr val="black"/>
                </a:solidFill>
                <a:hlinkClick r:id="rId6"/>
              </a:rPr>
              <a:t>drive.google.com/file/d/1DE0oA5pKjeXetx7aRlUCekshLApszRDI/view?usp=sharing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endParaRPr lang="es-MX" sz="1400" dirty="0">
              <a:solidFill>
                <a:prstClr val="black"/>
              </a:solidFill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16799"/>
            <a:ext cx="723077" cy="288000"/>
          </a:xfrm>
          <a:prstGeom prst="rect">
            <a:avLst/>
          </a:prstGeom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16799"/>
            <a:ext cx="72307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8893" r="6161" b="7302"/>
          <a:stretch/>
        </p:blipFill>
        <p:spPr bwMode="auto">
          <a:xfrm>
            <a:off x="251520" y="752706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uadroTexto 6"/>
          <p:cNvSpPr txBox="1"/>
          <p:nvPr/>
        </p:nvSpPr>
        <p:spPr>
          <a:xfrm>
            <a:off x="46986" y="27781"/>
            <a:ext cx="4333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FF"/>
                </a:solidFill>
              </a:rPr>
              <a:t>Animación de la Anomalía de la altura de la superficie .            </a:t>
            </a:r>
            <a:r>
              <a:rPr lang="es-PE" sz="1400" dirty="0" smtClean="0">
                <a:solidFill>
                  <a:srgbClr val="0000FF"/>
                </a:solidFill>
              </a:rPr>
              <a:t>9 de enero al 10 de febrero 2020</a:t>
            </a:r>
            <a:r>
              <a:rPr lang="es-MX" sz="1400" dirty="0" smtClean="0">
                <a:solidFill>
                  <a:srgbClr val="0000FF"/>
                </a:solidFill>
              </a:rPr>
              <a:t>. Fuente: Copernicus. Elaboración: IHMA,</a:t>
            </a:r>
            <a:r>
              <a:rPr lang="es-PE" sz="1400" dirty="0">
                <a:solidFill>
                  <a:srgbClr val="0000FF"/>
                </a:solidFill>
              </a:rPr>
              <a:t> </a:t>
            </a:r>
            <a:r>
              <a:rPr lang="es-PE" sz="1400" dirty="0" smtClean="0">
                <a:solidFill>
                  <a:srgbClr val="0000FF"/>
                </a:solidFill>
              </a:rPr>
              <a:t>10  de febrero </a:t>
            </a:r>
            <a:r>
              <a:rPr lang="es-PE" sz="1400" dirty="0">
                <a:solidFill>
                  <a:srgbClr val="0000FF"/>
                </a:solidFill>
              </a:rPr>
              <a:t>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20" name="CuadroTexto 2"/>
          <p:cNvSpPr txBox="1"/>
          <p:nvPr/>
        </p:nvSpPr>
        <p:spPr>
          <a:xfrm>
            <a:off x="46986" y="5428381"/>
            <a:ext cx="4337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Cliquear el link abajo para observar la animación</a:t>
            </a:r>
            <a:endParaRPr lang="es-MX" sz="1400" dirty="0"/>
          </a:p>
          <a:p>
            <a:pPr algn="just"/>
            <a:r>
              <a:rPr lang="es-PE" sz="1400" dirty="0"/>
              <a:t>La </a:t>
            </a:r>
            <a:r>
              <a:rPr lang="es-PE" sz="1400" dirty="0" err="1"/>
              <a:t>vorticidad</a:t>
            </a:r>
            <a:r>
              <a:rPr lang="es-PE" sz="1400" dirty="0"/>
              <a:t> anticiclónica en la zona costera tiende a </a:t>
            </a:r>
            <a:r>
              <a:rPr lang="es-PE" sz="1400" dirty="0" smtClean="0"/>
              <a:t>disminuir </a:t>
            </a:r>
            <a:r>
              <a:rPr lang="es-PE" sz="1400" dirty="0"/>
              <a:t>(giros anticiclónicos son </a:t>
            </a:r>
            <a:r>
              <a:rPr lang="es-PE" sz="1400" dirty="0" smtClean="0"/>
              <a:t>color rojo-amarillo </a:t>
            </a:r>
            <a:r>
              <a:rPr lang="es-PE" sz="1400" dirty="0"/>
              <a:t>y los ciclónicos son color azul-celeste).</a:t>
            </a:r>
          </a:p>
          <a:p>
            <a:pPr algn="just"/>
            <a:r>
              <a:rPr lang="es-MX" sz="1400" dirty="0">
                <a:hlinkClick r:id="rId4"/>
              </a:rPr>
              <a:t>https://</a:t>
            </a:r>
            <a:r>
              <a:rPr lang="es-MX" sz="1400" dirty="0" smtClean="0">
                <a:hlinkClick r:id="rId4"/>
              </a:rPr>
              <a:t>drive.google.com/file/d/1x_Wqb2u0rO1ygsUwMJbBEm5dvy7HbaGM/view?usp=sharing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2" name="CuadroTexto 6"/>
          <p:cNvSpPr txBox="1"/>
          <p:nvPr/>
        </p:nvSpPr>
        <p:spPr>
          <a:xfrm>
            <a:off x="4716016" y="57150"/>
            <a:ext cx="392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FF"/>
                </a:solidFill>
              </a:rPr>
              <a:t>Anomalía de la Velocidad </a:t>
            </a:r>
            <a:r>
              <a:rPr lang="es-MX" sz="1400" dirty="0" err="1" smtClean="0">
                <a:solidFill>
                  <a:srgbClr val="0000FF"/>
                </a:solidFill>
              </a:rPr>
              <a:t>Geostrófica</a:t>
            </a:r>
            <a:r>
              <a:rPr lang="es-MX" sz="1400" dirty="0" smtClean="0">
                <a:solidFill>
                  <a:srgbClr val="0000FF"/>
                </a:solidFill>
              </a:rPr>
              <a:t> (cm/s)</a:t>
            </a:r>
            <a:endParaRPr lang="es-MX" sz="1400" dirty="0">
              <a:solidFill>
                <a:srgbClr val="0000FF"/>
              </a:solidFill>
            </a:endParaRP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</a:t>
            </a:r>
            <a:r>
              <a:rPr lang="es-MX" sz="1400" dirty="0" smtClean="0">
                <a:solidFill>
                  <a:srgbClr val="0000FF"/>
                </a:solidFill>
              </a:rPr>
              <a:t>Copernicus. </a:t>
            </a:r>
            <a:r>
              <a:rPr lang="es-MX" sz="1400" dirty="0">
                <a:solidFill>
                  <a:srgbClr val="0000FF"/>
                </a:solidFill>
              </a:rPr>
              <a:t>Elaboración: </a:t>
            </a:r>
            <a:r>
              <a:rPr lang="es-MX" sz="1400" dirty="0" smtClean="0">
                <a:solidFill>
                  <a:srgbClr val="0000FF"/>
                </a:solidFill>
              </a:rPr>
              <a:t>IHMA, </a:t>
            </a:r>
            <a:r>
              <a:rPr lang="es-PE" sz="1400" dirty="0" smtClean="0">
                <a:solidFill>
                  <a:srgbClr val="0000FF"/>
                </a:solidFill>
              </a:rPr>
              <a:t>10 de </a:t>
            </a:r>
            <a:r>
              <a:rPr lang="es-PE" sz="1400" dirty="0">
                <a:solidFill>
                  <a:srgbClr val="0000FF"/>
                </a:solidFill>
              </a:rPr>
              <a:t>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4716016" y="5504706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/>
              <a:t>Se observa un incremento de los valores de anomalía de velocidad </a:t>
            </a:r>
            <a:r>
              <a:rPr lang="es-PE" sz="1400" dirty="0" err="1"/>
              <a:t>geostrófica</a:t>
            </a:r>
            <a:r>
              <a:rPr lang="es-PE" sz="1400" dirty="0"/>
              <a:t> en la zona </a:t>
            </a:r>
            <a:r>
              <a:rPr lang="es-PE" sz="1400" dirty="0" smtClean="0"/>
              <a:t>norte y centro, </a:t>
            </a:r>
            <a:r>
              <a:rPr lang="es-PE" sz="1400" dirty="0"/>
              <a:t>lo que corresponde con los valores más altos de anomalía de la superficie del mar en esa zona y la propagación de Ondas </a:t>
            </a:r>
            <a:r>
              <a:rPr lang="es-PE" sz="1400" dirty="0" smtClean="0"/>
              <a:t>Kelvin.</a:t>
            </a:r>
            <a:endParaRPr lang="es-PE" sz="1400" dirty="0"/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7" y="1412776"/>
            <a:ext cx="723077" cy="288000"/>
          </a:xfrm>
          <a:prstGeom prst="rect">
            <a:avLst/>
          </a:prstGeom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0" y="765232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1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6"/>
          <p:cNvSpPr txBox="1"/>
          <p:nvPr/>
        </p:nvSpPr>
        <p:spPr>
          <a:xfrm>
            <a:off x="280932" y="215677"/>
            <a:ext cx="412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000FF"/>
                </a:solidFill>
              </a:rPr>
              <a:t>Clorofila en la superficie del mar (</a:t>
            </a:r>
            <a:r>
              <a:rPr lang="es-MX" sz="1400" dirty="0" err="1">
                <a:solidFill>
                  <a:srgbClr val="0000FF"/>
                </a:solidFill>
              </a:rPr>
              <a:t>ug</a:t>
            </a:r>
            <a:r>
              <a:rPr lang="es-MX" sz="1400" dirty="0">
                <a:solidFill>
                  <a:srgbClr val="0000FF"/>
                </a:solidFill>
              </a:rPr>
              <a:t>/</a:t>
            </a:r>
            <a:r>
              <a:rPr lang="es-MX" sz="1400" dirty="0" err="1">
                <a:solidFill>
                  <a:srgbClr val="0000FF"/>
                </a:solidFill>
              </a:rPr>
              <a:t>Lt</a:t>
            </a:r>
            <a:r>
              <a:rPr lang="es-MX" sz="1400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s-MX" sz="1400" dirty="0" smtClean="0">
                <a:solidFill>
                  <a:srgbClr val="0000FF"/>
                </a:solidFill>
              </a:rPr>
              <a:t>Fuente: </a:t>
            </a:r>
            <a:r>
              <a:rPr lang="es-MX" sz="1400" dirty="0" err="1" smtClean="0">
                <a:solidFill>
                  <a:srgbClr val="0000FF"/>
                </a:solidFill>
              </a:rPr>
              <a:t>OceanColor</a:t>
            </a:r>
            <a:r>
              <a:rPr lang="es-MX" sz="1400" dirty="0" smtClean="0">
                <a:solidFill>
                  <a:srgbClr val="0000FF"/>
                </a:solidFill>
              </a:rPr>
              <a:t>. Elaboración: IHMA, </a:t>
            </a:r>
            <a:r>
              <a:rPr lang="es-PE" sz="1400" dirty="0" smtClean="0">
                <a:solidFill>
                  <a:srgbClr val="0000FF"/>
                </a:solidFill>
              </a:rPr>
              <a:t>9 </a:t>
            </a:r>
            <a:r>
              <a:rPr lang="es-PE" sz="1400" dirty="0">
                <a:solidFill>
                  <a:srgbClr val="0000FF"/>
                </a:solidFill>
              </a:rPr>
              <a:t>de 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05117" y="206592"/>
            <a:ext cx="412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FF"/>
                </a:solidFill>
              </a:rPr>
              <a:t>Dirección y velocidad de vientos (m/s)</a:t>
            </a:r>
            <a:endParaRPr lang="es-MX" sz="1400" dirty="0">
              <a:solidFill>
                <a:srgbClr val="0000FF"/>
              </a:solidFill>
            </a:endParaRPr>
          </a:p>
          <a:p>
            <a:pPr algn="ctr"/>
            <a:r>
              <a:rPr lang="es-MX" sz="1400" dirty="0">
                <a:solidFill>
                  <a:srgbClr val="0000FF"/>
                </a:solidFill>
              </a:rPr>
              <a:t>Fuente: </a:t>
            </a:r>
            <a:r>
              <a:rPr lang="es-PE" sz="1400" dirty="0">
                <a:solidFill>
                  <a:srgbClr val="0000FF"/>
                </a:solidFill>
              </a:rPr>
              <a:t>Global </a:t>
            </a:r>
            <a:r>
              <a:rPr lang="es-PE" sz="1400" dirty="0" err="1">
                <a:solidFill>
                  <a:srgbClr val="0000FF"/>
                </a:solidFill>
              </a:rPr>
              <a:t>Forecast</a:t>
            </a:r>
            <a:r>
              <a:rPr lang="es-PE" sz="1400" dirty="0">
                <a:solidFill>
                  <a:srgbClr val="0000FF"/>
                </a:solidFill>
              </a:rPr>
              <a:t> </a:t>
            </a:r>
            <a:r>
              <a:rPr lang="es-PE" sz="1400" dirty="0" err="1">
                <a:solidFill>
                  <a:srgbClr val="0000FF"/>
                </a:solidFill>
              </a:rPr>
              <a:t>System</a:t>
            </a:r>
            <a:r>
              <a:rPr lang="es-PE" sz="1400" dirty="0">
                <a:solidFill>
                  <a:srgbClr val="0000FF"/>
                </a:solidFill>
              </a:rPr>
              <a:t> (GFS)</a:t>
            </a:r>
            <a:r>
              <a:rPr lang="es-MX" sz="1400" dirty="0" smtClean="0">
                <a:solidFill>
                  <a:srgbClr val="0000FF"/>
                </a:solidFill>
              </a:rPr>
              <a:t>. </a:t>
            </a:r>
            <a:r>
              <a:rPr lang="es-MX" sz="1400" dirty="0">
                <a:solidFill>
                  <a:srgbClr val="0000FF"/>
                </a:solidFill>
              </a:rPr>
              <a:t>Elaboración: </a:t>
            </a:r>
            <a:r>
              <a:rPr lang="es-MX" sz="1400" dirty="0" smtClean="0">
                <a:solidFill>
                  <a:srgbClr val="0000FF"/>
                </a:solidFill>
              </a:rPr>
              <a:t>IHMA,</a:t>
            </a:r>
            <a:r>
              <a:rPr lang="es-PE" sz="1400" dirty="0">
                <a:solidFill>
                  <a:srgbClr val="0000FF"/>
                </a:solidFill>
              </a:rPr>
              <a:t> </a:t>
            </a:r>
            <a:r>
              <a:rPr lang="es-PE" sz="1400" dirty="0" smtClean="0">
                <a:solidFill>
                  <a:srgbClr val="0000FF"/>
                </a:solidFill>
              </a:rPr>
              <a:t>9  </a:t>
            </a:r>
            <a:r>
              <a:rPr lang="es-PE" sz="1400" dirty="0">
                <a:solidFill>
                  <a:srgbClr val="0000FF"/>
                </a:solidFill>
              </a:rPr>
              <a:t>de febrero 2020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4584838" y="5733256"/>
            <a:ext cx="42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/>
              <a:t>Al día </a:t>
            </a:r>
            <a:r>
              <a:rPr lang="es-PE" sz="1400" dirty="0" smtClean="0"/>
              <a:t>9 de febrero se </a:t>
            </a:r>
            <a:r>
              <a:rPr lang="es-PE" sz="1400" dirty="0"/>
              <a:t>observaron  vientos de media intensidad a lo largo de la costa </a:t>
            </a:r>
            <a:r>
              <a:rPr lang="es-PE" sz="1400" dirty="0" smtClean="0"/>
              <a:t>central (entre </a:t>
            </a:r>
            <a:r>
              <a:rPr lang="es-PE" sz="1400" dirty="0" smtClean="0"/>
              <a:t>Supe </a:t>
            </a:r>
            <a:r>
              <a:rPr lang="es-PE" sz="1400" dirty="0" smtClean="0"/>
              <a:t>y </a:t>
            </a:r>
            <a:r>
              <a:rPr lang="es-PE" sz="1400" dirty="0" smtClean="0"/>
              <a:t>San Juan).</a:t>
            </a:r>
            <a:endParaRPr lang="es-PE" sz="1400" dirty="0"/>
          </a:p>
        </p:txBody>
      </p:sp>
      <p:sp>
        <p:nvSpPr>
          <p:cNvPr id="14" name="CuadroTexto 2"/>
          <p:cNvSpPr txBox="1"/>
          <p:nvPr/>
        </p:nvSpPr>
        <p:spPr>
          <a:xfrm>
            <a:off x="179512" y="5714672"/>
            <a:ext cx="422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/>
              <a:t>Al día </a:t>
            </a:r>
            <a:r>
              <a:rPr lang="es-PE" sz="1400" dirty="0" smtClean="0"/>
              <a:t>9 de febrero se </a:t>
            </a:r>
            <a:r>
              <a:rPr lang="es-PE" sz="1400" dirty="0"/>
              <a:t>observaron altas concentraciones de clorofila en gran parte de la </a:t>
            </a:r>
            <a:r>
              <a:rPr lang="es-PE" sz="1400" dirty="0" smtClean="0"/>
              <a:t>costa </a:t>
            </a:r>
            <a:r>
              <a:rPr lang="es-PE" sz="1400" dirty="0" smtClean="0"/>
              <a:t>central y sur.</a:t>
            </a:r>
            <a:endParaRPr lang="es-PE" sz="1400" dirty="0"/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0" y="920640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2" y="924363"/>
            <a:ext cx="4248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44496</TotalTime>
  <Words>1388</Words>
  <Application>Microsoft Office PowerPoint</Application>
  <PresentationFormat>Presentación en pantalla (4:3)</PresentationFormat>
  <Paragraphs>111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msgutierrezt@gmail.com</cp:lastModifiedBy>
  <cp:revision>2692</cp:revision>
  <dcterms:created xsi:type="dcterms:W3CDTF">2017-10-02T13:47:17Z</dcterms:created>
  <dcterms:modified xsi:type="dcterms:W3CDTF">2020-02-11T01:58:15Z</dcterms:modified>
</cp:coreProperties>
</file>