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9" r:id="rId2"/>
    <p:sldId id="300" r:id="rId3"/>
    <p:sldId id="301" r:id="rId4"/>
    <p:sldId id="302" r:id="rId5"/>
    <p:sldId id="319" r:id="rId6"/>
    <p:sldId id="304" r:id="rId7"/>
    <p:sldId id="305" r:id="rId8"/>
    <p:sldId id="290" r:id="rId9"/>
    <p:sldId id="291" r:id="rId10"/>
    <p:sldId id="292" r:id="rId11"/>
    <p:sldId id="293" r:id="rId12"/>
    <p:sldId id="276" r:id="rId13"/>
    <p:sldId id="277" r:id="rId14"/>
    <p:sldId id="306" r:id="rId15"/>
    <p:sldId id="307" r:id="rId16"/>
    <p:sldId id="308" r:id="rId17"/>
    <p:sldId id="309" r:id="rId18"/>
    <p:sldId id="310" r:id="rId19"/>
    <p:sldId id="315" r:id="rId20"/>
    <p:sldId id="316" r:id="rId21"/>
    <p:sldId id="317" r:id="rId22"/>
    <p:sldId id="318" r:id="rId23"/>
    <p:sldId id="270" r:id="rId2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291" autoAdjust="0"/>
  </p:normalViewPr>
  <p:slideViewPr>
    <p:cSldViewPr>
      <p:cViewPr varScale="1">
        <p:scale>
          <a:sx n="86" d="100"/>
          <a:sy n="86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A0B-948D-41C3-AFCF-F82D29B18800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DB3F0-8C92-4651-B403-3AB3052525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79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D6D2F-8744-45A1-A0E6-FAF6C223B8F8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DDBE4-93A3-485C-9195-413F92BEC7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97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7826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789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509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99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5379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885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031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091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619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781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538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35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142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569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486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26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58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55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9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79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45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39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88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6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6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47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E31A-BAF3-4060-9C5F-B5C8B87681FC}" type="datetimeFigureOut">
              <a:rPr lang="es-PE" smtClean="0"/>
              <a:t>24/05/2021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21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jKL5X3XSDfGeFJfGDlt65TALChs_qJq/view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gutierrez@ihma.org.p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S3dQRnWPFD6nNFPMl3_RZy5Eb8jMBxn4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tOyipXlPMbCDG8FXVL-qfHWfFqUDvrE/view?usp=sharing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hyperlink" Target="https://drive.google.com/file/d/1S_yapUnMGNGDUBs7ljPzLTHsC8jGGczz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hyperlink" Target="https://drive.google.com/file/d/1Lm6UVfk7ovqnQyW2FgyP27owE2Y3Udps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7.png"/><Relationship Id="rId4" Type="http://schemas.openxmlformats.org/officeDocument/2006/relationships/hyperlink" Target="https://drive.google.com/file/d/1T91BbIoNG88GSzAFhuT6obtkRqJxNIV4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7543" y="827122"/>
            <a:ext cx="8724937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0000FF"/>
                </a:solidFill>
              </a:rPr>
              <a:t>Boletín Oceanográfico N° </a:t>
            </a:r>
            <a:r>
              <a:rPr lang="es-PE" sz="2000" b="1" dirty="0" smtClean="0">
                <a:solidFill>
                  <a:srgbClr val="0000FF"/>
                </a:solidFill>
              </a:rPr>
              <a:t>21 - Lunes 24 </a:t>
            </a:r>
            <a:r>
              <a:rPr lang="es-PE" sz="2000" b="1" dirty="0">
                <a:solidFill>
                  <a:srgbClr val="0000FF"/>
                </a:solidFill>
              </a:rPr>
              <a:t>de Mayo de 2021</a:t>
            </a:r>
          </a:p>
          <a:p>
            <a:pPr algn="ctr"/>
            <a:endParaRPr lang="es-PE" sz="1200" b="1" dirty="0">
              <a:solidFill>
                <a:srgbClr val="0000FF"/>
              </a:solidFill>
            </a:endParaRPr>
          </a:p>
          <a:p>
            <a:pPr algn="ctr"/>
            <a:r>
              <a:rPr lang="es-PE" sz="1900" b="1" dirty="0"/>
              <a:t>Resumen – Conclusiones</a:t>
            </a:r>
          </a:p>
          <a:p>
            <a:endParaRPr lang="es-PE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dirty="0"/>
              <a:t>La temperatura superficial del mar frente a la costa peruana </a:t>
            </a:r>
            <a:r>
              <a:rPr lang="es-PE" sz="1600" dirty="0" smtClean="0"/>
              <a:t>se ha reducido ligeramente durante </a:t>
            </a:r>
            <a:r>
              <a:rPr lang="es-PE" sz="1600" dirty="0"/>
              <a:t>la semana reciente. El valor térmico promedio actual a 5 millas de la costa es de </a:t>
            </a:r>
            <a:r>
              <a:rPr lang="es-PE" sz="1600" dirty="0" smtClean="0"/>
              <a:t>18.08 </a:t>
            </a:r>
            <a:r>
              <a:rPr lang="es-PE" sz="1600" dirty="0"/>
              <a:t>°C, habiéndose reducido en </a:t>
            </a:r>
            <a:r>
              <a:rPr lang="es-PE" sz="1600" dirty="0" smtClean="0"/>
              <a:t>0.18 </a:t>
            </a:r>
            <a:r>
              <a:rPr lang="es-PE" sz="1600" dirty="0"/>
              <a:t>°C en una semana. Hace un año la temperatura promedio era de </a:t>
            </a:r>
            <a:r>
              <a:rPr lang="es-PE" sz="1600" dirty="0" smtClean="0"/>
              <a:t>17.85 </a:t>
            </a:r>
            <a:r>
              <a:rPr lang="es-PE" sz="1600" dirty="0"/>
              <a:t>°C (el valor actual es </a:t>
            </a:r>
            <a:r>
              <a:rPr lang="es-PE" sz="1600" dirty="0" smtClean="0"/>
              <a:t>+0.23 </a:t>
            </a:r>
            <a:r>
              <a:rPr lang="es-PE" sz="1600" dirty="0"/>
              <a:t>°C en comparación al de hace un año).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dirty="0"/>
              <a:t>En gran escala las anomalías térmicas frente a la costa peruana son predominantemente negativas y neutras. En la Región Niño 1+2 las anomalías térmicas negativas se han </a:t>
            </a:r>
            <a:r>
              <a:rPr lang="es-PE" sz="1600" dirty="0" smtClean="0"/>
              <a:t>incrementado</a:t>
            </a:r>
            <a:r>
              <a:rPr lang="es-PE" sz="1600" dirty="0"/>
              <a:t>, y alcanzan un valor promedio de -</a:t>
            </a:r>
            <a:r>
              <a:rPr lang="es-PE" sz="1600" dirty="0" smtClean="0"/>
              <a:t>0.70 </a:t>
            </a:r>
            <a:r>
              <a:rPr lang="es-PE" sz="1600" dirty="0"/>
              <a:t>°C. Hace un año el valor de anomalía era de -</a:t>
            </a:r>
            <a:r>
              <a:rPr lang="es-PE" sz="1600" dirty="0" smtClean="0"/>
              <a:t>0.10 </a:t>
            </a:r>
            <a:r>
              <a:rPr lang="es-PE" sz="1600" dirty="0"/>
              <a:t>°C  (el valor actual es    </a:t>
            </a:r>
            <a:r>
              <a:rPr lang="es-PE" sz="1600" dirty="0" smtClean="0"/>
              <a:t>   </a:t>
            </a:r>
            <a:r>
              <a:rPr lang="es-PE" sz="1600" dirty="0"/>
              <a:t>-</a:t>
            </a:r>
            <a:r>
              <a:rPr lang="es-PE" sz="1600" dirty="0" smtClean="0"/>
              <a:t>0.60°C </a:t>
            </a:r>
            <a:r>
              <a:rPr lang="es-PE" sz="1600" dirty="0"/>
              <a:t>en comparación al de hace un año).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dirty="0"/>
              <a:t>La Comisión Multisectorial ENFEN mantuvo en su Boletín del </a:t>
            </a:r>
            <a:r>
              <a:rPr lang="es-PE" sz="1600" dirty="0" smtClean="0"/>
              <a:t>14 </a:t>
            </a:r>
            <a:r>
              <a:rPr lang="es-PE" sz="1600" dirty="0"/>
              <a:t>de </a:t>
            </a:r>
            <a:r>
              <a:rPr lang="es-PE" sz="1600" dirty="0" smtClean="0"/>
              <a:t>Mayo </a:t>
            </a:r>
            <a:r>
              <a:rPr lang="es-PE" sz="1600" dirty="0"/>
              <a:t>el estado del sistema de alerta a “No activo”. Se espera por ello que las condiciones térmicas permanezcan neutras al menos hasta finales de </a:t>
            </a:r>
            <a:r>
              <a:rPr lang="es-PE" sz="1600" dirty="0" smtClean="0"/>
              <a:t>junio. </a:t>
            </a:r>
            <a:endParaRPr lang="es-PE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dirty="0" smtClean="0"/>
              <a:t>El </a:t>
            </a:r>
            <a:r>
              <a:rPr lang="es-PE" sz="1600" dirty="0"/>
              <a:t>pronóstico NOAA para la Región Niño 3.4 (Pacífico Central) es de condiciones </a:t>
            </a:r>
            <a:r>
              <a:rPr lang="es-PE" sz="1600" dirty="0" smtClean="0"/>
              <a:t>neutras por lo menos hasta finales del invierno </a:t>
            </a:r>
            <a:r>
              <a:rPr lang="es-PE" sz="1600" dirty="0"/>
              <a:t>de 2021.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/>
              <a:t>Entre el 23 de abril y el </a:t>
            </a:r>
            <a:r>
              <a:rPr lang="es-MX" sz="1600" dirty="0" smtClean="0"/>
              <a:t>23 </a:t>
            </a:r>
            <a:r>
              <a:rPr lang="es-MX" sz="1600" dirty="0"/>
              <a:t>de mayo se han pescado </a:t>
            </a:r>
            <a:r>
              <a:rPr lang="es-MX" sz="1600" dirty="0" smtClean="0"/>
              <a:t>1,247</a:t>
            </a:r>
            <a:r>
              <a:rPr lang="es-PE" sz="1600" dirty="0" smtClean="0"/>
              <a:t>,421</a:t>
            </a:r>
            <a:r>
              <a:rPr lang="es-MX" sz="1600" dirty="0" smtClean="0"/>
              <a:t> </a:t>
            </a:r>
            <a:r>
              <a:rPr lang="es-MX" sz="1600" dirty="0"/>
              <a:t>toneladas de anchoveta en la zona norte-centro. La captura diaria promedio es de alrededor de </a:t>
            </a:r>
            <a:r>
              <a:rPr lang="es-MX" sz="1600" dirty="0" smtClean="0"/>
              <a:t>41 </a:t>
            </a:r>
            <a:r>
              <a:rPr lang="es-MX" sz="1600" dirty="0"/>
              <a:t>mil toneladas. Se observan modas principales en 12.5 y 15 cm. </a:t>
            </a:r>
            <a:endParaRPr lang="es-PE" sz="1600" dirty="0"/>
          </a:p>
        </p:txBody>
      </p:sp>
      <p:sp>
        <p:nvSpPr>
          <p:cNvPr id="4" name="AutoShape 4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8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1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13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2"/>
          <a:stretch/>
        </p:blipFill>
        <p:spPr>
          <a:xfrm>
            <a:off x="3487897" y="25428"/>
            <a:ext cx="1954111" cy="896909"/>
          </a:xfrm>
          <a:prstGeom prst="rect">
            <a:avLst/>
          </a:prstGeom>
        </p:spPr>
      </p:pic>
      <p:sp>
        <p:nvSpPr>
          <p:cNvPr id="8" name="AutoShape 2" descr="Tropical Pacific Sea Surface Temperatures Anim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AutoShape 4" descr="Tropical Pacific Sea Surface Temperatures Animat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AutoShape 6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AutoShape 1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AutoShape 12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14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AutoShape 16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AutoShape 18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AutoShape 2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AutoShape 23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AutoShape 25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66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6"/>
          <p:cNvSpPr txBox="1"/>
          <p:nvPr/>
        </p:nvSpPr>
        <p:spPr>
          <a:xfrm>
            <a:off x="11669" y="0"/>
            <a:ext cx="4333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Animación de la Anomalía de la altura de la superficie.            </a:t>
            </a:r>
            <a:r>
              <a:rPr lang="es-MX" sz="1400" dirty="0" smtClean="0">
                <a:solidFill>
                  <a:srgbClr val="0000FF"/>
                </a:solidFill>
              </a:rPr>
              <a:t>23</a:t>
            </a:r>
            <a:r>
              <a:rPr lang="es-PE" sz="1400" dirty="0" smtClean="0">
                <a:solidFill>
                  <a:srgbClr val="0000FF"/>
                </a:solidFill>
              </a:rPr>
              <a:t> </a:t>
            </a:r>
            <a:r>
              <a:rPr lang="es-PE" sz="1400" dirty="0">
                <a:solidFill>
                  <a:srgbClr val="0000FF"/>
                </a:solidFill>
              </a:rPr>
              <a:t>de Abril </a:t>
            </a:r>
            <a:r>
              <a:rPr lang="es-PE" sz="1400" dirty="0" smtClean="0">
                <a:solidFill>
                  <a:srgbClr val="0000FF"/>
                </a:solidFill>
              </a:rPr>
              <a:t>al  23 </a:t>
            </a:r>
            <a:r>
              <a:rPr lang="es-PE" sz="1400" dirty="0">
                <a:solidFill>
                  <a:srgbClr val="0000FF"/>
                </a:solidFill>
              </a:rPr>
              <a:t>de Mayo de 2021</a:t>
            </a:r>
            <a:r>
              <a:rPr lang="es-MX" sz="1400" dirty="0">
                <a:solidFill>
                  <a:srgbClr val="0000FF"/>
                </a:solidFill>
              </a:rPr>
              <a:t>. Fuente: Copernicus. Elaboración: IHMA,</a:t>
            </a:r>
            <a:r>
              <a:rPr lang="es-PE" sz="1400" dirty="0">
                <a:solidFill>
                  <a:srgbClr val="0000FF"/>
                </a:solidFill>
              </a:rPr>
              <a:t> </a:t>
            </a:r>
            <a:r>
              <a:rPr lang="es-PE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Mayo 2021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13" name="CuadroTexto 2"/>
          <p:cNvSpPr txBox="1"/>
          <p:nvPr/>
        </p:nvSpPr>
        <p:spPr>
          <a:xfrm>
            <a:off x="11669" y="5433102"/>
            <a:ext cx="4337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el link abajo para observar la animación</a:t>
            </a:r>
            <a:endParaRPr lang="es-MX" sz="1400" dirty="0"/>
          </a:p>
          <a:p>
            <a:pPr algn="just"/>
            <a:r>
              <a:rPr lang="es-PE" sz="1400" dirty="0"/>
              <a:t>La </a:t>
            </a:r>
            <a:r>
              <a:rPr lang="es-PE" sz="1400" dirty="0" err="1"/>
              <a:t>vorticidad</a:t>
            </a:r>
            <a:r>
              <a:rPr lang="es-PE" sz="1400" dirty="0"/>
              <a:t> anticiclónica tiende a aumentar en la zona costera (giros anticiclónicos son color rojo-amarillo y los ciclónicos son color azul-celeste).</a:t>
            </a:r>
          </a:p>
          <a:p>
            <a:pPr algn="just"/>
            <a:r>
              <a:rPr lang="es-MX" sz="1400" dirty="0">
                <a:hlinkClick r:id="rId3"/>
              </a:rPr>
              <a:t>https://</a:t>
            </a:r>
            <a:r>
              <a:rPr lang="es-MX" sz="1400" dirty="0" smtClean="0">
                <a:hlinkClick r:id="rId3"/>
              </a:rPr>
              <a:t>drive.google.com/file/d/1QjKL5X3XSDfGeFJfGDlt65TALChs_qJq/view?usp=sharing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14" name="CuadroTexto 6"/>
          <p:cNvSpPr txBox="1"/>
          <p:nvPr/>
        </p:nvSpPr>
        <p:spPr>
          <a:xfrm>
            <a:off x="4680699" y="0"/>
            <a:ext cx="392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Anomalía de la Velocidad Geostrófica (cm/s)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Copernicus. 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Elaboración: IHMA, </a:t>
            </a:r>
            <a:r>
              <a:rPr lang="es-MX" sz="1400" dirty="0" smtClean="0">
                <a:solidFill>
                  <a:srgbClr val="0000FF"/>
                </a:solidFill>
              </a:rPr>
              <a:t>23</a:t>
            </a:r>
            <a:r>
              <a:rPr lang="es-PE" sz="1400" dirty="0" smtClean="0">
                <a:solidFill>
                  <a:srgbClr val="0000FF"/>
                </a:solidFill>
              </a:rPr>
              <a:t> </a:t>
            </a:r>
            <a:r>
              <a:rPr lang="es-PE" sz="1400" dirty="0">
                <a:solidFill>
                  <a:srgbClr val="0000FF"/>
                </a:solidFill>
              </a:rPr>
              <a:t>de Mayo </a:t>
            </a:r>
            <a:r>
              <a:rPr lang="es-MX" sz="1400" dirty="0">
                <a:solidFill>
                  <a:srgbClr val="0000FF"/>
                </a:solidFill>
              </a:rPr>
              <a:t>2021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736"/>
            <a:ext cx="4499991" cy="48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adroTexto 10"/>
          <p:cNvSpPr txBox="1"/>
          <p:nvPr/>
        </p:nvSpPr>
        <p:spPr>
          <a:xfrm>
            <a:off x="4680699" y="5509427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/>
              <a:t>Se muestran al día de hoy los valores de anomalía de velocidad geostrófica, los que guardan relación con los procesos dinámicos en el océano (SLA).</a:t>
            </a:r>
          </a:p>
        </p:txBody>
      </p:sp>
      <p:pic>
        <p:nvPicPr>
          <p:cNvPr id="17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1700808"/>
            <a:ext cx="728171" cy="288032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99" y="682736"/>
            <a:ext cx="4463301" cy="48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6"/>
          <p:cNvSpPr txBox="1"/>
          <p:nvPr/>
        </p:nvSpPr>
        <p:spPr>
          <a:xfrm>
            <a:off x="280932" y="14087"/>
            <a:ext cx="4126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Clorofila en la superficie del mar (</a:t>
            </a:r>
            <a:r>
              <a:rPr lang="es-MX" sz="1400" dirty="0" err="1">
                <a:solidFill>
                  <a:srgbClr val="0000FF"/>
                </a:solidFill>
              </a:rPr>
              <a:t>ug</a:t>
            </a:r>
            <a:r>
              <a:rPr lang="es-MX" sz="1400" dirty="0">
                <a:solidFill>
                  <a:srgbClr val="0000FF"/>
                </a:solidFill>
              </a:rPr>
              <a:t>/</a:t>
            </a:r>
            <a:r>
              <a:rPr lang="es-MX" sz="1400" dirty="0" err="1">
                <a:solidFill>
                  <a:srgbClr val="0000FF"/>
                </a:solidFill>
              </a:rPr>
              <a:t>Lt</a:t>
            </a:r>
            <a:r>
              <a:rPr lang="es-MX" sz="1400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</a:t>
            </a:r>
            <a:r>
              <a:rPr lang="es-MX" sz="1400" dirty="0" err="1">
                <a:solidFill>
                  <a:srgbClr val="0000FF"/>
                </a:solidFill>
              </a:rPr>
              <a:t>OceanColor</a:t>
            </a:r>
            <a:r>
              <a:rPr lang="es-MX" sz="1400" dirty="0">
                <a:solidFill>
                  <a:srgbClr val="0000FF"/>
                </a:solidFill>
              </a:rPr>
              <a:t>. 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Elaboración: IHMA, </a:t>
            </a:r>
            <a:r>
              <a:rPr lang="es-MX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 Mayo  de 2021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16016" y="14087"/>
            <a:ext cx="4126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Dirección y velocidad de vientos (m/s)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</a:t>
            </a:r>
            <a:r>
              <a:rPr lang="es-PE" sz="1400" dirty="0">
                <a:solidFill>
                  <a:srgbClr val="0000FF"/>
                </a:solidFill>
              </a:rPr>
              <a:t>Global </a:t>
            </a:r>
            <a:r>
              <a:rPr lang="es-PE" sz="1400" dirty="0" err="1">
                <a:solidFill>
                  <a:srgbClr val="0000FF"/>
                </a:solidFill>
              </a:rPr>
              <a:t>Forecast</a:t>
            </a:r>
            <a:r>
              <a:rPr lang="es-PE" sz="1400" dirty="0">
                <a:solidFill>
                  <a:srgbClr val="0000FF"/>
                </a:solidFill>
              </a:rPr>
              <a:t> </a:t>
            </a:r>
            <a:r>
              <a:rPr lang="es-PE" sz="1400" dirty="0" err="1">
                <a:solidFill>
                  <a:srgbClr val="0000FF"/>
                </a:solidFill>
              </a:rPr>
              <a:t>System</a:t>
            </a:r>
            <a:r>
              <a:rPr lang="es-PE" sz="1400" dirty="0">
                <a:solidFill>
                  <a:srgbClr val="0000FF"/>
                </a:solidFill>
              </a:rPr>
              <a:t> (GFS)</a:t>
            </a:r>
            <a:r>
              <a:rPr lang="es-MX" sz="1400" dirty="0">
                <a:solidFill>
                  <a:srgbClr val="0000FF"/>
                </a:solidFill>
              </a:rPr>
              <a:t>. Elaboración: IHMA,</a:t>
            </a:r>
            <a:r>
              <a:rPr lang="es-PE" sz="1400" dirty="0">
                <a:solidFill>
                  <a:srgbClr val="0000FF"/>
                </a:solidFill>
              </a:rPr>
              <a:t> </a:t>
            </a:r>
            <a:r>
              <a:rPr lang="es-PE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Mayo de 2021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077"/>
            <a:ext cx="4503613" cy="491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2"/>
          <p:cNvSpPr txBox="1"/>
          <p:nvPr/>
        </p:nvSpPr>
        <p:spPr>
          <a:xfrm>
            <a:off x="4503613" y="5612672"/>
            <a:ext cx="463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/>
              <a:t>Al día </a:t>
            </a:r>
            <a:r>
              <a:rPr lang="es-PE" sz="1400" dirty="0" smtClean="0"/>
              <a:t>23 </a:t>
            </a:r>
            <a:r>
              <a:rPr lang="es-PE" sz="1400" dirty="0"/>
              <a:t>de Mayo, se observaron vientos de intensidad media y </a:t>
            </a:r>
            <a:r>
              <a:rPr lang="es-PE" sz="1400" dirty="0" smtClean="0"/>
              <a:t>alta </a:t>
            </a:r>
            <a:r>
              <a:rPr lang="es-PE" sz="1400" dirty="0"/>
              <a:t>a lo largo del litoral.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6212" y="5612672"/>
            <a:ext cx="4251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Al día </a:t>
            </a:r>
            <a:r>
              <a:rPr lang="es-PE" sz="1400" dirty="0" smtClean="0"/>
              <a:t>23 </a:t>
            </a:r>
            <a:r>
              <a:rPr lang="es-PE" sz="1400" dirty="0"/>
              <a:t>de Mayo, se observaron altas concentraciones de clorofila a lo largo de la zona centro y sur del litoral.</a:t>
            </a: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CDD92942-A408-4A8F-BD2C-14CA7BF98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766" y="1628800"/>
            <a:ext cx="910214" cy="360040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93" y="735859"/>
            <a:ext cx="4473208" cy="48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1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Rectángulo"/>
          <p:cNvSpPr/>
          <p:nvPr/>
        </p:nvSpPr>
        <p:spPr>
          <a:xfrm>
            <a:off x="-165720" y="35833"/>
            <a:ext cx="947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0000FF"/>
                </a:solidFill>
              </a:rPr>
              <a:t>COMPARACIÓN DE LA TEMPERATURA SUPERFICIAL MAR – </a:t>
            </a:r>
            <a:r>
              <a:rPr lang="es-PE" b="1" dirty="0" smtClean="0">
                <a:solidFill>
                  <a:srgbClr val="0000FF"/>
                </a:solidFill>
              </a:rPr>
              <a:t>24Abr </a:t>
            </a:r>
            <a:r>
              <a:rPr lang="es-PE" b="1" dirty="0">
                <a:solidFill>
                  <a:srgbClr val="0000FF"/>
                </a:solidFill>
              </a:rPr>
              <a:t>– </a:t>
            </a:r>
            <a:r>
              <a:rPr lang="es-PE" b="1" dirty="0" smtClean="0">
                <a:solidFill>
                  <a:srgbClr val="0000FF"/>
                </a:solidFill>
              </a:rPr>
              <a:t>24May- </a:t>
            </a:r>
            <a:r>
              <a:rPr lang="es-PE" b="1" dirty="0">
                <a:solidFill>
                  <a:srgbClr val="0000FF"/>
                </a:solidFill>
              </a:rPr>
              <a:t>2019, 2020 Y 2021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20" name="1 Rectángulo"/>
          <p:cNvSpPr/>
          <p:nvPr/>
        </p:nvSpPr>
        <p:spPr>
          <a:xfrm>
            <a:off x="-36512" y="33569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0000FF"/>
                </a:solidFill>
              </a:rPr>
              <a:t>COMPARACIÓN DE LA ANOMALÍA DE LA TEMPERATURA – </a:t>
            </a:r>
            <a:r>
              <a:rPr lang="es-PE" b="1" dirty="0" smtClean="0">
                <a:solidFill>
                  <a:srgbClr val="0000FF"/>
                </a:solidFill>
              </a:rPr>
              <a:t>24Abr </a:t>
            </a:r>
            <a:r>
              <a:rPr lang="es-PE" b="1" dirty="0">
                <a:solidFill>
                  <a:srgbClr val="0000FF"/>
                </a:solidFill>
              </a:rPr>
              <a:t>– </a:t>
            </a:r>
            <a:r>
              <a:rPr lang="es-PE" b="1" dirty="0" smtClean="0">
                <a:solidFill>
                  <a:srgbClr val="0000FF"/>
                </a:solidFill>
              </a:rPr>
              <a:t>24May- </a:t>
            </a:r>
            <a:r>
              <a:rPr lang="es-PE" b="1" dirty="0">
                <a:solidFill>
                  <a:srgbClr val="0000FF"/>
                </a:solidFill>
              </a:rPr>
              <a:t>2019, 2020 Y 2021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21" name="3 CuadroTexto"/>
          <p:cNvSpPr txBox="1"/>
          <p:nvPr/>
        </p:nvSpPr>
        <p:spPr>
          <a:xfrm>
            <a:off x="11053" y="362153"/>
            <a:ext cx="493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 °C </a:t>
            </a:r>
          </a:p>
        </p:txBody>
      </p:sp>
      <p:sp>
        <p:nvSpPr>
          <p:cNvPr id="22" name="25 CuadroTexto"/>
          <p:cNvSpPr txBox="1"/>
          <p:nvPr/>
        </p:nvSpPr>
        <p:spPr>
          <a:xfrm>
            <a:off x="8262" y="3827946"/>
            <a:ext cx="493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 °C </a:t>
            </a:r>
          </a:p>
        </p:txBody>
      </p:sp>
      <p:pic>
        <p:nvPicPr>
          <p:cNvPr id="23" name="Picture 1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1" t="16729" r="5102" b="19681"/>
          <a:stretch/>
        </p:blipFill>
        <p:spPr bwMode="auto">
          <a:xfrm>
            <a:off x="136446" y="583636"/>
            <a:ext cx="270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6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0" t="15002" r="5593" b="17892"/>
          <a:stretch/>
        </p:blipFill>
        <p:spPr bwMode="auto">
          <a:xfrm>
            <a:off x="156846" y="4052558"/>
            <a:ext cx="229201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406446" y="355212"/>
            <a:ext cx="8701042" cy="3153030"/>
            <a:chOff x="-4232316" y="132124"/>
            <a:chExt cx="16010772" cy="6813927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32316" y="132124"/>
              <a:ext cx="5313363" cy="671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460" y="170579"/>
              <a:ext cx="5294313" cy="670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519" y="137264"/>
              <a:ext cx="5341937" cy="680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386047" y="3618400"/>
            <a:ext cx="8721441" cy="3239600"/>
            <a:chOff x="-5160962" y="-75461"/>
            <a:chExt cx="15151864" cy="7234238"/>
          </a:xfrm>
        </p:grpSpPr>
        <p:pic>
          <p:nvPicPr>
            <p:cNvPr id="14348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60962" y="8731"/>
              <a:ext cx="5124450" cy="7124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9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795" y="-75461"/>
              <a:ext cx="5035550" cy="7234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0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915" y="0"/>
              <a:ext cx="5106987" cy="712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50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341970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0000FF"/>
                </a:solidFill>
              </a:rPr>
              <a:t>ANOMALÍA DE LA ALTURA DEL NIVEL DEL MAR – </a:t>
            </a:r>
            <a:r>
              <a:rPr lang="es-PE" b="1" dirty="0" smtClean="0">
                <a:solidFill>
                  <a:srgbClr val="0000FF"/>
                </a:solidFill>
              </a:rPr>
              <a:t>24Abr </a:t>
            </a:r>
            <a:r>
              <a:rPr lang="es-PE" b="1" dirty="0">
                <a:solidFill>
                  <a:srgbClr val="0000FF"/>
                </a:solidFill>
              </a:rPr>
              <a:t>– </a:t>
            </a:r>
            <a:r>
              <a:rPr lang="es-PE" b="1" dirty="0" smtClean="0">
                <a:solidFill>
                  <a:srgbClr val="0000FF"/>
                </a:solidFill>
              </a:rPr>
              <a:t>24May- </a:t>
            </a:r>
            <a:r>
              <a:rPr lang="es-PE" b="1" dirty="0">
                <a:solidFill>
                  <a:srgbClr val="0000FF"/>
                </a:solidFill>
              </a:rPr>
              <a:t>2019, 2020 Y 2021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19636" y="0"/>
            <a:ext cx="9124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0000FF"/>
                </a:solidFill>
              </a:rPr>
              <a:t>COMPARACIÓN DE LA SALINIDAD  SUPERFICIAL DEL MAR – </a:t>
            </a:r>
            <a:r>
              <a:rPr lang="es-PE" b="1" dirty="0" smtClean="0">
                <a:solidFill>
                  <a:srgbClr val="0000FF"/>
                </a:solidFill>
              </a:rPr>
              <a:t>24Abr </a:t>
            </a:r>
            <a:r>
              <a:rPr lang="es-PE" b="1" dirty="0">
                <a:solidFill>
                  <a:srgbClr val="0000FF"/>
                </a:solidFill>
              </a:rPr>
              <a:t>– </a:t>
            </a:r>
            <a:r>
              <a:rPr lang="es-PE" b="1" dirty="0" smtClean="0">
                <a:solidFill>
                  <a:srgbClr val="0000FF"/>
                </a:solidFill>
              </a:rPr>
              <a:t>24May- </a:t>
            </a:r>
            <a:r>
              <a:rPr lang="es-PE" b="1" dirty="0">
                <a:solidFill>
                  <a:srgbClr val="0000FF"/>
                </a:solidFill>
              </a:rPr>
              <a:t>2019, 2020 Y 2021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06" y="422433"/>
            <a:ext cx="616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/>
              <a:t>ups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4143" y="3779751"/>
            <a:ext cx="616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/>
              <a:t>cm</a:t>
            </a:r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6" t="8788" r="5901" b="10907"/>
          <a:stretch/>
        </p:blipFill>
        <p:spPr bwMode="auto">
          <a:xfrm>
            <a:off x="107504" y="4039399"/>
            <a:ext cx="2664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3" t="14977" r="4304" b="17385"/>
          <a:stretch/>
        </p:blipFill>
        <p:spPr bwMode="auto">
          <a:xfrm>
            <a:off x="115021" y="657373"/>
            <a:ext cx="288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403021" y="294819"/>
            <a:ext cx="8561467" cy="3124889"/>
            <a:chOff x="-4284984" y="225303"/>
            <a:chExt cx="16037866" cy="6779316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84984" y="225303"/>
              <a:ext cx="5440363" cy="676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30757"/>
              <a:ext cx="5354637" cy="677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245" y="232344"/>
              <a:ext cx="5354637" cy="677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403021" y="3758725"/>
            <a:ext cx="8740979" cy="3099276"/>
            <a:chOff x="-4895209" y="-29209"/>
            <a:chExt cx="15166136" cy="7261814"/>
          </a:xfrm>
        </p:grpSpPr>
        <p:pic>
          <p:nvPicPr>
            <p:cNvPr id="15372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5209" y="-29209"/>
              <a:ext cx="5108575" cy="716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4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81" y="-29209"/>
              <a:ext cx="5092700" cy="721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5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23858"/>
              <a:ext cx="5122863" cy="7256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63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0287" y="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2021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369332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Series de tiempo de temperatura superficial del mar y anomalías térmicas (diarias) , para el año 2021 en comparación con el año 2020 (línea negra). Se observan los cambios de temperatura y anomalías a diferentes distancias de la costa (5, 20, 50 y 100 mn). Se muestra la información para Paita, Chicama, Chimbote, Supe, Callao, Pisco, San Juan de Marcona, Atico, Mollendo e Ilo.</a:t>
            </a:r>
          </a:p>
        </p:txBody>
      </p:sp>
      <p:sp>
        <p:nvSpPr>
          <p:cNvPr id="12" name="CuadroTexto 8"/>
          <p:cNvSpPr txBox="1">
            <a:spLocks/>
          </p:cNvSpPr>
          <p:nvPr/>
        </p:nvSpPr>
        <p:spPr>
          <a:xfrm>
            <a:off x="-8764" y="6550222"/>
            <a:ext cx="4572000" cy="244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9661"/>
            <a:ext cx="4499993" cy="24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69661"/>
            <a:ext cx="4644007" cy="24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413"/>
            <a:ext cx="4503067" cy="24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16412"/>
            <a:ext cx="4644008" cy="24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2021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504" y="6555192"/>
            <a:ext cx="3424977" cy="20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7" y="301577"/>
            <a:ext cx="4476556" cy="203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49" y="305633"/>
            <a:ext cx="4676249" cy="203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8" y="2338369"/>
            <a:ext cx="4476557" cy="20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49" y="2338368"/>
            <a:ext cx="4676251" cy="209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42"/>
            <a:ext cx="4467749" cy="203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49" y="4434321"/>
            <a:ext cx="4676251" cy="20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2021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36512" y="6577607"/>
            <a:ext cx="3424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5" y="338554"/>
            <a:ext cx="4573116" cy="209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21" y="338554"/>
            <a:ext cx="4574679" cy="209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8523"/>
            <a:ext cx="4572002" cy="198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92" y="2431765"/>
            <a:ext cx="4586908" cy="19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8452"/>
            <a:ext cx="4569321" cy="211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92" y="4398452"/>
            <a:ext cx="4586908" cy="211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6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2021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504" y="6555192"/>
            <a:ext cx="3424977" cy="20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38553"/>
            <a:ext cx="4430244" cy="20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49" y="338555"/>
            <a:ext cx="4712588" cy="200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587"/>
            <a:ext cx="4430246" cy="217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46" y="2344587"/>
            <a:ext cx="4713754" cy="217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" y="4524430"/>
            <a:ext cx="4430570" cy="20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49" y="4524430"/>
            <a:ext cx="4713751" cy="20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61" y="4567037"/>
            <a:ext cx="5332248" cy="200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69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2021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08520" y="6577607"/>
            <a:ext cx="3424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" y="325960"/>
            <a:ext cx="4404547" cy="194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16" y="325613"/>
            <a:ext cx="4739453" cy="194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68673"/>
            <a:ext cx="4407416" cy="229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16" y="2268673"/>
            <a:ext cx="4736584" cy="229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6" y="1820141"/>
            <a:ext cx="8486768" cy="329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7424" y="12920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0000FF"/>
                </a:solidFill>
              </a:rPr>
              <a:t>Avance de la Primera Temporada de Pesca de Anchoveta en la zona Norte-Centro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5117872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/>
              <a:t>En el presente informativo se presentan los desembarques desde el día 23 de abril hasta el día </a:t>
            </a:r>
            <a:r>
              <a:rPr lang="es-PE" sz="1600" dirty="0" smtClean="0"/>
              <a:t>23 </a:t>
            </a:r>
            <a:r>
              <a:rPr lang="es-PE" sz="1600" dirty="0"/>
              <a:t>de mayo de 2021. Hasta dicha fecha </a:t>
            </a:r>
            <a:r>
              <a:rPr lang="es-PE" sz="1600" dirty="0" smtClean="0"/>
              <a:t>(31 </a:t>
            </a:r>
            <a:r>
              <a:rPr lang="es-PE" sz="1600" dirty="0"/>
              <a:t>días) se descargaron </a:t>
            </a:r>
            <a:r>
              <a:rPr lang="es-PE" b="1" dirty="0" smtClean="0"/>
              <a:t>1,247,421 </a:t>
            </a:r>
            <a:r>
              <a:rPr lang="es-PE" sz="1600" dirty="0"/>
              <a:t>toneladas de anchoveta. </a:t>
            </a:r>
            <a:r>
              <a:rPr lang="es-MX" sz="1600" dirty="0"/>
              <a:t>La captura diaria promedio es de alrededor de </a:t>
            </a:r>
            <a:r>
              <a:rPr lang="es-MX" sz="1600" dirty="0" smtClean="0"/>
              <a:t>40 </a:t>
            </a:r>
            <a:r>
              <a:rPr lang="es-MX" sz="1600" dirty="0"/>
              <a:t>mil </a:t>
            </a:r>
            <a:r>
              <a:rPr lang="es-MX" sz="1600" dirty="0" smtClean="0"/>
              <a:t>239 </a:t>
            </a:r>
            <a:r>
              <a:rPr lang="es-MX" sz="1600" dirty="0"/>
              <a:t>toneladas.</a:t>
            </a:r>
            <a:endParaRPr lang="es-PE" sz="1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08" y="473932"/>
            <a:ext cx="42767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52598" y="6535216"/>
            <a:ext cx="2761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IMARPE, elaboración IHMA</a:t>
            </a:r>
          </a:p>
        </p:txBody>
      </p:sp>
    </p:spTree>
    <p:extLst>
      <p:ext uri="{BB962C8B-B14F-4D97-AF65-F5344CB8AC3E}">
        <p14:creationId xmlns:p14="http://schemas.microsoft.com/office/powerpoint/2010/main" val="2496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3768" y="267795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dirty="0">
                <a:solidFill>
                  <a:srgbClr val="0000FF"/>
                </a:solidFill>
              </a:rPr>
              <a:t>Boletín Oceanográfico </a:t>
            </a:r>
            <a:r>
              <a:rPr lang="es-PE" sz="2000" dirty="0" smtClean="0">
                <a:solidFill>
                  <a:srgbClr val="0000FF"/>
                </a:solidFill>
              </a:rPr>
              <a:t>N°21 </a:t>
            </a:r>
            <a:r>
              <a:rPr lang="es-PE" sz="2000" dirty="0">
                <a:solidFill>
                  <a:srgbClr val="0000FF"/>
                </a:solidFill>
              </a:rPr>
              <a:t>Lunes </a:t>
            </a:r>
            <a:r>
              <a:rPr lang="es-PE" sz="2000" dirty="0" smtClean="0">
                <a:solidFill>
                  <a:srgbClr val="0000FF"/>
                </a:solidFill>
              </a:rPr>
              <a:t>24 </a:t>
            </a:r>
            <a:r>
              <a:rPr lang="es-PE" sz="2000" dirty="0">
                <a:solidFill>
                  <a:srgbClr val="0000FF"/>
                </a:solidFill>
              </a:rPr>
              <a:t>de Mayo de 2021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7609" y="6334780"/>
            <a:ext cx="681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C00000"/>
                </a:solidFill>
              </a:rPr>
              <a:t>Fuente: </a:t>
            </a:r>
            <a:r>
              <a:rPr lang="es-PE" sz="1400" dirty="0" err="1">
                <a:solidFill>
                  <a:srgbClr val="C00000"/>
                </a:solidFill>
              </a:rPr>
              <a:t>Climate</a:t>
            </a:r>
            <a:r>
              <a:rPr lang="es-PE" sz="1400" dirty="0">
                <a:solidFill>
                  <a:srgbClr val="C00000"/>
                </a:solidFill>
              </a:rPr>
              <a:t> </a:t>
            </a:r>
            <a:r>
              <a:rPr lang="es-PE" sz="1400" dirty="0" err="1">
                <a:solidFill>
                  <a:srgbClr val="C00000"/>
                </a:solidFill>
              </a:rPr>
              <a:t>Prediction</a:t>
            </a:r>
            <a:r>
              <a:rPr lang="es-PE" sz="1400" dirty="0">
                <a:solidFill>
                  <a:srgbClr val="C00000"/>
                </a:solidFill>
              </a:rPr>
              <a:t> Center (NOAA): </a:t>
            </a:r>
          </a:p>
          <a:p>
            <a:r>
              <a:rPr lang="es-PE" sz="1400" dirty="0">
                <a:solidFill>
                  <a:srgbClr val="C00000"/>
                </a:solidFill>
              </a:rPr>
              <a:t>http://www.cpc.ncep.noaa.gov/products/analysis_monitoring/enso_update/sstanim.shtml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55575" y="1003180"/>
            <a:ext cx="43444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Temperatura superficial del mar a gran escala</a:t>
            </a:r>
          </a:p>
          <a:p>
            <a:pPr algn="just"/>
            <a:r>
              <a:rPr lang="es-PE" sz="1600" dirty="0"/>
              <a:t>Al día </a:t>
            </a:r>
            <a:r>
              <a:rPr lang="es-PE" sz="1600" dirty="0" smtClean="0"/>
              <a:t>19 </a:t>
            </a:r>
            <a:r>
              <a:rPr lang="es-PE" sz="1600" dirty="0"/>
              <a:t>de Mayo de 2021 nos hallábamos en la </a:t>
            </a:r>
            <a:r>
              <a:rPr lang="es-PE" sz="1600" dirty="0" smtClean="0"/>
              <a:t>octava </a:t>
            </a:r>
            <a:r>
              <a:rPr lang="es-PE" sz="1600" dirty="0"/>
              <a:t>semana del otoño. La temperatura superficial del mar ha </a:t>
            </a:r>
            <a:r>
              <a:rPr lang="es-PE" sz="1600" dirty="0" smtClean="0"/>
              <a:t>disminuido </a:t>
            </a:r>
            <a:r>
              <a:rPr lang="es-PE" sz="1600" dirty="0"/>
              <a:t>ligeramente en comparación con la semana anterior. La temperatura superficial promedio a 5 millas de la costa es de </a:t>
            </a:r>
            <a:r>
              <a:rPr lang="es-PE" sz="1600" dirty="0" smtClean="0"/>
              <a:t>18.08 </a:t>
            </a:r>
            <a:r>
              <a:rPr lang="es-PE" sz="1600" dirty="0"/>
              <a:t>°C, habiendo estado la semana anterior en </a:t>
            </a:r>
            <a:r>
              <a:rPr lang="es-PE" sz="1600" dirty="0" smtClean="0"/>
              <a:t>18.26 </a:t>
            </a:r>
            <a:r>
              <a:rPr lang="es-PE" sz="1600" dirty="0"/>
              <a:t>°C (disminuyó </a:t>
            </a:r>
            <a:r>
              <a:rPr lang="es-PE" sz="1600" dirty="0" smtClean="0"/>
              <a:t>0.18 </a:t>
            </a:r>
            <a:r>
              <a:rPr lang="es-PE" sz="1600" dirty="0"/>
              <a:t>°C en una semana). Hace un año la temperatura promedio era de </a:t>
            </a:r>
            <a:r>
              <a:rPr lang="es-PE" sz="1600" dirty="0" smtClean="0"/>
              <a:t>17.85 °C </a:t>
            </a:r>
            <a:r>
              <a:rPr lang="es-PE" sz="1600" dirty="0"/>
              <a:t>(el valor actual es de </a:t>
            </a:r>
            <a:r>
              <a:rPr lang="es-PE" sz="1600" dirty="0" smtClean="0"/>
              <a:t>+0.23°C </a:t>
            </a:r>
            <a:r>
              <a:rPr lang="es-PE" sz="1600" dirty="0"/>
              <a:t>en comparación a hace un año).</a:t>
            </a:r>
          </a:p>
          <a:p>
            <a:pPr algn="just"/>
            <a:endParaRPr lang="es-PE" sz="1600" u="sng" dirty="0">
              <a:solidFill>
                <a:srgbClr val="0000FF"/>
              </a:solidFill>
            </a:endParaRPr>
          </a:p>
          <a:p>
            <a:r>
              <a:rPr lang="es-PE" sz="1600" u="sng" dirty="0">
                <a:solidFill>
                  <a:srgbClr val="0000FF"/>
                </a:solidFill>
              </a:rPr>
              <a:t>Anomalías de la temperatura superficial</a:t>
            </a:r>
            <a:endParaRPr lang="es-PE" sz="1600" dirty="0">
              <a:solidFill>
                <a:srgbClr val="0000FF"/>
              </a:solidFill>
            </a:endParaRPr>
          </a:p>
          <a:p>
            <a:pPr algn="just"/>
            <a:r>
              <a:rPr lang="es-PE" sz="1600" dirty="0"/>
              <a:t>En gran escala se observa que valores neutros y negativos de anomalía térmica superficial predominan en todo el litoral. A nivel de la Región Niño 1+2 las anomalías térmicas negativas se han </a:t>
            </a:r>
            <a:r>
              <a:rPr lang="es-PE" sz="1600" dirty="0" smtClean="0"/>
              <a:t>incrementado</a:t>
            </a:r>
            <a:r>
              <a:rPr lang="es-PE" sz="1600" dirty="0"/>
              <a:t>. El valor actual es de -</a:t>
            </a:r>
            <a:r>
              <a:rPr lang="es-PE" sz="1600" dirty="0" smtClean="0"/>
              <a:t>0.70 </a:t>
            </a:r>
            <a:r>
              <a:rPr lang="es-PE" sz="1600" dirty="0"/>
              <a:t>°C, y el anterior fue </a:t>
            </a:r>
            <a:r>
              <a:rPr lang="es-PE" sz="1600" dirty="0" smtClean="0"/>
              <a:t>-0.65 </a:t>
            </a:r>
            <a:r>
              <a:rPr lang="es-PE" sz="1600" dirty="0"/>
              <a:t>°C. Hace un año el valor de anomalía era de </a:t>
            </a:r>
            <a:r>
              <a:rPr lang="es-PE" sz="1600" dirty="0" smtClean="0"/>
              <a:t>-0.10 </a:t>
            </a:r>
            <a:r>
              <a:rPr lang="es-PE" sz="1600" dirty="0"/>
              <a:t>°C (el valor actual es de </a:t>
            </a:r>
            <a:r>
              <a:rPr lang="es-PE" sz="1600" dirty="0" smtClean="0"/>
              <a:t>       -0.60 </a:t>
            </a:r>
            <a:r>
              <a:rPr lang="es-PE" sz="1600" dirty="0"/>
              <a:t>°C en comparación a hace un año).</a:t>
            </a:r>
          </a:p>
        </p:txBody>
      </p:sp>
      <p:sp>
        <p:nvSpPr>
          <p:cNvPr id="4" name="AutoShape 4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8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1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13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2"/>
          <a:stretch/>
        </p:blipFill>
        <p:spPr>
          <a:xfrm>
            <a:off x="97609" y="58790"/>
            <a:ext cx="2242143" cy="1029112"/>
          </a:xfrm>
          <a:prstGeom prst="rect">
            <a:avLst/>
          </a:prstGeom>
        </p:spPr>
      </p:pic>
      <p:sp>
        <p:nvSpPr>
          <p:cNvPr id="8" name="AutoShape 2" descr="Tropical Pacific Sea Surface Temperatures Anim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AutoShape 4" descr="Tropical Pacific Sea Surface Temperatures Animat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AutoShape 6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AutoShape 1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AutoShape 12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14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AutoShape 16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AutoShape 23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AutoShape 25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AutoShape 2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AutoShape 4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242" name="Picture 2" descr="Tropical Pacific Sea Surface Temperatur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5188"/>
            <a:ext cx="46440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ropical Pacific Sea Surface Temperature Anomalies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00190"/>
            <a:ext cx="4638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6" y="335899"/>
            <a:ext cx="8460559" cy="500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8564" y="6381328"/>
            <a:ext cx="2761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IMARPE, elaboración IHMA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13142" y="5339903"/>
            <a:ext cx="871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/>
              <a:t>La temporada de pesca hasta el día </a:t>
            </a:r>
            <a:r>
              <a:rPr lang="es-PE" sz="1600" dirty="0" smtClean="0"/>
              <a:t>23 </a:t>
            </a:r>
            <a:r>
              <a:rPr lang="es-PE" sz="1600" dirty="0"/>
              <a:t>de mayo (según información de IMARPE) indica que el puerto con mayor descarga es Chimbote. La descarga del día </a:t>
            </a:r>
            <a:r>
              <a:rPr lang="es-PE" sz="1600" dirty="0" smtClean="0"/>
              <a:t>23 </a:t>
            </a:r>
            <a:r>
              <a:rPr lang="es-PE" sz="1600" dirty="0"/>
              <a:t>de mayo ha sido de </a:t>
            </a:r>
            <a:r>
              <a:rPr lang="es-PE" sz="1600" dirty="0" smtClean="0"/>
              <a:t>44 </a:t>
            </a:r>
            <a:r>
              <a:rPr lang="es-PE" sz="1600" dirty="0"/>
              <a:t>mil 0</a:t>
            </a:r>
            <a:r>
              <a:rPr lang="es-PE" sz="1600" dirty="0" smtClean="0"/>
              <a:t>18 </a:t>
            </a:r>
            <a:r>
              <a:rPr lang="es-PE" sz="1600" dirty="0"/>
              <a:t>toneladas.</a:t>
            </a:r>
          </a:p>
        </p:txBody>
      </p:sp>
    </p:spTree>
    <p:extLst>
      <p:ext uri="{BB962C8B-B14F-4D97-AF65-F5344CB8AC3E}">
        <p14:creationId xmlns:p14="http://schemas.microsoft.com/office/powerpoint/2010/main" val="30692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76056" y="49798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DESEMBARQUES POR TALLAS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Se muestran las tallas de los desembarques  de la pesca exploratoria desde el 23 abril hasta el </a:t>
            </a:r>
            <a:r>
              <a:rPr lang="es-PE" dirty="0" smtClean="0"/>
              <a:t>23 </a:t>
            </a:r>
            <a:r>
              <a:rPr lang="es-PE" dirty="0"/>
              <a:t>de mayo. Se observan modas en 12.5 y 15 cm de longitud total para un rango entre 10 y 16 cm.</a:t>
            </a:r>
          </a:p>
          <a:p>
            <a:pPr algn="just"/>
            <a:endParaRPr lang="es-PE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876"/>
            <a:ext cx="4766074" cy="32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8422"/>
            <a:ext cx="4766074" cy="28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6499629"/>
            <a:ext cx="2761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IMARPE, elaboración IHMA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65255" y="3446998"/>
            <a:ext cx="4062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DESEMBARQUES POR TIPO DE FLOTA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Los principales desembarques fueron realizados por la flota industrial de acero, principalmente en los puertos de Chimbote, Chicama y Callao, en tanto que la flota de madera ha descargado principalmente en Chicama y </a:t>
            </a:r>
            <a:r>
              <a:rPr lang="es-PE" dirty="0" smtClean="0"/>
              <a:t>Chimbote.</a:t>
            </a:r>
            <a:endParaRPr lang="es-PE" dirty="0"/>
          </a:p>
          <a:p>
            <a:pPr algn="just"/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3198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38321" y="52626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PORCENTAJE DE PRESENCIA DE PECES JUVENILES EN LAS CAPTURAS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Se muestra a la izquierda los porcentajes de juveniles capturados por días. Según cifras de IMARPE, el día </a:t>
            </a:r>
            <a:r>
              <a:rPr lang="es-PE" dirty="0" smtClean="0"/>
              <a:t>23 </a:t>
            </a:r>
            <a:r>
              <a:rPr lang="es-PE" dirty="0"/>
              <a:t>de mayo se tuvo </a:t>
            </a:r>
            <a:r>
              <a:rPr lang="es-PE" dirty="0" smtClean="0"/>
              <a:t>30.3 </a:t>
            </a:r>
            <a:r>
              <a:rPr lang="es-PE" dirty="0"/>
              <a:t>% de juveniles en el muestreo de las capturas, aunque estos corresponden a una talla de alrededor de 11.5 cm.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938321" y="3224261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PORCENTAJE DE JUVENILES POR TIPO DE FLOTA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El porcentaje de juveniles según tipo de embarcación y por puerto tuvo una mayor incidencia para la flota industrial de madera en los puertos </a:t>
            </a:r>
            <a:r>
              <a:rPr lang="es-PE" dirty="0" smtClean="0"/>
              <a:t>de Huacho, Pisco y </a:t>
            </a:r>
            <a:r>
              <a:rPr lang="es-PE" dirty="0" err="1" smtClean="0"/>
              <a:t>Vegueta</a:t>
            </a:r>
            <a:r>
              <a:rPr lang="es-PE" dirty="0" smtClean="0"/>
              <a:t>, </a:t>
            </a:r>
            <a:r>
              <a:rPr lang="es-PE" dirty="0"/>
              <a:t>en tanto que para la flota </a:t>
            </a:r>
            <a:r>
              <a:rPr lang="es-PE" dirty="0" smtClean="0"/>
              <a:t>industrial de acero </a:t>
            </a:r>
            <a:r>
              <a:rPr lang="es-PE" dirty="0"/>
              <a:t>la incidencia se ha dado en todos los puertos en que se ha desembarcado. </a:t>
            </a:r>
          </a:p>
          <a:p>
            <a:pPr algn="just"/>
            <a:endParaRPr lang="es-P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1" y="241312"/>
            <a:ext cx="4597109" cy="29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1" y="3424741"/>
            <a:ext cx="4597109" cy="312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704" y="6545708"/>
            <a:ext cx="2761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IMARPE, elaboración IHMA</a:t>
            </a:r>
          </a:p>
        </p:txBody>
      </p:sp>
    </p:spTree>
    <p:extLst>
      <p:ext uri="{BB962C8B-B14F-4D97-AF65-F5344CB8AC3E}">
        <p14:creationId xmlns:p14="http://schemas.microsoft.com/office/powerpoint/2010/main" val="14587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3017945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Si requiere mayor información puede enviar un correo electrónico a la dirección </a:t>
            </a:r>
            <a:r>
              <a:rPr lang="es-ES" dirty="0">
                <a:hlinkClick r:id="rId2"/>
              </a:rPr>
              <a:t>mgutierrez@ihma.org.pe</a:t>
            </a:r>
            <a:r>
              <a:rPr lang="es-ES" dirty="0"/>
              <a:t> , el Instituto Humboldt de Investigación Marina y Acuícola (IHMA) también proporciona data y análisis específicos por requerimiento de empresas pesqueras, agrícolas y del sector productivo en general.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2"/>
          <a:stretch/>
        </p:blipFill>
        <p:spPr>
          <a:xfrm>
            <a:off x="2195736" y="1052736"/>
            <a:ext cx="4205031" cy="19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-341" y="6369873"/>
            <a:ext cx="6782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C00000"/>
                </a:solidFill>
              </a:rPr>
              <a:t>Fuente: </a:t>
            </a:r>
            <a:r>
              <a:rPr lang="es-PE" sz="1400" dirty="0" err="1">
                <a:solidFill>
                  <a:srgbClr val="C00000"/>
                </a:solidFill>
              </a:rPr>
              <a:t>Climate</a:t>
            </a:r>
            <a:r>
              <a:rPr lang="es-PE" sz="1400" dirty="0">
                <a:solidFill>
                  <a:srgbClr val="C00000"/>
                </a:solidFill>
              </a:rPr>
              <a:t> </a:t>
            </a:r>
            <a:r>
              <a:rPr lang="es-PE" sz="1400" dirty="0" err="1">
                <a:solidFill>
                  <a:srgbClr val="C00000"/>
                </a:solidFill>
              </a:rPr>
              <a:t>Prediction</a:t>
            </a:r>
            <a:r>
              <a:rPr lang="es-PE" sz="1400" dirty="0">
                <a:solidFill>
                  <a:srgbClr val="C00000"/>
                </a:solidFill>
              </a:rPr>
              <a:t> Center (NOAA):</a:t>
            </a:r>
          </a:p>
          <a:p>
            <a:r>
              <a:rPr lang="es-PE" sz="1400" dirty="0">
                <a:solidFill>
                  <a:srgbClr val="C00000"/>
                </a:solidFill>
              </a:rPr>
              <a:t>http://www.cpc.ncep.noaa.gov/products/analysis_monitoring/enso_update/sstweek_c.gif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7115073" y="1176868"/>
            <a:ext cx="1846457" cy="1064414"/>
            <a:chOff x="7262047" y="1529415"/>
            <a:chExt cx="1846457" cy="1064414"/>
          </a:xfrm>
        </p:grpSpPr>
        <p:grpSp>
          <p:nvGrpSpPr>
            <p:cNvPr id="26" name="Group 2"/>
            <p:cNvGrpSpPr>
              <a:grpSpLocks/>
            </p:cNvGrpSpPr>
            <p:nvPr/>
          </p:nvGrpSpPr>
          <p:grpSpPr bwMode="auto">
            <a:xfrm>
              <a:off x="7262047" y="2054866"/>
              <a:ext cx="1846457" cy="277001"/>
              <a:chOff x="712075" y="4910138"/>
              <a:chExt cx="2320265" cy="197326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19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200" b="1" dirty="0">
                    <a:latin typeface="Trebuchet MS" pitchFamily="34" charset="0"/>
                    <a:cs typeface="Times New Roman" pitchFamily="18" charset="0"/>
                  </a:rPr>
                  <a:t>Niño 3:</a:t>
                </a:r>
                <a:endParaRPr lang="en-US" altLang="en-US" sz="1200" dirty="0">
                  <a:cs typeface="Arial" pitchFamily="34" charset="0"/>
                </a:endParaRP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1915638" y="4910139"/>
                <a:ext cx="1116702" cy="19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200" b="1" dirty="0">
                    <a:latin typeface="Trebuchet MS" pitchFamily="34" charset="0"/>
                    <a:cs typeface="Times New Roman" pitchFamily="18" charset="0"/>
                  </a:rPr>
                  <a:t>-</a:t>
                </a:r>
                <a:r>
                  <a:rPr lang="en-US" altLang="en-US" sz="1200" b="1" dirty="0" smtClean="0">
                    <a:latin typeface="Trebuchet MS" pitchFamily="34" charset="0"/>
                    <a:cs typeface="Times New Roman" pitchFamily="18" charset="0"/>
                  </a:rPr>
                  <a:t>0.40ºC</a:t>
                </a:r>
                <a:endParaRPr lang="en-US" altLang="en-US" sz="1200" b="1" dirty="0"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" name="1 Grupo"/>
            <p:cNvGrpSpPr/>
            <p:nvPr/>
          </p:nvGrpSpPr>
          <p:grpSpPr>
            <a:xfrm>
              <a:off x="7262047" y="1529415"/>
              <a:ext cx="1846457" cy="1064414"/>
              <a:chOff x="7112147" y="1395563"/>
              <a:chExt cx="1846457" cy="1064414"/>
            </a:xfrm>
          </p:grpSpPr>
          <p:grpSp>
            <p:nvGrpSpPr>
              <p:cNvPr id="20" name="Group 4"/>
              <p:cNvGrpSpPr>
                <a:grpSpLocks/>
              </p:cNvGrpSpPr>
              <p:nvPr/>
            </p:nvGrpSpPr>
            <p:grpSpPr bwMode="auto">
              <a:xfrm>
                <a:off x="7112147" y="1395563"/>
                <a:ext cx="1833172" cy="277035"/>
                <a:chOff x="712075" y="4129062"/>
                <a:chExt cx="2303981" cy="196426"/>
              </a:xfrm>
            </p:grpSpPr>
            <p:sp>
              <p:nvSpPr>
                <p:cNvPr id="21" name="Rectangle 3"/>
                <p:cNvSpPr>
                  <a:spLocks noChangeArrowheads="1"/>
                </p:cNvSpPr>
                <p:nvPr/>
              </p:nvSpPr>
              <p:spPr bwMode="auto">
                <a:xfrm>
                  <a:off x="712075" y="4129088"/>
                  <a:ext cx="962740" cy="19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Niño 4:</a:t>
                  </a:r>
                  <a:endParaRPr lang="en-US" alt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1970618" y="4129062"/>
                  <a:ext cx="1045438" cy="19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 -</a:t>
                  </a:r>
                  <a:r>
                    <a:rPr lang="en-US" altLang="en-US" sz="1200" b="1" dirty="0" smtClean="0">
                      <a:latin typeface="Trebuchet MS" pitchFamily="34" charset="0"/>
                      <a:cs typeface="Times New Roman" pitchFamily="18" charset="0"/>
                    </a:rPr>
                    <a:t>0.05ºC</a:t>
                  </a:r>
                  <a:endParaRPr lang="en-US" altLang="en-US" sz="1200" b="1" dirty="0">
                    <a:latin typeface="Trebuchet MS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Group 3"/>
              <p:cNvGrpSpPr>
                <a:grpSpLocks/>
              </p:cNvGrpSpPr>
              <p:nvPr/>
            </p:nvGrpSpPr>
            <p:grpSpPr bwMode="auto">
              <a:xfrm>
                <a:off x="7112147" y="1670204"/>
                <a:ext cx="1832566" cy="277009"/>
                <a:chOff x="690649" y="4510082"/>
                <a:chExt cx="2303219" cy="197331"/>
              </a:xfrm>
            </p:grpSpPr>
            <p:sp>
              <p:nvSpPr>
                <p:cNvPr id="24" name="Rectangle 4"/>
                <p:cNvSpPr>
                  <a:spLocks noChangeArrowheads="1"/>
                </p:cNvSpPr>
                <p:nvPr/>
              </p:nvSpPr>
              <p:spPr bwMode="auto">
                <a:xfrm>
                  <a:off x="690649" y="4510088"/>
                  <a:ext cx="1203777" cy="19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Niño 3.4:</a:t>
                  </a:r>
                  <a:endParaRPr lang="en-US" alt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25" name="Rectangle 9"/>
                <p:cNvSpPr>
                  <a:spLocks noChangeArrowheads="1"/>
                </p:cNvSpPr>
                <p:nvPr/>
              </p:nvSpPr>
              <p:spPr bwMode="auto">
                <a:xfrm>
                  <a:off x="1949193" y="4510082"/>
                  <a:ext cx="1044675" cy="197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-</a:t>
                  </a:r>
                  <a:r>
                    <a:rPr lang="en-US" altLang="en-US" sz="1200" b="1" dirty="0" smtClean="0">
                      <a:latin typeface="Trebuchet MS" pitchFamily="34" charset="0"/>
                      <a:cs typeface="Times New Roman" pitchFamily="18" charset="0"/>
                    </a:rPr>
                    <a:t>0.25ºC</a:t>
                  </a:r>
                  <a:endParaRPr lang="en-US" altLang="en-US" sz="1200" b="1" dirty="0">
                    <a:latin typeface="Trebuchet MS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" name="Group 1"/>
              <p:cNvGrpSpPr>
                <a:grpSpLocks/>
              </p:cNvGrpSpPr>
              <p:nvPr/>
            </p:nvGrpSpPr>
            <p:grpSpPr bwMode="auto">
              <a:xfrm>
                <a:off x="7112147" y="2182978"/>
                <a:ext cx="1846457" cy="276999"/>
                <a:chOff x="685800" y="5291138"/>
                <a:chExt cx="2320265" cy="240298"/>
              </a:xfrm>
            </p:grpSpPr>
            <p:sp>
              <p:nvSpPr>
                <p:cNvPr id="30" name="Rectangle 6"/>
                <p:cNvSpPr>
                  <a:spLocks noChangeArrowheads="1"/>
                </p:cNvSpPr>
                <p:nvPr/>
              </p:nvSpPr>
              <p:spPr bwMode="auto">
                <a:xfrm>
                  <a:off x="685800" y="5291138"/>
                  <a:ext cx="1258319" cy="240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Niño 1+2:</a:t>
                  </a:r>
                  <a:endParaRPr lang="en-US" alt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31" name="Rectangle 12"/>
                <p:cNvSpPr>
                  <a:spLocks noChangeArrowheads="1"/>
                </p:cNvSpPr>
                <p:nvPr/>
              </p:nvSpPr>
              <p:spPr bwMode="auto">
                <a:xfrm>
                  <a:off x="1889363" y="5291138"/>
                  <a:ext cx="1116702" cy="240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 -</a:t>
                  </a:r>
                  <a:r>
                    <a:rPr lang="en-US" altLang="en-US" sz="1200" b="1" dirty="0" smtClean="0">
                      <a:latin typeface="Trebuchet MS" pitchFamily="34" charset="0"/>
                      <a:cs typeface="Times New Roman" pitchFamily="18" charset="0"/>
                    </a:rPr>
                    <a:t>0.70ºC</a:t>
                  </a:r>
                  <a:endParaRPr lang="en-US" altLang="en-US" sz="1200" b="1" dirty="0">
                    <a:latin typeface="Trebuchet MS" pitchFamily="34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2" name="31 CuadroTexto"/>
          <p:cNvSpPr txBox="1"/>
          <p:nvPr/>
        </p:nvSpPr>
        <p:spPr>
          <a:xfrm>
            <a:off x="35496" y="38234"/>
            <a:ext cx="4492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Promedio semanal de la temperatura y anomalía térmica</a:t>
            </a:r>
          </a:p>
          <a:p>
            <a:pPr algn="just"/>
            <a:r>
              <a:rPr lang="es-PE" sz="1400" dirty="0"/>
              <a:t>Al </a:t>
            </a:r>
            <a:r>
              <a:rPr lang="es-PE" sz="1400" dirty="0" smtClean="0"/>
              <a:t>19 </a:t>
            </a:r>
            <a:r>
              <a:rPr lang="es-PE" sz="1400" dirty="0"/>
              <a:t>de Mayo de 2021 en gran escala las anomalías térmicas presentaban valores entre -3.0 y 0.0°C frente a la costa peruana. La temperatura superficial promedio del mar a 5 millas de la costa es de </a:t>
            </a:r>
            <a:r>
              <a:rPr lang="es-PE" sz="1400" dirty="0" smtClean="0"/>
              <a:t>18.08 </a:t>
            </a:r>
            <a:r>
              <a:rPr lang="es-PE" sz="1400" dirty="0"/>
              <a:t>°C.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680714" y="62052"/>
            <a:ext cx="44632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Anomalías térmicas promedio por regiones Niño</a:t>
            </a:r>
          </a:p>
          <a:p>
            <a:pPr algn="just"/>
            <a:r>
              <a:rPr lang="es-PE" sz="1400" dirty="0"/>
              <a:t>Las anomalías  térmicas (AT) negativas se </a:t>
            </a:r>
            <a:r>
              <a:rPr lang="es-PE" sz="1400" dirty="0" smtClean="0"/>
              <a:t>ha incrementado </a:t>
            </a:r>
            <a:r>
              <a:rPr lang="es-PE" sz="1400" dirty="0"/>
              <a:t>en </a:t>
            </a:r>
            <a:r>
              <a:rPr lang="es-PE" sz="1400" dirty="0" smtClean="0"/>
              <a:t>la Región 1+2, y se han reducido en las Regiones 3, 3.4, y 4. </a:t>
            </a:r>
            <a:r>
              <a:rPr lang="es-PE" sz="1400" dirty="0"/>
              <a:t>En la Región Niño 1+2, la AT es de  -</a:t>
            </a:r>
            <a:r>
              <a:rPr lang="es-PE" sz="1400" dirty="0" smtClean="0"/>
              <a:t>0.70 </a:t>
            </a:r>
            <a:r>
              <a:rPr lang="es-PE" sz="1400" dirty="0"/>
              <a:t>°C.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66489" y="3857624"/>
            <a:ext cx="10238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Los ciclos tipo el Niño y la Niña son caracterizados por el Índice Oceánico el Niño (ONI)</a:t>
            </a:r>
          </a:p>
        </p:txBody>
      </p:sp>
      <p:sp>
        <p:nvSpPr>
          <p:cNvPr id="6" name="AutoShape 2" descr="http://www.cpc.ncep.noaa.gov/products/analysis_monitoring/enso_update/ssta_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AutoShape 6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9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AutoShape 11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AutoShape 13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4" name="Picture 8" descr="ninoareas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129" y="1350659"/>
            <a:ext cx="2363998" cy="8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 descr="https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2" descr="https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AutoShape 4" descr="https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AutoShape 8" descr="https://www.cpc.ncep.noaa.gov/products/analysis_monitoring/enso_update/ssta_c.gif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220" name="Picture 4" descr="https://www.cpc.ncep.noaa.gov/products/analysis_monitoring/enso_update/ssta_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66" y="2339396"/>
            <a:ext cx="3843937" cy="42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" y="1501696"/>
            <a:ext cx="4258824" cy="48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6285220"/>
            <a:ext cx="63305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</a:rPr>
              <a:t>https://www.cpc.ncep.noaa.gov/products/analysis_monitoring/lanina/enso_evolution-status-fcsts-web.pdf</a:t>
            </a:r>
          </a:p>
          <a:p>
            <a:r>
              <a:rPr lang="es-PE" sz="1100" dirty="0">
                <a:solidFill>
                  <a:srgbClr val="C00000"/>
                </a:solidFill>
              </a:rPr>
              <a:t>Fuente: </a:t>
            </a:r>
            <a:r>
              <a:rPr lang="es-PE" sz="1100" dirty="0" err="1">
                <a:solidFill>
                  <a:srgbClr val="C00000"/>
                </a:solidFill>
              </a:rPr>
              <a:t>Climate</a:t>
            </a:r>
            <a:r>
              <a:rPr lang="es-PE" sz="1100" dirty="0">
                <a:solidFill>
                  <a:srgbClr val="C00000"/>
                </a:solidFill>
              </a:rPr>
              <a:t> </a:t>
            </a:r>
            <a:r>
              <a:rPr lang="es-PE" sz="1100" dirty="0" err="1">
                <a:solidFill>
                  <a:srgbClr val="C00000"/>
                </a:solidFill>
              </a:rPr>
              <a:t>Prediction</a:t>
            </a:r>
            <a:r>
              <a:rPr lang="es-PE" sz="1100" dirty="0">
                <a:solidFill>
                  <a:srgbClr val="C00000"/>
                </a:solidFill>
              </a:rPr>
              <a:t> Center (NOAA):</a:t>
            </a:r>
          </a:p>
          <a:p>
            <a:r>
              <a:rPr lang="es-PE" sz="1100" dirty="0">
                <a:solidFill>
                  <a:srgbClr val="C00000"/>
                </a:solidFill>
              </a:rPr>
              <a:t>http://www.cpc.ncep.noaa.gov/products/analysis_monitoring/enso_update/ssttlon5_c.gif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496" y="-27384"/>
            <a:ext cx="524329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u="sng" dirty="0">
                <a:solidFill>
                  <a:srgbClr val="0000FF"/>
                </a:solidFill>
              </a:rPr>
              <a:t>Anomalías térmicas superficiales y sub-superficiales en el Pacífico Ecuatorial</a:t>
            </a:r>
          </a:p>
          <a:p>
            <a:endParaRPr lang="es-PE" sz="1000" dirty="0">
              <a:solidFill>
                <a:srgbClr val="0000FF"/>
              </a:solidFill>
            </a:endParaRPr>
          </a:p>
          <a:p>
            <a:pPr algn="just"/>
            <a:r>
              <a:rPr lang="es-PE" sz="1500" dirty="0"/>
              <a:t>En la superficie a lo largo del Pacífico Ecuatorial se observa la predominancia de anomalías térmicas positivas al oeste de 120°W. En sub-superficie se observa la formación de una onda Kelvin cálida que podría arribar a la costa peruana a </a:t>
            </a:r>
            <a:r>
              <a:rPr lang="es-PE" sz="1500" dirty="0" smtClean="0"/>
              <a:t>mediados </a:t>
            </a:r>
            <a:r>
              <a:rPr lang="es-PE" sz="1500" dirty="0"/>
              <a:t>del mes de </a:t>
            </a:r>
            <a:r>
              <a:rPr lang="es-PE" sz="1500" dirty="0" smtClean="0"/>
              <a:t>junio.</a:t>
            </a:r>
            <a:endParaRPr lang="es-PE" sz="1500" dirty="0"/>
          </a:p>
          <a:p>
            <a:pPr algn="just"/>
            <a:endParaRPr lang="es-PE" sz="1500" dirty="0"/>
          </a:p>
        </p:txBody>
      </p:sp>
      <p:sp>
        <p:nvSpPr>
          <p:cNvPr id="4" name="AutoShape 6" descr="Equatorial Pacific Temperature Depth Anomaly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Equatorial Pacific Temperature Depth Anomalies Ani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6" descr="Equatorial Pacific Temperature Depth Anomalies Ani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2" descr="Equatorial Pacific Temperature Depth Anomaly Anim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AutoShape 6" descr="Equatorial Pacific Temperature Depth Anomaly Animati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AutoShape 8" descr="Equatorial Pacific Temperature Depth Anomaly Animati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7" y="1933575"/>
            <a:ext cx="4324155" cy="43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10" descr="Equatorial Pacific Temperature Depth Anomaly Animation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AutoShape 2" descr="Time longitude section of Sea Surface Temperatures Anomalies (5 degrees North to 5 degrees South)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196" name="Picture 4" descr="Equatorial Pacific Temperature Depth Anomaly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87" y="3309049"/>
            <a:ext cx="3865213" cy="29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quatorial Pacific Temperature Depth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87" y="160337"/>
            <a:ext cx="3865213" cy="28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1D8E44C-DFC0-47B9-8618-9C7CAE8B0C5D}"/>
              </a:ext>
            </a:extLst>
          </p:cNvPr>
          <p:cNvCxnSpPr>
            <a:cxnSpLocks/>
          </p:cNvCxnSpPr>
          <p:nvPr/>
        </p:nvCxnSpPr>
        <p:spPr>
          <a:xfrm>
            <a:off x="2483768" y="3309050"/>
            <a:ext cx="1872208" cy="80034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68064"/>
            <a:ext cx="6808347" cy="52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44624"/>
            <a:ext cx="8911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Dirección y altura de olas</a:t>
            </a:r>
          </a:p>
          <a:p>
            <a:pPr algn="just"/>
            <a:r>
              <a:rPr lang="es-PE" sz="1600" dirty="0">
                <a:solidFill>
                  <a:srgbClr val="212121"/>
                </a:solidFill>
              </a:rPr>
              <a:t>En el momento actual se ha </a:t>
            </a:r>
            <a:r>
              <a:rPr lang="es-PE" sz="1600" dirty="0" smtClean="0">
                <a:solidFill>
                  <a:srgbClr val="212121"/>
                </a:solidFill>
              </a:rPr>
              <a:t>incrementado </a:t>
            </a:r>
            <a:r>
              <a:rPr lang="es-PE" sz="1600" dirty="0">
                <a:solidFill>
                  <a:srgbClr val="212121"/>
                </a:solidFill>
              </a:rPr>
              <a:t>la intensidad del viento y del oleaje. Se espera que estas condiciones se mantengan al menos hasta </a:t>
            </a:r>
            <a:r>
              <a:rPr lang="es-PE" sz="1600" dirty="0" smtClean="0">
                <a:solidFill>
                  <a:srgbClr val="212121"/>
                </a:solidFill>
              </a:rPr>
              <a:t>el sábado 29 </a:t>
            </a:r>
            <a:r>
              <a:rPr lang="es-PE" sz="1600" dirty="0">
                <a:solidFill>
                  <a:srgbClr val="212121"/>
                </a:solidFill>
              </a:rPr>
              <a:t>de </a:t>
            </a:r>
            <a:r>
              <a:rPr lang="es-PE" sz="1600" dirty="0" smtClean="0">
                <a:solidFill>
                  <a:srgbClr val="212121"/>
                </a:solidFill>
              </a:rPr>
              <a:t>Mayo </a:t>
            </a:r>
            <a:r>
              <a:rPr lang="es-PE" sz="1600" dirty="0">
                <a:solidFill>
                  <a:srgbClr val="212121"/>
                </a:solidFill>
              </a:rPr>
              <a:t>de 2021.</a:t>
            </a:r>
          </a:p>
          <a:p>
            <a:r>
              <a:rPr lang="es-PE" sz="1600" b="1" dirty="0">
                <a:solidFill>
                  <a:srgbClr val="212121"/>
                </a:solidFill>
              </a:rPr>
              <a:t>Cliquear el vínculo abajo para observar animación.</a:t>
            </a:r>
          </a:p>
          <a:p>
            <a:r>
              <a:rPr lang="es-PE" sz="1600" dirty="0">
                <a:solidFill>
                  <a:srgbClr val="212121"/>
                </a:solidFill>
                <a:hlinkClick r:id="rId4"/>
              </a:rPr>
              <a:t>https://</a:t>
            </a:r>
            <a:r>
              <a:rPr lang="es-PE" sz="1600" dirty="0" smtClean="0">
                <a:solidFill>
                  <a:srgbClr val="212121"/>
                </a:solidFill>
                <a:hlinkClick r:id="rId4"/>
              </a:rPr>
              <a:t>drive.google.com/file/d/1S3dQRnWPFD6nNFPMl3_RZy5Eb8jMBxn4/view?usp=sharing</a:t>
            </a:r>
            <a:r>
              <a:rPr lang="es-PE" sz="1600" dirty="0" smtClean="0">
                <a:solidFill>
                  <a:srgbClr val="212121"/>
                </a:solidFill>
              </a:rPr>
              <a:t> </a:t>
            </a:r>
            <a:endParaRPr lang="es-PE" sz="1600" dirty="0">
              <a:solidFill>
                <a:srgbClr val="21212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49411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200" dirty="0">
                <a:solidFill>
                  <a:srgbClr val="C00000"/>
                </a:solidFill>
              </a:rPr>
              <a:t>http://www.stormsurfing.com/cgi/display.cgi?a=spac_height</a:t>
            </a:r>
            <a:endParaRPr lang="es-PE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 CuadroTexto"/>
          <p:cNvSpPr txBox="1"/>
          <p:nvPr/>
        </p:nvSpPr>
        <p:spPr>
          <a:xfrm>
            <a:off x="323528" y="123817"/>
            <a:ext cx="452556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u="sng" dirty="0">
                <a:solidFill>
                  <a:srgbClr val="0000FF"/>
                </a:solidFill>
              </a:rPr>
              <a:t>Condiciones oceanográficas en la Región Niño 3.4 según IRI al 19 de </a:t>
            </a:r>
            <a:r>
              <a:rPr lang="es-PE" u="sng" dirty="0" smtClean="0">
                <a:solidFill>
                  <a:srgbClr val="0000FF"/>
                </a:solidFill>
              </a:rPr>
              <a:t>Mayo </a:t>
            </a:r>
            <a:r>
              <a:rPr lang="es-PE" u="sng" dirty="0">
                <a:solidFill>
                  <a:srgbClr val="0000FF"/>
                </a:solidFill>
              </a:rPr>
              <a:t>2021</a:t>
            </a:r>
          </a:p>
          <a:p>
            <a:endParaRPr lang="es-PE" u="sng" dirty="0"/>
          </a:p>
          <a:p>
            <a:pPr lvl="0" algn="just"/>
            <a:r>
              <a:rPr lang="es-PE" altLang="es-PE" sz="1600" dirty="0">
                <a:solidFill>
                  <a:srgbClr val="212121"/>
                </a:solidFill>
              </a:rPr>
              <a:t>Las anomalías térmicas de la superficie del mar en el Pacífico Tropical (Región 3.4) muestran el predominio de condiciones </a:t>
            </a:r>
            <a:r>
              <a:rPr lang="es-PE" altLang="es-PE" sz="1600" dirty="0" smtClean="0">
                <a:solidFill>
                  <a:srgbClr val="212121"/>
                </a:solidFill>
              </a:rPr>
              <a:t>frías y una transición hacia condiciones neutras por lo menos hasta finales del invierno. </a:t>
            </a:r>
            <a:endParaRPr lang="es-PE" altLang="es-PE" sz="1600" dirty="0">
              <a:solidFill>
                <a:srgbClr val="212121"/>
              </a:solidFill>
            </a:endParaRPr>
          </a:p>
          <a:p>
            <a:pPr lvl="0" algn="just"/>
            <a:endParaRPr lang="es-PE" altLang="es-PE" sz="1600" dirty="0">
              <a:solidFill>
                <a:srgbClr val="212121"/>
              </a:solidFill>
            </a:endParaRPr>
          </a:p>
          <a:p>
            <a:pPr lvl="0" algn="just"/>
            <a:r>
              <a:rPr lang="es-PE" altLang="es-PE" sz="1600" dirty="0">
                <a:solidFill>
                  <a:srgbClr val="212121"/>
                </a:solidFill>
              </a:rPr>
              <a:t>Asimismo los modelos dinámicos y estadísticos favorecen colectivamente el desarrollo de condiciones </a:t>
            </a:r>
            <a:r>
              <a:rPr lang="es-PE" altLang="es-PE" sz="1600" dirty="0" smtClean="0">
                <a:solidFill>
                  <a:srgbClr val="212121"/>
                </a:solidFill>
              </a:rPr>
              <a:t>neutras por lo menos hasta finales del invierno de 2021</a:t>
            </a:r>
            <a:r>
              <a:rPr lang="es-PE" altLang="es-PE" sz="1600" dirty="0">
                <a:solidFill>
                  <a:srgbClr val="212121"/>
                </a:solidFill>
              </a:rPr>
              <a:t>.</a:t>
            </a:r>
          </a:p>
          <a:p>
            <a:pPr algn="just"/>
            <a:endParaRPr lang="es-PE" sz="1600" dirty="0">
              <a:solidFill>
                <a:srgbClr val="FF0000"/>
              </a:solidFill>
            </a:endParaRPr>
          </a:p>
          <a:p>
            <a:pPr algn="just"/>
            <a:r>
              <a:rPr lang="es-PE" sz="1600" dirty="0">
                <a:solidFill>
                  <a:srgbClr val="FF0000"/>
                </a:solidFill>
              </a:rPr>
              <a:t>NOTA al informe IRI:</a:t>
            </a:r>
          </a:p>
          <a:p>
            <a:pPr algn="just"/>
            <a:endParaRPr lang="es-PE" sz="1600" dirty="0">
              <a:solidFill>
                <a:srgbClr val="FF0000"/>
              </a:solidFill>
            </a:endParaRPr>
          </a:p>
          <a:p>
            <a:pPr algn="just"/>
            <a:r>
              <a:rPr lang="es-PE" sz="1600" dirty="0">
                <a:solidFill>
                  <a:srgbClr val="0000FF"/>
                </a:solidFill>
              </a:rPr>
              <a:t>Las condiciones térmicas en la Región 3.4 muestran el dominio de anomalías negativas (-</a:t>
            </a:r>
            <a:r>
              <a:rPr lang="es-PE" sz="1600" dirty="0" smtClean="0">
                <a:solidFill>
                  <a:srgbClr val="0000FF"/>
                </a:solidFill>
              </a:rPr>
              <a:t>0.25°C</a:t>
            </a:r>
            <a:r>
              <a:rPr lang="es-PE" sz="1600" dirty="0">
                <a:solidFill>
                  <a:srgbClr val="0000FF"/>
                </a:solidFill>
              </a:rPr>
              <a:t>). En la Región 1+2 las anomalías son negativas (-</a:t>
            </a:r>
            <a:r>
              <a:rPr lang="es-PE" sz="1600" dirty="0" smtClean="0">
                <a:solidFill>
                  <a:srgbClr val="0000FF"/>
                </a:solidFill>
              </a:rPr>
              <a:t>0.70°C</a:t>
            </a:r>
            <a:r>
              <a:rPr lang="es-PE" sz="1600" dirty="0">
                <a:solidFill>
                  <a:srgbClr val="0000FF"/>
                </a:solidFill>
              </a:rPr>
              <a:t>) y guardan relación con las condiciones en la Región 3.4 debido a la propagación de Ondas Kelvin en su fase fría.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08335" y="6545648"/>
            <a:ext cx="5652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</a:rPr>
              <a:t>https://iri.columbia.edu/our-expertise/climate/forecasts/enso/current/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57" y="3183102"/>
            <a:ext cx="4201765" cy="334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3" y="191375"/>
            <a:ext cx="4281929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1" y="2132856"/>
            <a:ext cx="8784976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PE" sz="1600" dirty="0"/>
              <a:t>La Comisión Multisectorial del ENFEN mantiene el estado del “Sistema de alerta ante El Niño y La Niña Costeros” como “No activo”, debido a que la temperatura superficial del mar (TSM) en la región Niño 1+2, que incluye la zona norte y centro del mar peruano, se mantendría, en promedio, dentro de su rango normal, al menos hasta agosto de 2021. </a:t>
            </a:r>
            <a:endParaRPr lang="es-PE" sz="1600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s-PE" sz="16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PE" sz="1600" dirty="0" smtClean="0"/>
              <a:t>Las </a:t>
            </a:r>
            <a:r>
              <a:rPr lang="es-PE" sz="1600" dirty="0"/>
              <a:t>temperaturas del aire en la costa, en promedio, se mantendrían dentro de sus rangos normales en la costa norte y ligeramente por debajo de lo normal en la costa centro y sur, por lo menos hasta julio de 2021. </a:t>
            </a:r>
            <a:endParaRPr lang="es-PE" sz="1600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s-PE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PE" sz="1600" dirty="0" smtClean="0"/>
              <a:t>Por </a:t>
            </a:r>
            <a:r>
              <a:rPr lang="es-PE" sz="1600" dirty="0"/>
              <a:t>otro lado, se prevé que las condiciones oceánicas en el Pacífico ecuatorial central continúen alrededor de lo normal, por lo menos hasta agosto de 2021. </a:t>
            </a:r>
            <a:endParaRPr lang="es-PE" sz="1600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s-PE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PE" sz="1600" dirty="0" smtClean="0"/>
              <a:t>La </a:t>
            </a:r>
            <a:r>
              <a:rPr lang="es-PE" sz="1600" dirty="0"/>
              <a:t>Comisión Multisectorial del ENFEN continuará monitoreando e informando sobre la evolución de las condiciones oceánicas y atmosféricas, y actualizando sus perspectivas.</a:t>
            </a:r>
            <a:endParaRPr lang="es-MX" sz="1600" dirty="0"/>
          </a:p>
          <a:p>
            <a:pPr algn="just"/>
            <a:endParaRPr lang="es-MX" sz="1600" dirty="0"/>
          </a:p>
          <a:p>
            <a:pPr marL="285750" indent="-285750" algn="just">
              <a:buFont typeface="Wingdings" pitchFamily="2" charset="2"/>
              <a:buChar char="Ø"/>
            </a:pPr>
            <a:endParaRPr lang="es-ES" sz="1600" dirty="0"/>
          </a:p>
          <a:p>
            <a:pPr algn="just"/>
            <a:r>
              <a:rPr lang="es-ES" sz="1700" dirty="0">
                <a:solidFill>
                  <a:srgbClr val="FF0000"/>
                </a:solidFill>
              </a:rPr>
              <a:t>http://enfen.gob.pe/comunicados/</a:t>
            </a:r>
          </a:p>
          <a:p>
            <a:pPr algn="just"/>
            <a:endParaRPr lang="es-ES" sz="1050" b="1" dirty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2" y="103841"/>
            <a:ext cx="7605035" cy="1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4454" y="0"/>
            <a:ext cx="442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Animación de la Temperatura Superficial del Mar (°C)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HYCOM. Elaboración: IHMA, </a:t>
            </a:r>
            <a:r>
              <a:rPr lang="es-PE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Abril al </a:t>
            </a:r>
            <a:r>
              <a:rPr lang="es-PE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Mayo de 2021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-10728" y="5428381"/>
            <a:ext cx="458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el link abajo para observar la animación</a:t>
            </a:r>
            <a:r>
              <a:rPr lang="es-MX" sz="1400" dirty="0"/>
              <a:t>. </a:t>
            </a:r>
          </a:p>
          <a:p>
            <a:pPr algn="just"/>
            <a:r>
              <a:rPr lang="es-PE" sz="1400" dirty="0"/>
              <a:t>La temperatura superficial del </a:t>
            </a:r>
            <a:r>
              <a:rPr lang="es-PE" sz="1400" dirty="0" smtClean="0"/>
              <a:t>mar se redujo ligeramente </a:t>
            </a:r>
            <a:r>
              <a:rPr lang="es-PE" sz="1400" dirty="0"/>
              <a:t>durante la semana reciente. Se observan afloramientos en la zona costera al sur de Punta Falsa.</a:t>
            </a:r>
          </a:p>
          <a:p>
            <a:pPr algn="just"/>
            <a:r>
              <a:rPr lang="es-MX" sz="1400" dirty="0">
                <a:hlinkClick r:id="rId3"/>
              </a:rPr>
              <a:t>https://</a:t>
            </a:r>
            <a:r>
              <a:rPr lang="es-MX" sz="1400" dirty="0" smtClean="0">
                <a:hlinkClick r:id="rId3"/>
              </a:rPr>
              <a:t>drive.google.com/file/d/16tOyipXlPMbCDG8FXVL-qfHWfFqUDvrE/view?usp=sharing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11" name="CuadroTexto 6"/>
          <p:cNvSpPr txBox="1"/>
          <p:nvPr/>
        </p:nvSpPr>
        <p:spPr>
          <a:xfrm>
            <a:off x="4628368" y="-9507"/>
            <a:ext cx="444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Animación de la Dinámica Térmica Diaria (°C)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HYCOM. Elaboración: IHMA, </a:t>
            </a:r>
            <a:r>
              <a:rPr lang="es-MX" sz="1400" dirty="0" smtClean="0">
                <a:solidFill>
                  <a:srgbClr val="0000FF"/>
                </a:solidFill>
              </a:rPr>
              <a:t>23</a:t>
            </a:r>
            <a:r>
              <a:rPr lang="es-PE" sz="1400" dirty="0" smtClean="0">
                <a:solidFill>
                  <a:srgbClr val="0000FF"/>
                </a:solidFill>
              </a:rPr>
              <a:t> </a:t>
            </a:r>
            <a:r>
              <a:rPr lang="es-PE" sz="1400" dirty="0">
                <a:solidFill>
                  <a:srgbClr val="0000FF"/>
                </a:solidFill>
              </a:rPr>
              <a:t>de Abril al </a:t>
            </a:r>
            <a:r>
              <a:rPr lang="es-PE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Mayo de 2021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12" name="CuadroTexto 2"/>
          <p:cNvSpPr txBox="1"/>
          <p:nvPr/>
        </p:nvSpPr>
        <p:spPr>
          <a:xfrm>
            <a:off x="4644008" y="5445224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sobre el link de abajo para ver la animación</a:t>
            </a:r>
            <a:r>
              <a:rPr lang="es-MX" sz="1400" dirty="0"/>
              <a:t>.  </a:t>
            </a:r>
          </a:p>
          <a:p>
            <a:pPr algn="just"/>
            <a:r>
              <a:rPr lang="es-MX" sz="1400" dirty="0"/>
              <a:t>Al día de hoy se aprecia una tendencia hacia un </a:t>
            </a:r>
            <a:r>
              <a:rPr lang="es-MX" sz="1400" dirty="0" smtClean="0"/>
              <a:t>enfriamiento de la temperatura </a:t>
            </a:r>
            <a:r>
              <a:rPr lang="es-MX" sz="1400" dirty="0" smtClean="0"/>
              <a:t>en el litoral sur </a:t>
            </a:r>
            <a:r>
              <a:rPr lang="es-MX" sz="1400" dirty="0" smtClean="0"/>
              <a:t>y un ligero calentamiento en la zona centro </a:t>
            </a:r>
            <a:r>
              <a:rPr lang="es-MX" sz="1400" dirty="0" smtClean="0"/>
              <a:t>de la costa.</a:t>
            </a:r>
            <a:endParaRPr lang="es-MX" sz="1400" dirty="0" smtClean="0"/>
          </a:p>
          <a:p>
            <a:pPr algn="just"/>
            <a:r>
              <a:rPr lang="es-MX" sz="1400" dirty="0">
                <a:hlinkClick r:id="rId4"/>
              </a:rPr>
              <a:t>https://</a:t>
            </a:r>
            <a:r>
              <a:rPr lang="es-MX" sz="1400" dirty="0" smtClean="0">
                <a:hlinkClick r:id="rId4"/>
              </a:rPr>
              <a:t>drive.google.com/file/d/1S_yapUnMGNGDUBs7ljPzLTHsC8jGGczz/view?usp=sharing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6393"/>
            <a:ext cx="4558829" cy="494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45" y="624093"/>
            <a:ext cx="4536355" cy="493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1640561"/>
            <a:ext cx="728171" cy="288032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792" y="1640561"/>
            <a:ext cx="728171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6"/>
          <p:cNvSpPr txBox="1"/>
          <p:nvPr/>
        </p:nvSpPr>
        <p:spPr>
          <a:xfrm>
            <a:off x="4659502" y="0"/>
            <a:ext cx="42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Animación de la salinidad en la superficie del mar (ups) Fuente: HYCOM. Elaboración: IHMA, </a:t>
            </a:r>
            <a:r>
              <a:rPr lang="es-MX" sz="1400" dirty="0" smtClean="0">
                <a:solidFill>
                  <a:srgbClr val="0000FF"/>
                </a:solidFill>
              </a:rPr>
              <a:t>23</a:t>
            </a:r>
            <a:r>
              <a:rPr lang="es-PE" sz="1400" dirty="0" smtClean="0">
                <a:solidFill>
                  <a:srgbClr val="0000FF"/>
                </a:solidFill>
              </a:rPr>
              <a:t> </a:t>
            </a:r>
            <a:r>
              <a:rPr lang="es-PE" sz="1400" dirty="0">
                <a:solidFill>
                  <a:srgbClr val="0000FF"/>
                </a:solidFill>
              </a:rPr>
              <a:t>de Abril al </a:t>
            </a:r>
            <a:r>
              <a:rPr lang="es-PE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Mayo de  2021</a:t>
            </a:r>
            <a:endParaRPr lang="es-MX" sz="1400" dirty="0">
              <a:solidFill>
                <a:srgbClr val="0000FF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49" y="692617"/>
            <a:ext cx="4769351" cy="48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adroTexto 2"/>
          <p:cNvSpPr txBox="1"/>
          <p:nvPr/>
        </p:nvSpPr>
        <p:spPr>
          <a:xfrm>
            <a:off x="4644407" y="5428381"/>
            <a:ext cx="4434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el link abajo para observar la animación</a:t>
            </a:r>
            <a:endParaRPr lang="es-MX" sz="1400" dirty="0"/>
          </a:p>
          <a:p>
            <a:pPr algn="just"/>
            <a:r>
              <a:rPr lang="es-PE" sz="1400" dirty="0"/>
              <a:t>Se observa la presencia de aguas oceánicas cerca de la </a:t>
            </a:r>
            <a:r>
              <a:rPr lang="es-PE" sz="1400" dirty="0" smtClean="0"/>
              <a:t>costa central.</a:t>
            </a:r>
          </a:p>
          <a:p>
            <a:pPr algn="just"/>
            <a:endParaRPr lang="es-PE" sz="1400" dirty="0"/>
          </a:p>
          <a:p>
            <a:pPr algn="just"/>
            <a:r>
              <a:rPr lang="es-MX" sz="1400" dirty="0">
                <a:hlinkClick r:id="rId4"/>
              </a:rPr>
              <a:t>https://</a:t>
            </a:r>
            <a:r>
              <a:rPr lang="es-MX" sz="1400" dirty="0" smtClean="0">
                <a:hlinkClick r:id="rId4"/>
              </a:rPr>
              <a:t>drive.google.com/file/d/1T91BbIoNG88GSzAFhuT6obtkRqJxNIV4/view?usp=sharing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14" name="CuadroTexto 6"/>
          <p:cNvSpPr txBox="1"/>
          <p:nvPr/>
        </p:nvSpPr>
        <p:spPr>
          <a:xfrm>
            <a:off x="25878" y="0"/>
            <a:ext cx="444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Animación de la anomalía  de la temperatura superficial del mar (°C). Fuente: NOAA. Elaboración: IHMA, </a:t>
            </a:r>
            <a:r>
              <a:rPr lang="es-MX" sz="1400" dirty="0" smtClean="0">
                <a:solidFill>
                  <a:srgbClr val="0000FF"/>
                </a:solidFill>
              </a:rPr>
              <a:t>23</a:t>
            </a:r>
            <a:r>
              <a:rPr lang="es-PE" sz="1400" dirty="0" smtClean="0">
                <a:solidFill>
                  <a:srgbClr val="0000FF"/>
                </a:solidFill>
              </a:rPr>
              <a:t> </a:t>
            </a:r>
            <a:r>
              <a:rPr lang="es-PE" sz="1400" dirty="0">
                <a:solidFill>
                  <a:srgbClr val="0000FF"/>
                </a:solidFill>
              </a:rPr>
              <a:t>de Abril al </a:t>
            </a:r>
            <a:r>
              <a:rPr lang="es-PE" sz="1400" dirty="0" smtClean="0">
                <a:solidFill>
                  <a:srgbClr val="0000FF"/>
                </a:solidFill>
              </a:rPr>
              <a:t>23 </a:t>
            </a:r>
            <a:r>
              <a:rPr lang="es-PE" sz="1400" dirty="0">
                <a:solidFill>
                  <a:srgbClr val="0000FF"/>
                </a:solidFill>
              </a:rPr>
              <a:t>de Mayo de  2021</a:t>
            </a:r>
            <a:endParaRPr lang="es-MX" sz="1400" dirty="0">
              <a:solidFill>
                <a:srgbClr val="0000FF"/>
              </a:solidFill>
            </a:endParaRPr>
          </a:p>
        </p:txBody>
      </p:sp>
      <p:pic>
        <p:nvPicPr>
          <p:cNvPr id="19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1678972"/>
            <a:ext cx="728171" cy="288032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" y="662697"/>
            <a:ext cx="4368975" cy="489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4 Rectángulo">
            <a:extLst>
              <a:ext uri="{FF2B5EF4-FFF2-40B4-BE49-F238E27FC236}">
                <a16:creationId xmlns:a16="http://schemas.microsoft.com/office/drawing/2014/main" id="{1625BE1B-95AA-4396-BA21-53E499A7AFF6}"/>
              </a:ext>
            </a:extLst>
          </p:cNvPr>
          <p:cNvSpPr/>
          <p:nvPr/>
        </p:nvSpPr>
        <p:spPr>
          <a:xfrm>
            <a:off x="-34531" y="5466191"/>
            <a:ext cx="44091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>
                <a:solidFill>
                  <a:prstClr val="black"/>
                </a:solidFill>
              </a:rPr>
              <a:t>Cliquear el link abajo para observar la animación</a:t>
            </a:r>
            <a:endParaRPr lang="es-MX" sz="1400" dirty="0">
              <a:solidFill>
                <a:prstClr val="black"/>
              </a:solidFill>
            </a:endParaRPr>
          </a:p>
          <a:p>
            <a:pPr lvl="0" algn="just"/>
            <a:r>
              <a:rPr lang="es-PE" sz="1400" dirty="0">
                <a:solidFill>
                  <a:prstClr val="black"/>
                </a:solidFill>
              </a:rPr>
              <a:t>Se observa un predominio de anomalías térmicas </a:t>
            </a:r>
            <a:r>
              <a:rPr lang="es-PE" sz="1400" dirty="0" smtClean="0">
                <a:solidFill>
                  <a:prstClr val="black"/>
                </a:solidFill>
              </a:rPr>
              <a:t>neutras y negativas </a:t>
            </a:r>
            <a:r>
              <a:rPr lang="es-PE" sz="1400" dirty="0">
                <a:solidFill>
                  <a:prstClr val="black"/>
                </a:solidFill>
              </a:rPr>
              <a:t>cerca de la costa a lo largo del </a:t>
            </a:r>
            <a:r>
              <a:rPr lang="es-PE" sz="1400" dirty="0" smtClean="0">
                <a:solidFill>
                  <a:prstClr val="black"/>
                </a:solidFill>
              </a:rPr>
              <a:t>litoral</a:t>
            </a:r>
            <a:r>
              <a:rPr lang="es-PE" sz="1400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es-PE" sz="1400" dirty="0" smtClean="0">
                <a:solidFill>
                  <a:prstClr val="black"/>
                </a:solidFill>
              </a:rPr>
              <a:t> </a:t>
            </a:r>
            <a:r>
              <a:rPr lang="es-MX" sz="14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es-MX" sz="1400" dirty="0" smtClean="0">
                <a:solidFill>
                  <a:prstClr val="black"/>
                </a:solidFill>
                <a:hlinkClick r:id="rId7"/>
              </a:rPr>
              <a:t>drive.google.com/file/d/1Lm6UVfk7ovqnQyW2FgyP27owE2Y3Udps/view?usp=sharing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endParaRPr lang="es-MX" sz="1400" dirty="0">
              <a:solidFill>
                <a:prstClr val="black"/>
              </a:solidFill>
            </a:endParaRPr>
          </a:p>
        </p:txBody>
      </p:sp>
      <p:pic>
        <p:nvPicPr>
          <p:cNvPr id="18" name="Imagen 7">
            <a:extLst>
              <a:ext uri="{FF2B5EF4-FFF2-40B4-BE49-F238E27FC236}">
                <a16:creationId xmlns:a16="http://schemas.microsoft.com/office/drawing/2014/main" id="{093BF433-8AB8-418B-9071-0417F1E36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269" y="1678972"/>
            <a:ext cx="728171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72708</TotalTime>
  <Words>2170</Words>
  <Application>Microsoft Office PowerPoint</Application>
  <PresentationFormat>Presentación en pantalla (4:3)</PresentationFormat>
  <Paragraphs>155</Paragraphs>
  <Slides>23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4810</cp:revision>
  <dcterms:created xsi:type="dcterms:W3CDTF">2017-10-02T13:47:17Z</dcterms:created>
  <dcterms:modified xsi:type="dcterms:W3CDTF">2021-05-25T02:39:50Z</dcterms:modified>
</cp:coreProperties>
</file>